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463" r:id="rId3"/>
    <p:sldId id="417" r:id="rId4"/>
    <p:sldId id="427" r:id="rId5"/>
    <p:sldId id="468" r:id="rId6"/>
    <p:sldId id="419" r:id="rId7"/>
    <p:sldId id="405" r:id="rId8"/>
    <p:sldId id="469" r:id="rId9"/>
    <p:sldId id="406" r:id="rId10"/>
    <p:sldId id="429" r:id="rId11"/>
    <p:sldId id="445" r:id="rId12"/>
    <p:sldId id="446" r:id="rId13"/>
    <p:sldId id="447" r:id="rId14"/>
    <p:sldId id="470" r:id="rId15"/>
    <p:sldId id="423" r:id="rId16"/>
    <p:sldId id="413" r:id="rId17"/>
    <p:sldId id="441" r:id="rId18"/>
    <p:sldId id="304" r:id="rId19"/>
    <p:sldId id="262" r:id="rId20"/>
    <p:sldId id="412" r:id="rId21"/>
    <p:sldId id="337" r:id="rId22"/>
    <p:sldId id="260" r:id="rId23"/>
    <p:sldId id="338" r:id="rId24"/>
    <p:sldId id="344" r:id="rId25"/>
    <p:sldId id="342" r:id="rId26"/>
    <p:sldId id="428" r:id="rId27"/>
    <p:sldId id="478" r:id="rId28"/>
    <p:sldId id="460" r:id="rId29"/>
    <p:sldId id="449" r:id="rId30"/>
    <p:sldId id="448" r:id="rId31"/>
    <p:sldId id="464" r:id="rId32"/>
    <p:sldId id="471" r:id="rId33"/>
    <p:sldId id="436" r:id="rId34"/>
    <p:sldId id="450" r:id="rId35"/>
    <p:sldId id="442" r:id="rId36"/>
    <p:sldId id="443" r:id="rId37"/>
    <p:sldId id="444" r:id="rId38"/>
    <p:sldId id="355" r:id="rId39"/>
    <p:sldId id="411" r:id="rId40"/>
    <p:sldId id="466" r:id="rId41"/>
    <p:sldId id="465" r:id="rId42"/>
    <p:sldId id="473" r:id="rId43"/>
    <p:sldId id="467" r:id="rId44"/>
    <p:sldId id="476" r:id="rId45"/>
    <p:sldId id="479" r:id="rId46"/>
    <p:sldId id="472" r:id="rId47"/>
    <p:sldId id="451" r:id="rId48"/>
    <p:sldId id="316" r:id="rId49"/>
    <p:sldId id="431" r:id="rId50"/>
    <p:sldId id="452" r:id="rId51"/>
    <p:sldId id="317" r:id="rId52"/>
    <p:sldId id="453" r:id="rId53"/>
    <p:sldId id="454" r:id="rId54"/>
    <p:sldId id="455" r:id="rId55"/>
    <p:sldId id="456" r:id="rId56"/>
    <p:sldId id="292" r:id="rId57"/>
    <p:sldId id="474" r:id="rId58"/>
    <p:sldId id="459" r:id="rId59"/>
    <p:sldId id="321" r:id="rId60"/>
    <p:sldId id="322" r:id="rId61"/>
    <p:sldId id="318" r:id="rId62"/>
    <p:sldId id="458" r:id="rId63"/>
    <p:sldId id="319" r:id="rId64"/>
    <p:sldId id="261" r:id="rId65"/>
    <p:sldId id="274" r:id="rId66"/>
    <p:sldId id="332" r:id="rId67"/>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rning" id="{FD28B312-3CFF-48CE-A8CD-6501D742F05E}">
          <p14:sldIdLst>
            <p14:sldId id="256"/>
            <p14:sldId id="463"/>
            <p14:sldId id="417"/>
            <p14:sldId id="427"/>
            <p14:sldId id="468"/>
            <p14:sldId id="419"/>
            <p14:sldId id="405"/>
            <p14:sldId id="469"/>
            <p14:sldId id="406"/>
            <p14:sldId id="429"/>
            <p14:sldId id="445"/>
            <p14:sldId id="446"/>
            <p14:sldId id="447"/>
            <p14:sldId id="470"/>
            <p14:sldId id="423"/>
            <p14:sldId id="413"/>
            <p14:sldId id="441"/>
            <p14:sldId id="304"/>
            <p14:sldId id="262"/>
            <p14:sldId id="412"/>
            <p14:sldId id="337"/>
            <p14:sldId id="260"/>
            <p14:sldId id="338"/>
            <p14:sldId id="344"/>
            <p14:sldId id="342"/>
            <p14:sldId id="428"/>
            <p14:sldId id="478"/>
            <p14:sldId id="460"/>
            <p14:sldId id="449"/>
            <p14:sldId id="448"/>
            <p14:sldId id="464"/>
            <p14:sldId id="471"/>
            <p14:sldId id="436"/>
            <p14:sldId id="450"/>
            <p14:sldId id="442"/>
            <p14:sldId id="443"/>
            <p14:sldId id="444"/>
            <p14:sldId id="355"/>
            <p14:sldId id="411"/>
            <p14:sldId id="466"/>
            <p14:sldId id="465"/>
            <p14:sldId id="473"/>
            <p14:sldId id="467"/>
            <p14:sldId id="476"/>
            <p14:sldId id="479"/>
          </p14:sldIdLst>
        </p14:section>
        <p14:section name="Afternoon" id="{F20CA017-B511-4496-B482-68ED20752EF8}">
          <p14:sldIdLst>
            <p14:sldId id="472"/>
            <p14:sldId id="451"/>
            <p14:sldId id="316"/>
            <p14:sldId id="431"/>
            <p14:sldId id="452"/>
            <p14:sldId id="317"/>
            <p14:sldId id="453"/>
            <p14:sldId id="454"/>
            <p14:sldId id="455"/>
            <p14:sldId id="456"/>
            <p14:sldId id="292"/>
            <p14:sldId id="474"/>
            <p14:sldId id="459"/>
            <p14:sldId id="321"/>
            <p14:sldId id="322"/>
            <p14:sldId id="318"/>
            <p14:sldId id="458"/>
            <p14:sldId id="319"/>
            <p14:sldId id="261"/>
            <p14:sldId id="274"/>
            <p14:sldId id="33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CF58ED"/>
    <a:srgbClr val="F3DC5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97" autoAdjust="0"/>
    <p:restoredTop sz="81637" autoAdjust="0"/>
  </p:normalViewPr>
  <p:slideViewPr>
    <p:cSldViewPr snapToGrid="0">
      <p:cViewPr varScale="1">
        <p:scale>
          <a:sx n="93" d="100"/>
          <a:sy n="93" d="100"/>
        </p:scale>
        <p:origin x="798"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683168-AB02-491D-8C6C-72C1BCCCE62E}" type="datetimeFigureOut">
              <a:rPr lang="LID4096" smtClean="0"/>
              <a:t>01/23/2023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4BE879-13D8-4949-BD11-010E8C933437}" type="slidenum">
              <a:rPr lang="LID4096" smtClean="0"/>
              <a:t>‹#›</a:t>
            </a:fld>
            <a:endParaRPr lang="LID4096"/>
          </a:p>
        </p:txBody>
      </p:sp>
    </p:spTree>
    <p:extLst>
      <p:ext uri="{BB962C8B-B14F-4D97-AF65-F5344CB8AC3E}">
        <p14:creationId xmlns:p14="http://schemas.microsoft.com/office/powerpoint/2010/main" val="51442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i.org/10.5061/dryad.1kk02q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i.org/10.5061/dryad.1kk02q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journals.uchicago.edu/doi/pdfplus/10.1086/685444"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Module: </a:t>
            </a:r>
            <a:r>
              <a:rPr lang="en-US" sz="1200" b="0" i="0" kern="1200" dirty="0">
                <a:solidFill>
                  <a:schemeClr val="tx1"/>
                </a:solidFill>
                <a:effectLst/>
                <a:latin typeface="+mn-lt"/>
                <a:ea typeface="+mn-ea"/>
                <a:cs typeface="+mn-cs"/>
              </a:rPr>
              <a:t>Modelling Species Distribution and Biodiversity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Part II: Measuring and comparing biodiversity patterns and processes</a:t>
            </a:r>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1</a:t>
            </a:fld>
            <a:endParaRPr lang="LID4096"/>
          </a:p>
        </p:txBody>
      </p:sp>
    </p:spTree>
    <p:extLst>
      <p:ext uri="{BB962C8B-B14F-4D97-AF65-F5344CB8AC3E}">
        <p14:creationId xmlns:p14="http://schemas.microsoft.com/office/powerpoint/2010/main" val="1626638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en-US" sz="1200" dirty="0"/>
          </a:p>
        </p:txBody>
      </p:sp>
      <p:sp>
        <p:nvSpPr>
          <p:cNvPr id="4" name="Slide Number Placeholder 3"/>
          <p:cNvSpPr>
            <a:spLocks noGrp="1"/>
          </p:cNvSpPr>
          <p:nvPr>
            <p:ph type="sldNum" sz="quarter" idx="5"/>
          </p:nvPr>
        </p:nvSpPr>
        <p:spPr/>
        <p:txBody>
          <a:bodyPr/>
          <a:lstStyle/>
          <a:p>
            <a:fld id="{004BE879-13D8-4949-BD11-010E8C933437}" type="slidenum">
              <a:rPr lang="LID4096" smtClean="0"/>
              <a:t>10</a:t>
            </a:fld>
            <a:endParaRPr lang="LID4096"/>
          </a:p>
        </p:txBody>
      </p:sp>
    </p:spTree>
    <p:extLst>
      <p:ext uri="{BB962C8B-B14F-4D97-AF65-F5344CB8AC3E}">
        <p14:creationId xmlns:p14="http://schemas.microsoft.com/office/powerpoint/2010/main" val="3171352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terminology used in functional ecology and functional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Functional</a:t>
            </a:r>
            <a:r>
              <a:rPr lang="en-US" dirty="0"/>
              <a:t>  </a:t>
            </a:r>
            <a:r>
              <a:rPr lang="en-US" b="1" dirty="0"/>
              <a:t>diversity</a:t>
            </a:r>
            <a:r>
              <a:rPr lang="en-US" dirty="0"/>
              <a:t>, in other words, the variation of traits between organisms, can be</a:t>
            </a:r>
            <a:br>
              <a:rPr lang="en-US" dirty="0"/>
            </a:br>
            <a:r>
              <a:rPr lang="en-US" dirty="0"/>
              <a:t>used to address a great number of ecological questions.</a:t>
            </a:r>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11</a:t>
            </a:fld>
            <a:endParaRPr lang="LID4096"/>
          </a:p>
        </p:txBody>
      </p:sp>
    </p:spTree>
    <p:extLst>
      <p:ext uri="{BB962C8B-B14F-4D97-AF65-F5344CB8AC3E}">
        <p14:creationId xmlns:p14="http://schemas.microsoft.com/office/powerpoint/2010/main" val="2636875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Seminal studies </a:t>
            </a:r>
          </a:p>
          <a:p>
            <a:r>
              <a:rPr lang="en-US" dirty="0"/>
              <a:t>What you find in the literature. DECADES of high DEVELOPMENT OF FD STUDIES</a:t>
            </a:r>
          </a:p>
          <a:p>
            <a:r>
              <a:rPr lang="en-US" dirty="0"/>
              <a:t>Methodological papers</a:t>
            </a:r>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12</a:t>
            </a:fld>
            <a:endParaRPr lang="LID4096"/>
          </a:p>
        </p:txBody>
      </p:sp>
    </p:spTree>
    <p:extLst>
      <p:ext uri="{BB962C8B-B14F-4D97-AF65-F5344CB8AC3E}">
        <p14:creationId xmlns:p14="http://schemas.microsoft.com/office/powerpoint/2010/main" val="3346626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13</a:t>
            </a:fld>
            <a:endParaRPr lang="LID4096"/>
          </a:p>
        </p:txBody>
      </p:sp>
    </p:spTree>
    <p:extLst>
      <p:ext uri="{BB962C8B-B14F-4D97-AF65-F5344CB8AC3E}">
        <p14:creationId xmlns:p14="http://schemas.microsoft.com/office/powerpoint/2010/main" val="2624818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14</a:t>
            </a:fld>
            <a:endParaRPr lang="LID4096"/>
          </a:p>
        </p:txBody>
      </p:sp>
    </p:spTree>
    <p:extLst>
      <p:ext uri="{BB962C8B-B14F-4D97-AF65-F5344CB8AC3E}">
        <p14:creationId xmlns:p14="http://schemas.microsoft.com/office/powerpoint/2010/main" val="3474787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15</a:t>
            </a:fld>
            <a:endParaRPr lang="LID4096"/>
          </a:p>
        </p:txBody>
      </p:sp>
    </p:spTree>
    <p:extLst>
      <p:ext uri="{BB962C8B-B14F-4D97-AF65-F5344CB8AC3E}">
        <p14:creationId xmlns:p14="http://schemas.microsoft.com/office/powerpoint/2010/main" val="477351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noProof="0" dirty="0">
                <a:solidFill>
                  <a:schemeClr val="tx1"/>
                </a:solidFill>
                <a:effectLst/>
                <a:latin typeface="+mn-lt"/>
                <a:ea typeface="+mn-ea"/>
                <a:cs typeface="+mn-cs"/>
              </a:rPr>
              <a:t>How did ecologists and biologists start thinking about functional diversity?</a:t>
            </a:r>
          </a:p>
          <a:p>
            <a:r>
              <a:rPr lang="en-US" sz="1200" b="0" i="0" kern="1200" noProof="0" dirty="0">
                <a:solidFill>
                  <a:schemeClr val="tx1"/>
                </a:solidFill>
                <a:effectLst/>
                <a:latin typeface="+mn-lt"/>
                <a:ea typeface="+mn-ea"/>
                <a:cs typeface="+mn-cs"/>
              </a:rPr>
              <a:t>E.g., </a:t>
            </a:r>
            <a:r>
              <a:rPr lang="en-US" sz="1200" b="0" i="0" kern="1200" noProof="0" dirty="0" err="1">
                <a:solidFill>
                  <a:schemeClr val="tx1"/>
                </a:solidFill>
                <a:effectLst/>
                <a:latin typeface="+mn-lt"/>
                <a:ea typeface="+mn-ea"/>
                <a:cs typeface="+mn-cs"/>
              </a:rPr>
              <a:t>german</a:t>
            </a:r>
            <a:r>
              <a:rPr lang="en-US" sz="1200" b="0" i="0" kern="1200" noProof="0" dirty="0">
                <a:solidFill>
                  <a:schemeClr val="tx1"/>
                </a:solidFill>
                <a:effectLst/>
                <a:latin typeface="+mn-lt"/>
                <a:ea typeface="+mn-ea"/>
                <a:cs typeface="+mn-cs"/>
              </a:rPr>
              <a:t> botanist Andreas </a:t>
            </a:r>
            <a:r>
              <a:rPr lang="en-US" sz="1200" b="0" i="0" kern="1200" noProof="0" dirty="0" err="1">
                <a:solidFill>
                  <a:schemeClr val="tx1"/>
                </a:solidFill>
                <a:effectLst/>
                <a:latin typeface="+mn-lt"/>
                <a:ea typeface="+mn-ea"/>
                <a:cs typeface="+mn-cs"/>
              </a:rPr>
              <a:t>Schimper</a:t>
            </a:r>
            <a:r>
              <a:rPr lang="en-US" sz="1200" b="0" i="0" kern="1200" noProof="0" dirty="0">
                <a:solidFill>
                  <a:schemeClr val="tx1"/>
                </a:solidFill>
                <a:effectLst/>
                <a:latin typeface="+mn-lt"/>
                <a:ea typeface="+mn-ea"/>
                <a:cs typeface="+mn-cs"/>
              </a:rPr>
              <a:t> </a:t>
            </a:r>
            <a:r>
              <a:rPr lang="de-DE" sz="1200" b="0" i="0" kern="1200" dirty="0">
                <a:solidFill>
                  <a:schemeClr val="tx1"/>
                </a:solidFill>
                <a:effectLst/>
                <a:latin typeface="+mn-lt"/>
                <a:ea typeface="+mn-ea"/>
                <a:cs typeface="+mn-cs"/>
              </a:rPr>
              <a:t>(Pflanzengeographie auf Physiologischer Grundlage 1898). </a:t>
            </a:r>
          </a:p>
          <a:p>
            <a:endParaRPr lang="de-DE"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his world, some plant species are more successful in different parts of the landscape, and this is because they have different quantitative characteristics, such as </a:t>
            </a:r>
            <a:r>
              <a:rPr lang="en-US" b="1" dirty="0"/>
              <a:t>leaf nitrogen concentrations, rooting depths, wood densities, leaf sizes and canopy heights</a:t>
            </a:r>
            <a:r>
              <a:rPr lang="en-US" dirty="0"/>
              <a:t>. </a:t>
            </a:r>
            <a:r>
              <a:rPr lang="en-US" dirty="0" err="1"/>
              <a:t>Schimper</a:t>
            </a:r>
            <a:r>
              <a:rPr lang="en-US" dirty="0"/>
              <a:t> world is set in real physical geography, along gradients of rainfall, temperature, and geomorphology.</a:t>
            </a:r>
          </a:p>
          <a:p>
            <a:endParaRPr lang="de-DE"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Plant stems, canopy architecture, foliage are so influential in terrestrial ecosystems that </a:t>
            </a:r>
            <a:r>
              <a:rPr lang="en-US" dirty="0" err="1"/>
              <a:t>Schimper</a:t>
            </a:r>
            <a:r>
              <a:rPr lang="en-US" dirty="0"/>
              <a:t> world should be important for any ecologist.</a:t>
            </a:r>
            <a:endParaRPr lang="LID4096" dirty="0"/>
          </a:p>
          <a:p>
            <a:endParaRPr lang="de-DE" sz="1200" b="0" i="0" kern="1200" dirty="0">
              <a:solidFill>
                <a:schemeClr val="tx1"/>
              </a:solidFill>
              <a:effectLst/>
              <a:latin typeface="+mn-lt"/>
              <a:ea typeface="+mn-ea"/>
              <a:cs typeface="+mn-cs"/>
            </a:endParaRPr>
          </a:p>
          <a:p>
            <a:endParaRPr lang="de-DE" sz="1200" b="0" i="0" kern="1200" dirty="0">
              <a:solidFill>
                <a:schemeClr val="tx1"/>
              </a:solidFill>
              <a:effectLst/>
              <a:latin typeface="+mn-lt"/>
              <a:ea typeface="+mn-ea"/>
              <a:cs typeface="+mn-cs"/>
            </a:endParaRPr>
          </a:p>
          <a:p>
            <a:endParaRPr lang="de-DE" sz="1200" b="0" i="0" kern="1200" dirty="0">
              <a:solidFill>
                <a:schemeClr val="tx1"/>
              </a:solidFill>
              <a:effectLst/>
              <a:latin typeface="+mn-lt"/>
              <a:ea typeface="+mn-ea"/>
              <a:cs typeface="+mn-cs"/>
            </a:endParaRPr>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16</a:t>
            </a:fld>
            <a:endParaRPr lang="LID4096"/>
          </a:p>
        </p:txBody>
      </p:sp>
    </p:spTree>
    <p:extLst>
      <p:ext uri="{BB962C8B-B14F-4D97-AF65-F5344CB8AC3E}">
        <p14:creationId xmlns:p14="http://schemas.microsoft.com/office/powerpoint/2010/main" val="2391507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17</a:t>
            </a:fld>
            <a:endParaRPr lang="LID4096"/>
          </a:p>
        </p:txBody>
      </p:sp>
    </p:spTree>
    <p:extLst>
      <p:ext uri="{BB962C8B-B14F-4D97-AF65-F5344CB8AC3E}">
        <p14:creationId xmlns:p14="http://schemas.microsoft.com/office/powerpoint/2010/main" val="1902601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04040"/>
                </a:solidFill>
                <a:effectLst/>
                <a:latin typeface="Source Sans Pro" panose="020B0604020202020204" pitchFamily="34" charset="0"/>
              </a:rPr>
              <a:t>- Examples of traits that we can measure in functional ecology.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04040"/>
                </a:solidFill>
                <a:effectLst/>
                <a:latin typeface="Source Sans Pro" panose="020B0604020202020204" pitchFamily="34" charset="0"/>
              </a:rPr>
              <a:t>- Functional traits allow to score species along a continuum of similarity/dissimilarity.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404040"/>
                </a:solidFill>
                <a:effectLst/>
                <a:latin typeface="Source Sans Pro" panose="020B0604020202020204" pitchFamily="34" charset="0"/>
              </a:rPr>
              <a:t>Some species share functional traits (they are the same size, eat the same thing, etc.) and thus are more similar than others that do not.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404040"/>
                </a:solidFill>
                <a:effectLst/>
                <a:latin typeface="Source Sans Pro" panose="020B0604020202020204" pitchFamily="34" charset="0"/>
              </a:rPr>
              <a:t>Now, if we apply functional traits to the above example, we might find the dissimilarity among species looks more like this for the two communities:</a:t>
            </a:r>
            <a:endParaRPr lang="LID4096" dirty="0"/>
          </a:p>
          <a:p>
            <a:endParaRPr lang="en-US" dirty="0"/>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18</a:t>
            </a:fld>
            <a:endParaRPr lang="LID4096"/>
          </a:p>
        </p:txBody>
      </p:sp>
    </p:spTree>
    <p:extLst>
      <p:ext uri="{BB962C8B-B14F-4D97-AF65-F5344CB8AC3E}">
        <p14:creationId xmlns:p14="http://schemas.microsoft.com/office/powerpoint/2010/main" val="3851863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Specific leaf area (SLA; leaf area/leaf mass) important trait. SLA determines how much new leaf area to deploy for each unit of biomass produced. </a:t>
            </a:r>
          </a:p>
          <a:p>
            <a:r>
              <a:rPr lang="en-US" sz="1200" b="0" i="0" kern="1200" dirty="0">
                <a:solidFill>
                  <a:schemeClr val="tx1"/>
                </a:solidFill>
                <a:effectLst/>
                <a:latin typeface="+mn-lt"/>
                <a:ea typeface="+mn-ea"/>
                <a:cs typeface="+mn-cs"/>
              </a:rPr>
              <a:t>Under elevated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any storage of the extra carbohydrate in the leaves or any reallocation of biomass to thicker leaves would tend to increase leaf mass more than leaf area, thereby decreasing SLA.</a:t>
            </a:r>
          </a:p>
          <a:p>
            <a:r>
              <a:rPr lang="en-US" sz="1200" b="0" i="0" kern="1200" dirty="0">
                <a:solidFill>
                  <a:schemeClr val="tx1"/>
                </a:solidFill>
                <a:effectLst/>
                <a:latin typeface="+mn-lt"/>
                <a:ea typeface="+mn-ea"/>
                <a:cs typeface="+mn-cs"/>
              </a:rPr>
              <a:t>MORE MASS THAN AREA = low SLA</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Garnier, E., </a:t>
            </a:r>
            <a:r>
              <a:rPr lang="en-US" sz="1200" b="0" i="0" kern="1200" dirty="0" err="1">
                <a:solidFill>
                  <a:schemeClr val="tx1"/>
                </a:solidFill>
                <a:effectLst/>
                <a:latin typeface="+mn-lt"/>
                <a:ea typeface="+mn-ea"/>
                <a:cs typeface="+mn-cs"/>
              </a:rPr>
              <a:t>Navas</a:t>
            </a:r>
            <a:r>
              <a:rPr lang="en-US" sz="1200" b="0" i="0" kern="1200" dirty="0">
                <a:solidFill>
                  <a:schemeClr val="tx1"/>
                </a:solidFill>
                <a:effectLst/>
                <a:latin typeface="+mn-lt"/>
                <a:ea typeface="+mn-ea"/>
                <a:cs typeface="+mn-cs"/>
              </a:rPr>
              <a:t>, M. L., &amp; </a:t>
            </a:r>
            <a:r>
              <a:rPr lang="en-US" sz="1200" b="0" i="0" kern="1200" dirty="0" err="1">
                <a:solidFill>
                  <a:schemeClr val="tx1"/>
                </a:solidFill>
                <a:effectLst/>
                <a:latin typeface="+mn-lt"/>
                <a:ea typeface="+mn-ea"/>
                <a:cs typeface="+mn-cs"/>
              </a:rPr>
              <a:t>Grigulis</a:t>
            </a:r>
            <a:r>
              <a:rPr lang="en-US" sz="1200" b="0" i="0" kern="1200" dirty="0">
                <a:solidFill>
                  <a:schemeClr val="tx1"/>
                </a:solidFill>
                <a:effectLst/>
                <a:latin typeface="+mn-lt"/>
                <a:ea typeface="+mn-ea"/>
                <a:cs typeface="+mn-cs"/>
              </a:rPr>
              <a:t>, K. (2016). </a:t>
            </a:r>
            <a:r>
              <a:rPr lang="en-US" sz="1200" b="0" i="1" kern="1200" dirty="0">
                <a:solidFill>
                  <a:schemeClr val="tx1"/>
                </a:solidFill>
                <a:effectLst/>
                <a:latin typeface="+mn-lt"/>
                <a:ea typeface="+mn-ea"/>
                <a:cs typeface="+mn-cs"/>
              </a:rPr>
              <a:t>Plant functional diversity: organism traits, community structure, and ecosystem properties</a:t>
            </a:r>
            <a:r>
              <a:rPr lang="en-US" sz="1200" b="0" i="0" kern="1200" dirty="0">
                <a:solidFill>
                  <a:schemeClr val="tx1"/>
                </a:solidFill>
                <a:effectLst/>
                <a:latin typeface="+mn-lt"/>
                <a:ea typeface="+mn-ea"/>
                <a:cs typeface="+mn-cs"/>
              </a:rPr>
              <a:t>. Oxford University Press.</a:t>
            </a:r>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19</a:t>
            </a:fld>
            <a:endParaRPr lang="LID4096"/>
          </a:p>
        </p:txBody>
      </p:sp>
    </p:spTree>
    <p:extLst>
      <p:ext uri="{BB962C8B-B14F-4D97-AF65-F5344CB8AC3E}">
        <p14:creationId xmlns:p14="http://schemas.microsoft.com/office/powerpoint/2010/main" val="2765339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2</a:t>
            </a:fld>
            <a:endParaRPr lang="LID4096"/>
          </a:p>
        </p:txBody>
      </p:sp>
    </p:spTree>
    <p:extLst>
      <p:ext uri="{BB962C8B-B14F-4D97-AF65-F5344CB8AC3E}">
        <p14:creationId xmlns:p14="http://schemas.microsoft.com/office/powerpoint/2010/main" val="2714583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Understand how systems around the world, regardless of their unique compositions, operate</a:t>
            </a:r>
          </a:p>
          <a:p>
            <a:pPr marL="171450" indent="-171450">
              <a:buFontTx/>
              <a:buChar char="-"/>
            </a:pPr>
            <a:r>
              <a:rPr lang="en-US" noProof="0" dirty="0"/>
              <a:t>We want to know how climate, across the globe, affects which species are and are not able to establish.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Such analysis compares the species traits and not only species identities. (</a:t>
            </a:r>
            <a:r>
              <a:rPr lang="en-US" sz="1200" kern="1200" dirty="0" err="1">
                <a:solidFill>
                  <a:schemeClr val="tx1"/>
                </a:solidFill>
                <a:effectLst/>
                <a:latin typeface="+mn-lt"/>
                <a:ea typeface="+mn-ea"/>
                <a:cs typeface="+mn-cs"/>
              </a:rPr>
              <a:t>Keddy</a:t>
            </a:r>
            <a:r>
              <a:rPr lang="en-US" sz="1200" kern="1200" dirty="0">
                <a:solidFill>
                  <a:schemeClr val="tx1"/>
                </a:solidFill>
                <a:effectLst/>
                <a:latin typeface="+mn-lt"/>
                <a:ea typeface="+mn-ea"/>
                <a:cs typeface="+mn-cs"/>
              </a:rPr>
              <a:t>, P. A. (1992). A pragmatic approach to functional ecology. Functional Ecology, 6(6), 621-626). </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004BE879-13D8-4949-BD11-010E8C933437}" type="slidenum">
              <a:rPr lang="LID4096" smtClean="0"/>
              <a:t>20</a:t>
            </a:fld>
            <a:endParaRPr lang="LID4096"/>
          </a:p>
        </p:txBody>
      </p:sp>
    </p:spTree>
    <p:extLst>
      <p:ext uri="{BB962C8B-B14F-4D97-AF65-F5344CB8AC3E}">
        <p14:creationId xmlns:p14="http://schemas.microsoft.com/office/powerpoint/2010/main" val="3218944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sz="1100" dirty="0"/>
          </a:p>
        </p:txBody>
      </p:sp>
      <p:sp>
        <p:nvSpPr>
          <p:cNvPr id="4" name="Slide Number Placeholder 3"/>
          <p:cNvSpPr>
            <a:spLocks noGrp="1"/>
          </p:cNvSpPr>
          <p:nvPr>
            <p:ph type="sldNum" sz="quarter" idx="5"/>
          </p:nvPr>
        </p:nvSpPr>
        <p:spPr/>
        <p:txBody>
          <a:bodyPr/>
          <a:lstStyle/>
          <a:p>
            <a:fld id="{004BE879-13D8-4949-BD11-010E8C933437}" type="slidenum">
              <a:rPr lang="LID4096" smtClean="0"/>
              <a:t>21</a:t>
            </a:fld>
            <a:endParaRPr lang="LID4096"/>
          </a:p>
        </p:txBody>
      </p:sp>
    </p:spTree>
    <p:extLst>
      <p:ext uri="{BB962C8B-B14F-4D97-AF65-F5344CB8AC3E}">
        <p14:creationId xmlns:p14="http://schemas.microsoft.com/office/powerpoint/2010/main" val="2715413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Coordinated variation in traits </a:t>
            </a:r>
            <a:r>
              <a:rPr lang="en-US" dirty="0"/>
              <a:t>result in specific plant strategies. </a:t>
            </a:r>
          </a:p>
          <a:p>
            <a:r>
              <a:rPr lang="en-US" dirty="0"/>
              <a:t>The most studied strategy is that of the </a:t>
            </a:r>
            <a:r>
              <a:rPr lang="en-US" b="1" dirty="0"/>
              <a:t>leaf economic spectrum </a:t>
            </a:r>
            <a:r>
              <a:rPr lang="en-US" dirty="0"/>
              <a:t>which demonstrates that species adopt either “fast” or “slow” strategies related to resource acquisition. </a:t>
            </a:r>
          </a:p>
          <a:p>
            <a:endParaRPr lang="en-US" dirty="0"/>
          </a:p>
          <a:p>
            <a:r>
              <a:rPr lang="en-US" dirty="0"/>
              <a:t>”Fast” species would have high N concentrations and </a:t>
            </a:r>
            <a:r>
              <a:rPr lang="en-US" b="1" dirty="0"/>
              <a:t>high specific leaf area. </a:t>
            </a:r>
            <a:r>
              <a:rPr lang="en-US" dirty="0"/>
              <a:t>These traits or characteristics allow it to grow quickly. However, the leaves these species produce are not tolerant to stress and have short longevity. On the other side of this LES are slow species with </a:t>
            </a:r>
            <a:r>
              <a:rPr lang="en-US" b="1" dirty="0"/>
              <a:t>high-density tissues and long leaf lifespans </a:t>
            </a:r>
            <a:r>
              <a:rPr lang="en-US" dirty="0"/>
              <a:t>– these are often species more capable of </a:t>
            </a:r>
            <a:r>
              <a:rPr lang="en-US" b="1" dirty="0"/>
              <a:t>withstanding stress</a:t>
            </a:r>
            <a:r>
              <a:rPr lang="en-US" dirty="0"/>
              <a:t>. </a:t>
            </a:r>
          </a:p>
          <a:p>
            <a:endParaRPr lang="en-US" dirty="0"/>
          </a:p>
          <a:p>
            <a:r>
              <a:rPr lang="en-US" dirty="0"/>
              <a:t>Flimsy – lettuce/dandelion, resistant – pine trees, trees, shrubs </a:t>
            </a:r>
          </a:p>
          <a:p>
            <a:endParaRPr lang="en-US" dirty="0"/>
          </a:p>
          <a:p>
            <a:r>
              <a:rPr lang="en-US" b="1" dirty="0"/>
              <a:t>Recently root traits </a:t>
            </a:r>
            <a:r>
              <a:rPr lang="en-US" dirty="0"/>
              <a:t>have been incorporated into this framework with two dominant axes of variation: one related to the “fast-slow” spectrum in leaves with some plants optimizing rapid resource acquisition and others optimizing root longevity and another related to collaboration with mycorrhizal partners. </a:t>
            </a:r>
          </a:p>
          <a:p>
            <a:endParaRPr lang="en-US" dirty="0"/>
          </a:p>
          <a:p>
            <a:r>
              <a:rPr lang="en-US" dirty="0"/>
              <a:t>In addition, “size” axes exists above and below ground under which plants are either short or tall and have either shallow or deep roots. However, in this study, the largest assessment of whole-plant variation to date, aboveground maximum height and belowground rooting depth were not correlated, but independent axes. </a:t>
            </a:r>
          </a:p>
          <a:p>
            <a:endParaRPr lang="en-US" dirty="0"/>
          </a:p>
          <a:p>
            <a:r>
              <a:rPr lang="en-US" dirty="0"/>
              <a:t>Tree’s tipped over after wind storm </a:t>
            </a:r>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22</a:t>
            </a:fld>
            <a:endParaRPr lang="LID4096"/>
          </a:p>
        </p:txBody>
      </p:sp>
    </p:spTree>
    <p:extLst>
      <p:ext uri="{BB962C8B-B14F-4D97-AF65-F5344CB8AC3E}">
        <p14:creationId xmlns:p14="http://schemas.microsoft.com/office/powerpoint/2010/main" val="3990905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sz="1100" dirty="0"/>
          </a:p>
        </p:txBody>
      </p:sp>
      <p:sp>
        <p:nvSpPr>
          <p:cNvPr id="4" name="Slide Number Placeholder 3"/>
          <p:cNvSpPr>
            <a:spLocks noGrp="1"/>
          </p:cNvSpPr>
          <p:nvPr>
            <p:ph type="sldNum" sz="quarter" idx="5"/>
          </p:nvPr>
        </p:nvSpPr>
        <p:spPr/>
        <p:txBody>
          <a:bodyPr/>
          <a:lstStyle/>
          <a:p>
            <a:fld id="{004BE879-13D8-4949-BD11-010E8C933437}" type="slidenum">
              <a:rPr lang="LID4096" smtClean="0"/>
              <a:t>23</a:t>
            </a:fld>
            <a:endParaRPr lang="LID4096"/>
          </a:p>
        </p:txBody>
      </p:sp>
    </p:spTree>
    <p:extLst>
      <p:ext uri="{BB962C8B-B14F-4D97-AF65-F5344CB8AC3E}">
        <p14:creationId xmlns:p14="http://schemas.microsoft.com/office/powerpoint/2010/main" val="2322169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Short to long roots, thick to thin leaves – are related to mortality or death.   </a:t>
            </a:r>
            <a:endParaRPr lang="LID4096" sz="1100" dirty="0"/>
          </a:p>
          <a:p>
            <a:endParaRPr lang="LID4096" sz="1100" dirty="0"/>
          </a:p>
        </p:txBody>
      </p:sp>
      <p:sp>
        <p:nvSpPr>
          <p:cNvPr id="4" name="Slide Number Placeholder 3"/>
          <p:cNvSpPr>
            <a:spLocks noGrp="1"/>
          </p:cNvSpPr>
          <p:nvPr>
            <p:ph type="sldNum" sz="quarter" idx="5"/>
          </p:nvPr>
        </p:nvSpPr>
        <p:spPr/>
        <p:txBody>
          <a:bodyPr/>
          <a:lstStyle/>
          <a:p>
            <a:fld id="{004BE879-13D8-4949-BD11-010E8C933437}" type="slidenum">
              <a:rPr lang="LID4096" smtClean="0"/>
              <a:t>24</a:t>
            </a:fld>
            <a:endParaRPr lang="LID4096"/>
          </a:p>
        </p:txBody>
      </p:sp>
    </p:spTree>
    <p:extLst>
      <p:ext uri="{BB962C8B-B14F-4D97-AF65-F5344CB8AC3E}">
        <p14:creationId xmlns:p14="http://schemas.microsoft.com/office/powerpoint/2010/main" val="3826903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Community assembly process by which local communities assemble through the colonization and interaction of species from a larger, regional pool of species.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Within this regional pool, the composition of species may be shaped by a combination of deterministic processes, such as competition or environmental filtering, or stochastic processes such as ecological drift.</a:t>
            </a:r>
            <a:endParaRPr lang="de-DE" sz="1100" dirty="0"/>
          </a:p>
          <a:p>
            <a:r>
              <a:rPr lang="en-US" sz="1100" dirty="0"/>
              <a:t>Conceptual model of community assembly in terms of species functional traits (phenotypes). </a:t>
            </a:r>
          </a:p>
          <a:p>
            <a:endParaRPr lang="en-US" sz="1100" dirty="0"/>
          </a:p>
          <a:p>
            <a:r>
              <a:rPr lang="en-US" sz="1100" dirty="0"/>
              <a:t>A local community in relation to the species pool of potential colonists. </a:t>
            </a:r>
            <a:r>
              <a:rPr lang="en-US" sz="1100" b="1" dirty="0"/>
              <a:t>Habitat filtering is often hypothesized to limit the range of traits </a:t>
            </a:r>
            <a:r>
              <a:rPr lang="en-US" sz="1100" dirty="0"/>
              <a:t>that can successfully survive and establish at a site, as well as sometimes shifting the mean value relative to the species pool. </a:t>
            </a:r>
          </a:p>
          <a:p>
            <a:endParaRPr lang="en-US" sz="1100" b="1" dirty="0"/>
          </a:p>
          <a:p>
            <a:r>
              <a:rPr lang="en-US" sz="1100" b="1" dirty="0"/>
              <a:t>Competition</a:t>
            </a:r>
            <a:r>
              <a:rPr lang="en-US" sz="1100" dirty="0"/>
              <a:t>, predicted to favor the coexistence of species that differed in resource use or requirements, reflected here in their functional traits. In the example here, </a:t>
            </a:r>
            <a:r>
              <a:rPr lang="en-US" sz="1100" b="1" dirty="0"/>
              <a:t>competitive exclusion leads to a local community of species with trait values that are more dissimilar </a:t>
            </a:r>
            <a:r>
              <a:rPr lang="en-US" sz="1100" dirty="0"/>
              <a:t>than species in the original species pool. Additional community assembly processes are not shown. </a:t>
            </a:r>
          </a:p>
          <a:p>
            <a:r>
              <a:rPr lang="de-DE" sz="1100" dirty="0"/>
              <a:t>	</a:t>
            </a:r>
            <a:endParaRPr lang="LID4096"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100" dirty="0"/>
          </a:p>
        </p:txBody>
      </p:sp>
      <p:sp>
        <p:nvSpPr>
          <p:cNvPr id="4" name="Slide Number Placeholder 3"/>
          <p:cNvSpPr>
            <a:spLocks noGrp="1"/>
          </p:cNvSpPr>
          <p:nvPr>
            <p:ph type="sldNum" sz="quarter" idx="5"/>
          </p:nvPr>
        </p:nvSpPr>
        <p:spPr/>
        <p:txBody>
          <a:bodyPr/>
          <a:lstStyle/>
          <a:p>
            <a:fld id="{004BE879-13D8-4949-BD11-010E8C933437}" type="slidenum">
              <a:rPr lang="LID4096" smtClean="0"/>
              <a:t>25</a:t>
            </a:fld>
            <a:endParaRPr lang="LID4096"/>
          </a:p>
        </p:txBody>
      </p:sp>
    </p:spTree>
    <p:extLst>
      <p:ext uri="{BB962C8B-B14F-4D97-AF65-F5344CB8AC3E}">
        <p14:creationId xmlns:p14="http://schemas.microsoft.com/office/powerpoint/2010/main" val="43802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Traits related to disharmony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found fern families being strongly over-represented on islands, whereas the representation of orchids is lower on the majority of islands.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Plant families with a predominantly biotic pollination syndrome were under-represented on islands relative to families with predominantly abiotic pollination. </a:t>
            </a:r>
          </a:p>
          <a:p>
            <a:r>
              <a:rPr lang="en-US" sz="1200" b="0" i="0" kern="1200" dirty="0">
                <a:solidFill>
                  <a:schemeClr val="tx1"/>
                </a:solidFill>
                <a:effectLst/>
                <a:latin typeface="+mn-lt"/>
                <a:ea typeface="+mn-ea"/>
                <a:cs typeface="+mn-cs"/>
              </a:rPr>
              <a:t>- Plant families with woody characteristics were slightly over-represented on islands. </a:t>
            </a:r>
          </a:p>
          <a:p>
            <a:endParaRPr lang="en-US" dirty="0"/>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26</a:t>
            </a:fld>
            <a:endParaRPr lang="LID4096"/>
          </a:p>
        </p:txBody>
      </p:sp>
    </p:spTree>
    <p:extLst>
      <p:ext uri="{BB962C8B-B14F-4D97-AF65-F5344CB8AC3E}">
        <p14:creationId xmlns:p14="http://schemas.microsoft.com/office/powerpoint/2010/main" val="3204053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Tundra is warming more rapidly than any other biome on Earth.</a:t>
            </a:r>
          </a:p>
          <a:p>
            <a:r>
              <a:rPr lang="en-US" sz="1200" b="0" i="0" kern="1200" dirty="0">
                <a:solidFill>
                  <a:schemeClr val="tx1"/>
                </a:solidFill>
                <a:effectLst/>
                <a:latin typeface="+mn-lt"/>
                <a:ea typeface="+mn-ea"/>
                <a:cs typeface="+mn-cs"/>
              </a:rPr>
              <a:t>Changes in the structure and composition of tundra ecosystems.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quantify the biome-wide relationships between </a:t>
            </a:r>
            <a:r>
              <a:rPr lang="en-US" sz="1200" b="1" i="0" kern="1200" dirty="0">
                <a:solidFill>
                  <a:schemeClr val="tx1"/>
                </a:solidFill>
                <a:effectLst/>
                <a:latin typeface="+mn-lt"/>
                <a:ea typeface="+mn-ea"/>
                <a:cs typeface="+mn-cs"/>
              </a:rPr>
              <a:t>temperature, soil moisture and traits.</a:t>
            </a:r>
          </a:p>
          <a:p>
            <a:r>
              <a:rPr lang="en-US" sz="1200" b="0" i="0" kern="1200" dirty="0">
                <a:solidFill>
                  <a:schemeClr val="tx1"/>
                </a:solidFill>
                <a:effectLst/>
                <a:latin typeface="+mn-lt"/>
                <a:ea typeface="+mn-ea"/>
                <a:cs typeface="+mn-cs"/>
              </a:rPr>
              <a:t>The two trait relationships indicate that increasing temp (aka warming) can cause shifts towards communities of taller plants with more resource-acquisitive leaves (low LDMC), particularly where soil moisture is high.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Increasing community height overtime was mostly attributable to species turnover.</a:t>
            </a:r>
          </a:p>
          <a:p>
            <a:r>
              <a:rPr lang="en-US" sz="1200" b="0" i="0" kern="1200" dirty="0">
                <a:solidFill>
                  <a:schemeClr val="tx1"/>
                </a:solidFill>
                <a:effectLst/>
                <a:latin typeface="+mn-lt"/>
                <a:ea typeface="+mn-ea"/>
                <a:cs typeface="+mn-cs"/>
              </a:rPr>
              <a:t>This turnover reflects the movement of tall species upward in latitude from local species pools in warmer microclimates</a:t>
            </a:r>
          </a:p>
          <a:p>
            <a:endParaRPr lang="en-US" sz="1200" b="0" i="0"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04BE879-13D8-4949-BD11-010E8C933437}" type="slidenum">
              <a:rPr lang="LID4096" smtClean="0"/>
              <a:t>27</a:t>
            </a:fld>
            <a:endParaRPr lang="LID4096"/>
          </a:p>
        </p:txBody>
      </p:sp>
    </p:spTree>
    <p:extLst>
      <p:ext uri="{BB962C8B-B14F-4D97-AF65-F5344CB8AC3E}">
        <p14:creationId xmlns:p14="http://schemas.microsoft.com/office/powerpoint/2010/main" val="4164931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04040"/>
                </a:solidFill>
                <a:effectLst/>
                <a:latin typeface="Source Sans Pro" panose="020B0604020202020204" pitchFamily="34" charset="0"/>
              </a:rPr>
              <a:t>The traits I just showed you are collected in-situ. </a:t>
            </a:r>
            <a:endParaRPr lang="LID4096" dirty="0"/>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28</a:t>
            </a:fld>
            <a:endParaRPr lang="LID4096"/>
          </a:p>
        </p:txBody>
      </p:sp>
    </p:spTree>
    <p:extLst>
      <p:ext uri="{BB962C8B-B14F-4D97-AF65-F5344CB8AC3E}">
        <p14:creationId xmlns:p14="http://schemas.microsoft.com/office/powerpoint/2010/main" val="1835079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trait data sources</a:t>
            </a:r>
          </a:p>
          <a:p>
            <a:endParaRPr lang="en-US" dirty="0"/>
          </a:p>
          <a:p>
            <a:r>
              <a:rPr lang="en-US" dirty="0"/>
              <a:t>https://figshare.com/s/b990722d72a26b5bfead</a:t>
            </a:r>
          </a:p>
        </p:txBody>
      </p:sp>
      <p:sp>
        <p:nvSpPr>
          <p:cNvPr id="4" name="Slide Number Placeholder 3"/>
          <p:cNvSpPr>
            <a:spLocks noGrp="1"/>
          </p:cNvSpPr>
          <p:nvPr>
            <p:ph type="sldNum" sz="quarter" idx="5"/>
          </p:nvPr>
        </p:nvSpPr>
        <p:spPr/>
        <p:txBody>
          <a:bodyPr/>
          <a:lstStyle/>
          <a:p>
            <a:fld id="{004BE879-13D8-4949-BD11-010E8C933437}" type="slidenum">
              <a:rPr lang="LID4096" smtClean="0"/>
              <a:t>31</a:t>
            </a:fld>
            <a:endParaRPr lang="LID4096"/>
          </a:p>
        </p:txBody>
      </p:sp>
    </p:spTree>
    <p:extLst>
      <p:ext uri="{BB962C8B-B14F-4D97-AF65-F5344CB8AC3E}">
        <p14:creationId xmlns:p14="http://schemas.microsoft.com/office/powerpoint/2010/main" val="3207381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biodiversity includes different components, its quantification is challenging. </a:t>
            </a:r>
          </a:p>
        </p:txBody>
      </p:sp>
      <p:sp>
        <p:nvSpPr>
          <p:cNvPr id="4" name="Slide Number Placeholder 3"/>
          <p:cNvSpPr>
            <a:spLocks noGrp="1"/>
          </p:cNvSpPr>
          <p:nvPr>
            <p:ph type="sldNum" sz="quarter" idx="5"/>
          </p:nvPr>
        </p:nvSpPr>
        <p:spPr/>
        <p:txBody>
          <a:bodyPr/>
          <a:lstStyle/>
          <a:p>
            <a:fld id="{004BE879-13D8-4949-BD11-010E8C933437}" type="slidenum">
              <a:rPr lang="LID4096" smtClean="0"/>
              <a:t>3</a:t>
            </a:fld>
            <a:endParaRPr lang="LID4096"/>
          </a:p>
        </p:txBody>
      </p:sp>
    </p:spTree>
    <p:extLst>
      <p:ext uri="{BB962C8B-B14F-4D97-AF65-F5344CB8AC3E}">
        <p14:creationId xmlns:p14="http://schemas.microsoft.com/office/powerpoint/2010/main" val="3718488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32</a:t>
            </a:fld>
            <a:endParaRPr lang="LID4096"/>
          </a:p>
        </p:txBody>
      </p:sp>
    </p:spTree>
    <p:extLst>
      <p:ext uri="{BB962C8B-B14F-4D97-AF65-F5344CB8AC3E}">
        <p14:creationId xmlns:p14="http://schemas.microsoft.com/office/powerpoint/2010/main" val="2937037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33</a:t>
            </a:fld>
            <a:endParaRPr lang="LID4096"/>
          </a:p>
        </p:txBody>
      </p:sp>
    </p:spTree>
    <p:extLst>
      <p:ext uri="{BB962C8B-B14F-4D97-AF65-F5344CB8AC3E}">
        <p14:creationId xmlns:p14="http://schemas.microsoft.com/office/powerpoint/2010/main" val="2539205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34</a:t>
            </a:fld>
            <a:endParaRPr lang="LID4096"/>
          </a:p>
        </p:txBody>
      </p:sp>
    </p:spTree>
    <p:extLst>
      <p:ext uri="{BB962C8B-B14F-4D97-AF65-F5344CB8AC3E}">
        <p14:creationId xmlns:p14="http://schemas.microsoft.com/office/powerpoint/2010/main" val="1385036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short Distance-based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Chao and Co integrate a framework of attribute diversity (i.e., the effective number of entities) based on Hill numbers of taxonomic entities (species) and functional entities (species-pairs with unit-distance between species).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35</a:t>
            </a:fld>
            <a:endParaRPr lang="LID4096"/>
          </a:p>
        </p:txBody>
      </p:sp>
    </p:spTree>
    <p:extLst>
      <p:ext uri="{BB962C8B-B14F-4D97-AF65-F5344CB8AC3E}">
        <p14:creationId xmlns:p14="http://schemas.microsoft.com/office/powerpoint/2010/main" val="413622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Hill numbers are a mathematically unified family of diversity indices (differing among themselves only by an exponent q) that incorporate relative abundance and species richness.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36</a:t>
            </a:fld>
            <a:endParaRPr lang="LID4096"/>
          </a:p>
        </p:txBody>
      </p:sp>
    </p:spTree>
    <p:extLst>
      <p:ext uri="{BB962C8B-B14F-4D97-AF65-F5344CB8AC3E}">
        <p14:creationId xmlns:p14="http://schemas.microsoft.com/office/powerpoint/2010/main" val="3249237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additional information that FD metric includes?</a:t>
            </a:r>
          </a:p>
          <a:p>
            <a:r>
              <a:rPr lang="en-US" dirty="0"/>
              <a:t>A distance matrix, that is based on species traits. </a:t>
            </a:r>
          </a:p>
          <a:p>
            <a:endParaRPr lang="en-US" dirty="0"/>
          </a:p>
          <a:p>
            <a:pPr marL="228600" indent="-228600">
              <a:buAutoNum type="arabicPeriod"/>
            </a:pPr>
            <a:r>
              <a:rPr lang="en-US" dirty="0"/>
              <a:t>Species by trait matrix</a:t>
            </a:r>
          </a:p>
          <a:p>
            <a:pPr marL="228600" indent="-228600">
              <a:buAutoNum type="arabicPeriod"/>
            </a:pPr>
            <a:r>
              <a:rPr lang="en-US" dirty="0"/>
              <a:t>Distance matrix</a:t>
            </a:r>
          </a:p>
        </p:txBody>
      </p:sp>
      <p:sp>
        <p:nvSpPr>
          <p:cNvPr id="4" name="Slide Number Placeholder 3"/>
          <p:cNvSpPr>
            <a:spLocks noGrp="1"/>
          </p:cNvSpPr>
          <p:nvPr>
            <p:ph type="sldNum" sz="quarter" idx="5"/>
          </p:nvPr>
        </p:nvSpPr>
        <p:spPr/>
        <p:txBody>
          <a:bodyPr/>
          <a:lstStyle/>
          <a:p>
            <a:fld id="{004BE879-13D8-4949-BD11-010E8C933437}" type="slidenum">
              <a:rPr lang="LID4096" smtClean="0"/>
              <a:t>37</a:t>
            </a:fld>
            <a:endParaRPr lang="LID4096"/>
          </a:p>
        </p:txBody>
      </p:sp>
    </p:spTree>
    <p:extLst>
      <p:ext uri="{BB962C8B-B14F-4D97-AF65-F5344CB8AC3E}">
        <p14:creationId xmlns:p14="http://schemas.microsoft.com/office/powerpoint/2010/main" val="22939246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Clustering algorithm: imagine that all species are placed in a functional space with specified pairwise distances, and now we cluster them into “virtual functional groups.” As in most statistical clustering algorithm, one must first determine a threshold level such that any two species with distance greater than or equal to the specified threshold level are in different clusters and vice versa. In our framework, the threshold level τ can be chosen to be </a:t>
            </a:r>
            <a:r>
              <a:rPr lang="en-US" sz="1200" b="0" i="1" kern="1200" dirty="0">
                <a:solidFill>
                  <a:schemeClr val="tx1"/>
                </a:solidFill>
                <a:effectLst/>
                <a:latin typeface="+mn-lt"/>
                <a:ea typeface="+mn-ea"/>
                <a:cs typeface="+mn-cs"/>
              </a:rPr>
              <a:t>any</a:t>
            </a:r>
            <a:r>
              <a:rPr lang="en-US" sz="1200" b="0" i="0" kern="1200" dirty="0">
                <a:solidFill>
                  <a:schemeClr val="tx1"/>
                </a:solidFill>
                <a:effectLst/>
                <a:latin typeface="+mn-lt"/>
                <a:ea typeface="+mn-ea"/>
                <a:cs typeface="+mn-cs"/>
              </a:rPr>
              <a:t> positive value, allowing the researcher to specify that any two species with distance beyond this specified level are regarded as functionally equally distinct species and in different functional groups. Moreover, we will later show that to avoid the three problems listed above, it is imperative to introduce this parameter. When the distance of two species is less than τ, we assume that only a proportion of the individuals of one species are functionally equally distinct from the other species at the threshold level τ</a:t>
            </a:r>
            <a:endParaRPr lang="LID4096" dirty="0"/>
          </a:p>
          <a:p>
            <a:endParaRPr lang="en-US" dirty="0"/>
          </a:p>
        </p:txBody>
      </p:sp>
      <p:sp>
        <p:nvSpPr>
          <p:cNvPr id="4" name="Slide Number Placeholder 3"/>
          <p:cNvSpPr>
            <a:spLocks noGrp="1"/>
          </p:cNvSpPr>
          <p:nvPr>
            <p:ph type="sldNum" sz="quarter" idx="5"/>
          </p:nvPr>
        </p:nvSpPr>
        <p:spPr/>
        <p:txBody>
          <a:bodyPr/>
          <a:lstStyle/>
          <a:p>
            <a:fld id="{B4A7F134-018A-484E-8994-0979893C17FB}" type="slidenum">
              <a:rPr lang="en-US" smtClean="0"/>
              <a:t>38</a:t>
            </a:fld>
            <a:endParaRPr lang="en-US"/>
          </a:p>
        </p:txBody>
      </p:sp>
    </p:spTree>
    <p:extLst>
      <p:ext uri="{BB962C8B-B14F-4D97-AF65-F5344CB8AC3E}">
        <p14:creationId xmlns:p14="http://schemas.microsoft.com/office/powerpoint/2010/main" val="4136872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used the suggested tau = Dmean (Chao et al., 2019), which is the mean distance of any two randomly chosen individuals based on the distance matrix (in contrast to the conventional approach which uses the maximum value of the distance matrix). </a:t>
            </a:r>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39</a:t>
            </a:fld>
            <a:endParaRPr lang="LID4096"/>
          </a:p>
        </p:txBody>
      </p:sp>
    </p:spTree>
    <p:extLst>
      <p:ext uri="{BB962C8B-B14F-4D97-AF65-F5344CB8AC3E}">
        <p14:creationId xmlns:p14="http://schemas.microsoft.com/office/powerpoint/2010/main" val="17934980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a</a:t>
            </a:r>
            <a:r>
              <a:rPr lang="en-US" sz="1200" b="0" i="0" u="none" strike="noStrike" kern="1200" baseline="0" dirty="0">
                <a:solidFill>
                  <a:schemeClr val="tx1"/>
                </a:solidFill>
                <a:latin typeface="+mn-lt"/>
                <a:ea typeface="+mn-ea"/>
                <a:cs typeface="+mn-cs"/>
              </a:rPr>
              <a:t>) The three-dimensional functional-diversity surface, which plots </a:t>
            </a:r>
            <a:r>
              <a:rPr lang="en-US" sz="1200" b="0" i="0" u="none" strike="noStrike" kern="1200" baseline="0" dirty="0" err="1">
                <a:solidFill>
                  <a:schemeClr val="tx1"/>
                </a:solidFill>
                <a:latin typeface="+mn-lt"/>
                <a:ea typeface="+mn-ea"/>
                <a:cs typeface="+mn-cs"/>
              </a:rPr>
              <a:t>qFD</a:t>
            </a:r>
            <a:r>
              <a:rPr lang="en-US" sz="1200" b="0" i="0" u="none" strike="noStrike" kern="1200" baseline="0" dirty="0">
                <a:solidFill>
                  <a:schemeClr val="tx1"/>
                </a:solidFill>
                <a:latin typeface="+mn-lt"/>
                <a:ea typeface="+mn-ea"/>
                <a:cs typeface="+mn-cs"/>
              </a:rPr>
              <a:t>(D(s)) as a function of diversity order q ≥ 0 and level of threshold distinctiveness s &gt; 0. </a:t>
            </a:r>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40</a:t>
            </a:fld>
            <a:endParaRPr lang="LID4096"/>
          </a:p>
        </p:txBody>
      </p:sp>
    </p:spTree>
    <p:extLst>
      <p:ext uri="{BB962C8B-B14F-4D97-AF65-F5344CB8AC3E}">
        <p14:creationId xmlns:p14="http://schemas.microsoft.com/office/powerpoint/2010/main" val="1014718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b</a:t>
            </a:r>
            <a:r>
              <a:rPr lang="en-US" sz="1200" b="0" i="0" u="none" strike="noStrike" kern="1200" baseline="0" dirty="0">
                <a:solidFill>
                  <a:schemeClr val="tx1"/>
                </a:solidFill>
                <a:latin typeface="+mn-lt"/>
                <a:ea typeface="+mn-ea"/>
                <a:cs typeface="+mn-cs"/>
              </a:rPr>
              <a:t>) The q profile, which plots </a:t>
            </a:r>
            <a:r>
              <a:rPr lang="en-US" sz="1200" b="0" i="0" u="none" strike="noStrike" kern="1200" baseline="0" dirty="0" err="1">
                <a:solidFill>
                  <a:schemeClr val="tx1"/>
                </a:solidFill>
                <a:latin typeface="+mn-lt"/>
                <a:ea typeface="+mn-ea"/>
                <a:cs typeface="+mn-cs"/>
              </a:rPr>
              <a:t>qFD</a:t>
            </a:r>
            <a:r>
              <a:rPr lang="en-US" sz="1200" b="0" i="0" u="none" strike="noStrike" kern="1200" baseline="0" dirty="0">
                <a:solidFill>
                  <a:schemeClr val="tx1"/>
                </a:solidFill>
                <a:latin typeface="+mn-lt"/>
                <a:ea typeface="+mn-ea"/>
                <a:cs typeface="+mn-cs"/>
              </a:rPr>
              <a:t>(D(s)) as a function of diversity order q for three levels of threshold distinctiveness (minimum, mean, and maximum): </a:t>
            </a:r>
          </a:p>
          <a:p>
            <a:r>
              <a:rPr lang="en-US" sz="1200" b="0" i="0" u="none" strike="noStrike" kern="1200" baseline="0" dirty="0">
                <a:solidFill>
                  <a:schemeClr val="tx1"/>
                </a:solidFill>
                <a:latin typeface="+mn-lt"/>
                <a:ea typeface="+mn-ea"/>
                <a:cs typeface="+mn-cs"/>
              </a:rPr>
              <a:t>s = </a:t>
            </a:r>
            <a:r>
              <a:rPr lang="en-US" sz="1200" b="0" i="0" u="none" strike="noStrike" kern="1200" baseline="0" dirty="0" err="1">
                <a:solidFill>
                  <a:schemeClr val="tx1"/>
                </a:solidFill>
                <a:latin typeface="+mn-lt"/>
                <a:ea typeface="+mn-ea"/>
                <a:cs typeface="+mn-cs"/>
              </a:rPr>
              <a:t>dmin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dmean</a:t>
            </a:r>
            <a:r>
              <a:rPr lang="en-US" sz="1200" b="0" i="0" u="none" strike="noStrike" kern="1200" baseline="0" dirty="0">
                <a:solidFill>
                  <a:schemeClr val="tx1"/>
                </a:solidFill>
                <a:latin typeface="+mn-lt"/>
                <a:ea typeface="+mn-ea"/>
                <a:cs typeface="+mn-cs"/>
              </a:rPr>
              <a:t>, and </a:t>
            </a:r>
            <a:r>
              <a:rPr lang="en-US" sz="1200" b="0" i="0" u="none" strike="noStrike" kern="1200" baseline="0" dirty="0" err="1">
                <a:solidFill>
                  <a:schemeClr val="tx1"/>
                </a:solidFill>
                <a:latin typeface="+mn-lt"/>
                <a:ea typeface="+mn-ea"/>
                <a:cs typeface="+mn-cs"/>
              </a:rPr>
              <a:t>dmax</a:t>
            </a:r>
            <a:r>
              <a:rPr lang="en-US" sz="1200" b="0" i="0" u="none" strike="noStrike" kern="1200" baseline="0" dirty="0">
                <a:solidFill>
                  <a:schemeClr val="tx1"/>
                </a:solidFill>
                <a:latin typeface="+mn-lt"/>
                <a:ea typeface="+mn-ea"/>
                <a:cs typeface="+mn-cs"/>
              </a:rPr>
              <a:t> for the four-species example described in the A simple hypothetical example section. </a:t>
            </a:r>
          </a:p>
          <a:p>
            <a:r>
              <a:rPr lang="en-US" sz="1200" b="0" i="0" u="none" strike="noStrike" kern="1200" baseline="0" dirty="0">
                <a:solidFill>
                  <a:schemeClr val="tx1"/>
                </a:solidFill>
                <a:latin typeface="+mn-lt"/>
                <a:ea typeface="+mn-ea"/>
                <a:cs typeface="+mn-cs"/>
              </a:rPr>
              <a:t>The taxonomic diversity corresponds to the profile with s = </a:t>
            </a:r>
            <a:r>
              <a:rPr lang="en-US" sz="1200" b="0" i="0" u="none" strike="noStrike" kern="1200" baseline="0" dirty="0" err="1">
                <a:solidFill>
                  <a:schemeClr val="tx1"/>
                </a:solidFill>
                <a:latin typeface="+mn-lt"/>
                <a:ea typeface="+mn-ea"/>
                <a:cs typeface="+mn-cs"/>
              </a:rPr>
              <a:t>dmin</a:t>
            </a:r>
            <a:r>
              <a:rPr lang="en-US" sz="1200" b="0" i="0" u="none" strike="noStrike" kern="1200" baseline="0" dirty="0">
                <a:solidFill>
                  <a:schemeClr val="tx1"/>
                </a:solidFill>
                <a:latin typeface="+mn-lt"/>
                <a:ea typeface="+mn-ea"/>
                <a:cs typeface="+mn-cs"/>
              </a:rPr>
              <a:t> whereas the conventional functional diversity corresponds to the profile at s = </a:t>
            </a:r>
            <a:r>
              <a:rPr lang="en-US" sz="1200" b="0" i="0" u="none" strike="noStrike" kern="1200" baseline="0" dirty="0" err="1">
                <a:solidFill>
                  <a:schemeClr val="tx1"/>
                </a:solidFill>
                <a:latin typeface="+mn-lt"/>
                <a:ea typeface="+mn-ea"/>
                <a:cs typeface="+mn-cs"/>
              </a:rPr>
              <a:t>dmax</a:t>
            </a:r>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c</a:t>
            </a:r>
            <a:r>
              <a:rPr lang="en-US" sz="1200" b="0" i="0" u="none" strike="noStrike" kern="1200" baseline="0" dirty="0">
                <a:solidFill>
                  <a:schemeClr val="tx1"/>
                </a:solidFill>
                <a:latin typeface="+mn-lt"/>
                <a:ea typeface="+mn-ea"/>
                <a:cs typeface="+mn-cs"/>
              </a:rPr>
              <a:t>) The s profile plots </a:t>
            </a:r>
            <a:r>
              <a:rPr lang="en-US" sz="1200" b="0" i="0" u="none" strike="noStrike" kern="1200" baseline="0" dirty="0" err="1">
                <a:solidFill>
                  <a:schemeClr val="tx1"/>
                </a:solidFill>
                <a:latin typeface="+mn-lt"/>
                <a:ea typeface="+mn-ea"/>
                <a:cs typeface="+mn-cs"/>
              </a:rPr>
              <a:t>qFD</a:t>
            </a:r>
            <a:r>
              <a:rPr lang="en-US" sz="1200" b="0" i="0" u="none" strike="noStrike" kern="1200" baseline="0" dirty="0">
                <a:solidFill>
                  <a:schemeClr val="tx1"/>
                </a:solidFill>
                <a:latin typeface="+mn-lt"/>
                <a:ea typeface="+mn-ea"/>
                <a:cs typeface="+mn-cs"/>
              </a:rPr>
              <a:t>(D(s)) as a function of level of threshold distinctiveness s, for q = 0, 1, and 2. The three dotted vertical lines correspond to different levels of threshold distinctiveness</a:t>
            </a:r>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41</a:t>
            </a:fld>
            <a:endParaRPr lang="LID4096"/>
          </a:p>
        </p:txBody>
      </p:sp>
    </p:spTree>
    <p:extLst>
      <p:ext uri="{BB962C8B-B14F-4D97-AF65-F5344CB8AC3E}">
        <p14:creationId xmlns:p14="http://schemas.microsoft.com/office/powerpoint/2010/main" val="1894249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4</a:t>
            </a:fld>
            <a:endParaRPr lang="LID4096"/>
          </a:p>
        </p:txBody>
      </p:sp>
    </p:spTree>
    <p:extLst>
      <p:ext uri="{BB962C8B-B14F-4D97-AF65-F5344CB8AC3E}">
        <p14:creationId xmlns:p14="http://schemas.microsoft.com/office/powerpoint/2010/main" val="14271222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sng" strike="noStrike" kern="1200" dirty="0">
                <a:solidFill>
                  <a:schemeClr val="tx1"/>
                </a:solidFill>
                <a:effectLst/>
                <a:latin typeface="+mn-lt"/>
                <a:ea typeface="+mn-ea"/>
                <a:cs typeface="+mn-cs"/>
                <a:hlinkClick r:id="rId3"/>
              </a:rPr>
              <a:t>https://doi.org/10.5061/dryad.1kk02qr</a:t>
            </a:r>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43</a:t>
            </a:fld>
            <a:endParaRPr lang="LID4096"/>
          </a:p>
        </p:txBody>
      </p:sp>
    </p:spTree>
    <p:extLst>
      <p:ext uri="{BB962C8B-B14F-4D97-AF65-F5344CB8AC3E}">
        <p14:creationId xmlns:p14="http://schemas.microsoft.com/office/powerpoint/2010/main" val="31320124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sng" strike="noStrike" kern="1200" dirty="0">
                <a:solidFill>
                  <a:schemeClr val="tx1"/>
                </a:solidFill>
                <a:effectLst/>
                <a:latin typeface="+mn-lt"/>
                <a:ea typeface="+mn-ea"/>
                <a:cs typeface="+mn-cs"/>
                <a:hlinkClick r:id="rId3"/>
              </a:rPr>
              <a:t>https://doi.org/10.5061/dryad.1kk02qr</a:t>
            </a:r>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44</a:t>
            </a:fld>
            <a:endParaRPr lang="LID4096"/>
          </a:p>
        </p:txBody>
      </p:sp>
    </p:spTree>
    <p:extLst>
      <p:ext uri="{BB962C8B-B14F-4D97-AF65-F5344CB8AC3E}">
        <p14:creationId xmlns:p14="http://schemas.microsoft.com/office/powerpoint/2010/main" val="11234422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45</a:t>
            </a:fld>
            <a:endParaRPr lang="LID4096"/>
          </a:p>
        </p:txBody>
      </p:sp>
    </p:spTree>
    <p:extLst>
      <p:ext uri="{BB962C8B-B14F-4D97-AF65-F5344CB8AC3E}">
        <p14:creationId xmlns:p14="http://schemas.microsoft.com/office/powerpoint/2010/main" val="5945621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46</a:t>
            </a:fld>
            <a:endParaRPr lang="LID4096"/>
          </a:p>
        </p:txBody>
      </p:sp>
    </p:spTree>
    <p:extLst>
      <p:ext uri="{BB962C8B-B14F-4D97-AF65-F5344CB8AC3E}">
        <p14:creationId xmlns:p14="http://schemas.microsoft.com/office/powerpoint/2010/main" val="22353271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ways</a:t>
            </a:r>
          </a:p>
        </p:txBody>
      </p:sp>
      <p:sp>
        <p:nvSpPr>
          <p:cNvPr id="4" name="Slide Number Placeholder 3"/>
          <p:cNvSpPr>
            <a:spLocks noGrp="1"/>
          </p:cNvSpPr>
          <p:nvPr>
            <p:ph type="sldNum" sz="quarter" idx="5"/>
          </p:nvPr>
        </p:nvSpPr>
        <p:spPr/>
        <p:txBody>
          <a:bodyPr/>
          <a:lstStyle/>
          <a:p>
            <a:fld id="{004BE879-13D8-4949-BD11-010E8C933437}" type="slidenum">
              <a:rPr lang="LID4096" smtClean="0"/>
              <a:t>47</a:t>
            </a:fld>
            <a:endParaRPr lang="LID4096"/>
          </a:p>
        </p:txBody>
      </p:sp>
    </p:spTree>
    <p:extLst>
      <p:ext uri="{BB962C8B-B14F-4D97-AF65-F5344CB8AC3E}">
        <p14:creationId xmlns:p14="http://schemas.microsoft.com/office/powerpoint/2010/main" val="405835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UNIVARIATE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dirty="0"/>
              <a:t>1. The value of traits refers to the presence and relative abundance of certain values of leaf size, nitrogen content, canopy heights, as in CWM.</a:t>
            </a:r>
          </a:p>
          <a:p>
            <a:r>
              <a:rPr lang="en-US" dirty="0"/>
              <a:t>2. The range of traits refers to the difference between extreme values of these </a:t>
            </a:r>
            <a:r>
              <a:rPr lang="en-US" dirty="0" err="1"/>
              <a:t>spp</a:t>
            </a:r>
            <a:r>
              <a:rPr lang="en-US" dirty="0"/>
              <a:t> characteristics, for example, the range of plant height or body mass.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LEFT: Frequency distribution of plant height for species extracted from the TRY global database of plant traits. Using the highest reported value for each species.</a:t>
            </a:r>
          </a:p>
          <a:p>
            <a:r>
              <a:rPr lang="en-US" sz="1200" b="0" i="0" kern="1200" dirty="0">
                <a:solidFill>
                  <a:schemeClr val="tx1"/>
                </a:solidFill>
                <a:effectLst/>
                <a:latin typeface="+mn-lt"/>
                <a:ea typeface="+mn-ea"/>
                <a:cs typeface="+mn-cs"/>
              </a:rPr>
              <a:t>RIGHT: Distribution of avian body masses from the lightest (</a:t>
            </a:r>
            <a:r>
              <a:rPr lang="en-US" sz="1200" b="0" i="1" kern="1200" dirty="0" err="1">
                <a:solidFill>
                  <a:schemeClr val="tx1"/>
                </a:solidFill>
                <a:effectLst/>
                <a:latin typeface="+mn-lt"/>
                <a:ea typeface="+mn-ea"/>
                <a:cs typeface="+mn-cs"/>
              </a:rPr>
              <a:t>Mellisuga</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helenae</a:t>
            </a:r>
            <a:r>
              <a:rPr lang="en-US" sz="1200" b="0" i="0" kern="1200" dirty="0">
                <a:solidFill>
                  <a:schemeClr val="tx1"/>
                </a:solidFill>
                <a:effectLst/>
                <a:latin typeface="+mn-lt"/>
                <a:ea typeface="+mn-ea"/>
                <a:cs typeface="+mn-cs"/>
              </a:rPr>
              <a:t>, 2 g) to the heaviest species (</a:t>
            </a:r>
            <a:r>
              <a:rPr lang="en-US" sz="1200" b="0" i="1" kern="1200" dirty="0">
                <a:solidFill>
                  <a:schemeClr val="tx1"/>
                </a:solidFill>
                <a:effectLst/>
                <a:latin typeface="+mn-lt"/>
                <a:ea typeface="+mn-ea"/>
                <a:cs typeface="+mn-cs"/>
              </a:rPr>
              <a:t>Struthio camelus</a:t>
            </a:r>
            <a:r>
              <a:rPr lang="en-US" sz="1200" b="0" i="0" kern="1200" dirty="0">
                <a:solidFill>
                  <a:schemeClr val="tx1"/>
                </a:solidFill>
                <a:effectLst/>
                <a:latin typeface="+mn-lt"/>
                <a:ea typeface="+mn-ea"/>
                <a:cs typeface="+mn-cs"/>
              </a:rPr>
              <a:t>, 111 kg).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METHOD: a histogram or probability density distribution.  </a:t>
            </a:r>
          </a:p>
          <a:p>
            <a:endParaRPr lang="en-US" dirty="0"/>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48</a:t>
            </a:fld>
            <a:endParaRPr lang="LID4096"/>
          </a:p>
        </p:txBody>
      </p:sp>
    </p:spTree>
    <p:extLst>
      <p:ext uri="{BB962C8B-B14F-4D97-AF65-F5344CB8AC3E}">
        <p14:creationId xmlns:p14="http://schemas.microsoft.com/office/powerpoint/2010/main" val="1408759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How can we measure functional diversity?</a:t>
            </a:r>
          </a:p>
          <a:p>
            <a:pPr marL="0" indent="0">
              <a:buNone/>
            </a:pPr>
            <a:endParaRPr lang="en-US" sz="1200" b="0" i="0" kern="1200" dirty="0">
              <a:solidFill>
                <a:schemeClr val="tx1"/>
              </a:solidFill>
              <a:effectLst/>
              <a:latin typeface="+mn-lt"/>
              <a:ea typeface="+mn-ea"/>
              <a:cs typeface="+mn-cs"/>
            </a:endParaRPr>
          </a:p>
          <a:p>
            <a:pPr marL="0" indent="0">
              <a:buNone/>
            </a:pPr>
            <a:r>
              <a:rPr lang="en-US" sz="1200" b="0" i="0" kern="1200" dirty="0">
                <a:solidFill>
                  <a:schemeClr val="tx1"/>
                </a:solidFill>
                <a:effectLst/>
                <a:latin typeface="+mn-lt"/>
                <a:ea typeface="+mn-ea"/>
                <a:cs typeface="+mn-cs"/>
              </a:rPr>
              <a:t>1. We can do a univariate per analysis per trait. </a:t>
            </a:r>
          </a:p>
          <a:p>
            <a:pPr marL="0" indent="0">
              <a:buNone/>
            </a:pPr>
            <a:endParaRPr lang="en-US" sz="1200" b="0" i="0" kern="1200" dirty="0">
              <a:solidFill>
                <a:schemeClr val="tx1"/>
              </a:solidFill>
              <a:effectLst/>
              <a:latin typeface="+mn-lt"/>
              <a:ea typeface="+mn-ea"/>
              <a:cs typeface="+mn-cs"/>
            </a:endParaRPr>
          </a:p>
          <a:p>
            <a:pPr marL="228600" indent="-228600">
              <a:buAutoNum type="alphaUcParenBoth"/>
            </a:pPr>
            <a:r>
              <a:rPr lang="en-US" sz="1200" b="0" i="0" kern="1200" dirty="0">
                <a:solidFill>
                  <a:schemeClr val="tx1"/>
                </a:solidFill>
                <a:effectLst/>
                <a:latin typeface="+mn-lt"/>
                <a:ea typeface="+mn-ea"/>
                <a:cs typeface="+mn-cs"/>
              </a:rPr>
              <a:t>The -trait probability density TPD- is the relative abundance of trait values. </a:t>
            </a:r>
          </a:p>
          <a:p>
            <a:pPr marL="228600" indent="-228600">
              <a:buAutoNum type="alphaUcParenBoth"/>
            </a:pPr>
            <a:r>
              <a:rPr lang="en-US" sz="1200" b="0" i="0" kern="1200" dirty="0">
                <a:solidFill>
                  <a:schemeClr val="tx1"/>
                </a:solidFill>
                <a:effectLst/>
                <a:latin typeface="+mn-lt"/>
                <a:ea typeface="+mn-ea"/>
                <a:cs typeface="+mn-cs"/>
              </a:rPr>
              <a:t>We can calculate the dissimilarity among traits by calculating the overlap between two TPD functions (</a:t>
            </a:r>
            <a:r>
              <a:rPr lang="en-US" sz="1200" b="0" i="1"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j</a:t>
            </a:r>
            <a:r>
              <a:rPr lang="en-US" sz="1200" b="0" i="0" kern="1200" dirty="0">
                <a:solidFill>
                  <a:schemeClr val="tx1"/>
                </a:solidFill>
                <a:effectLst/>
                <a:latin typeface="+mn-lt"/>
                <a:ea typeface="+mn-ea"/>
                <a:cs typeface="+mn-cs"/>
              </a:rPr>
              <a:t>). Because TPD functions integrate to 1, the dissimilarity between two ecological units (β</a:t>
            </a:r>
            <a:r>
              <a:rPr lang="en-US" sz="1200" b="0" i="0" kern="1200" baseline="-25000" dirty="0">
                <a:solidFill>
                  <a:schemeClr val="tx1"/>
                </a:solidFill>
                <a:effectLst/>
                <a:latin typeface="+mn-lt"/>
                <a:ea typeface="+mn-ea"/>
                <a:cs typeface="+mn-cs"/>
              </a:rPr>
              <a:t>O</a:t>
            </a:r>
            <a:r>
              <a:rPr lang="en-US" sz="1200" b="0" i="0" kern="1200" dirty="0">
                <a:solidFill>
                  <a:schemeClr val="tx1"/>
                </a:solidFill>
                <a:effectLst/>
                <a:latin typeface="+mn-lt"/>
                <a:ea typeface="+mn-ea"/>
                <a:cs typeface="+mn-cs"/>
              </a:rPr>
              <a:t>) can be calculated as 1-overlap.</a:t>
            </a:r>
          </a:p>
          <a:p>
            <a:pPr marL="228600" indent="-228600">
              <a:buAutoNum type="alphaUcParenBoth"/>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22222"/>
                </a:solidFill>
                <a:latin typeface="Arial" panose="020B0604020202020204" pitchFamily="34" charset="0"/>
              </a:rPr>
              <a:t>Carmona, C. P., De Bello, F., Mason, N. W., &amp; </a:t>
            </a:r>
            <a:r>
              <a:rPr lang="en-US" sz="1200" dirty="0" err="1">
                <a:solidFill>
                  <a:srgbClr val="222222"/>
                </a:solidFill>
                <a:latin typeface="Arial" panose="020B0604020202020204" pitchFamily="34" charset="0"/>
              </a:rPr>
              <a:t>Lepš</a:t>
            </a:r>
            <a:r>
              <a:rPr lang="en-US" sz="1200" dirty="0">
                <a:solidFill>
                  <a:srgbClr val="222222"/>
                </a:solidFill>
                <a:latin typeface="Arial" panose="020B0604020202020204" pitchFamily="34" charset="0"/>
              </a:rPr>
              <a:t>, J. (2016). Traits without borders: integrating functional diversity across scales. </a:t>
            </a:r>
            <a:r>
              <a:rPr lang="en-US" sz="1200" i="1" dirty="0">
                <a:solidFill>
                  <a:srgbClr val="222222"/>
                </a:solidFill>
                <a:latin typeface="Arial" panose="020B0604020202020204" pitchFamily="34" charset="0"/>
              </a:rPr>
              <a:t>Trends in ecology &amp; evolution</a:t>
            </a:r>
            <a:r>
              <a:rPr lang="en-US" sz="1200" dirty="0">
                <a:solidFill>
                  <a:srgbClr val="222222"/>
                </a:solidFill>
                <a:latin typeface="Arial" panose="020B0604020202020204" pitchFamily="34" charset="0"/>
              </a:rPr>
              <a:t>, </a:t>
            </a:r>
            <a:r>
              <a:rPr lang="en-US" sz="1200" i="1" dirty="0">
                <a:solidFill>
                  <a:srgbClr val="222222"/>
                </a:solidFill>
                <a:latin typeface="Arial" panose="020B0604020202020204" pitchFamily="34" charset="0"/>
              </a:rPr>
              <a:t>31</a:t>
            </a:r>
            <a:r>
              <a:rPr lang="en-US" sz="1200" dirty="0">
                <a:solidFill>
                  <a:srgbClr val="222222"/>
                </a:solidFill>
                <a:latin typeface="Arial" panose="020B0604020202020204" pitchFamily="34" charset="0"/>
              </a:rPr>
              <a:t>(5), 382-394.</a:t>
            </a:r>
            <a:endParaRPr lang="LID4096" sz="1200" dirty="0"/>
          </a:p>
          <a:p>
            <a:pPr marL="228600" indent="-228600">
              <a:buAutoNum type="alphaUcParenBoth"/>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4BE879-13D8-4949-BD11-010E8C933437}" type="slidenum">
              <a:rPr lang="LID4096" smtClean="0"/>
              <a:t>51</a:t>
            </a:fld>
            <a:endParaRPr lang="LID4096"/>
          </a:p>
        </p:txBody>
      </p:sp>
    </p:spTree>
    <p:extLst>
      <p:ext uri="{BB962C8B-B14F-4D97-AF65-F5344CB8AC3E}">
        <p14:creationId xmlns:p14="http://schemas.microsoft.com/office/powerpoint/2010/main" val="33464424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How can we measure functional diversity?</a:t>
            </a:r>
          </a:p>
          <a:p>
            <a:pPr marL="0" indent="0">
              <a:buNone/>
            </a:pPr>
            <a:endParaRPr lang="en-US" sz="1200" b="0" i="0" kern="1200" dirty="0">
              <a:solidFill>
                <a:schemeClr val="tx1"/>
              </a:solidFill>
              <a:effectLst/>
              <a:latin typeface="+mn-lt"/>
              <a:ea typeface="+mn-ea"/>
              <a:cs typeface="+mn-cs"/>
            </a:endParaRPr>
          </a:p>
          <a:p>
            <a:pPr marL="0" indent="0">
              <a:buNone/>
            </a:pPr>
            <a:r>
              <a:rPr lang="en-US" sz="1200" b="0" i="0" kern="1200" dirty="0">
                <a:solidFill>
                  <a:schemeClr val="tx1"/>
                </a:solidFill>
                <a:effectLst/>
                <a:latin typeface="+mn-lt"/>
                <a:ea typeface="+mn-ea"/>
                <a:cs typeface="+mn-cs"/>
              </a:rPr>
              <a:t>1. We can do an multivariate analysis with several traits.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LID4096" sz="1200" dirty="0">
              <a:latin typeface="arial" panose="020B0604020202020204" pitchFamily="34" charset="0"/>
              <a:cs typeface="Baekmuk Gulim"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LID4096" sz="1200" dirty="0">
                <a:latin typeface="arial" panose="020B0604020202020204" pitchFamily="34" charset="0"/>
                <a:cs typeface="Baekmuk Gulim" charset="0"/>
              </a:rPr>
              <a:t>Here I show you two examples of mathematical representations of functional diversity (FD) of communities.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LID4096" sz="1200" dirty="0">
                <a:latin typeface="arial" panose="020B0604020202020204" pitchFamily="34" charset="0"/>
                <a:cs typeface="Baekmuk Gulim" charset="0"/>
              </a:rPr>
              <a:t>Examples are based on two hypothetical traits and two communities, represented in blue and orange.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LID4096" sz="1200" dirty="0">
                <a:latin typeface="arial" panose="020B0604020202020204" pitchFamily="34" charset="0"/>
                <a:cs typeface="Baekmuk Gulim" charset="0"/>
              </a:rPr>
              <a:t>LEFT: The trait space represented as the minimum convex hull comprising the species occupying the trait space. The functional richness of a community is estimated as the area of the convex hull.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LID4096" sz="1200" dirty="0">
                <a:latin typeface="arial" panose="020B0604020202020204" pitchFamily="34" charset="0"/>
                <a:cs typeface="Baekmuk Gulim" charset="0"/>
              </a:rPr>
              <a:t>RIGHT: The trait space can be constructed using kernel density hypervolumes, whereby it is approximated as a cloud of stochastic points sampled based on a set of observations (e.g. the traits of the species in the community). The functional richness of the community is estimated as the volume of the hypervolume delineated by the stochastic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LID4096" sz="1200" dirty="0">
              <a:latin typeface="arial" panose="020B0604020202020204" pitchFamily="34" charset="0"/>
              <a:cs typeface="Baekmuk Gulim"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222222"/>
                </a:solidFill>
                <a:effectLst/>
                <a:latin typeface="Arial" panose="020B0604020202020204" pitchFamily="34" charset="0"/>
              </a:rPr>
              <a:t>Mammola</a:t>
            </a:r>
            <a:r>
              <a:rPr lang="en-US" b="0" i="0" dirty="0">
                <a:solidFill>
                  <a:srgbClr val="222222"/>
                </a:solidFill>
                <a:effectLst/>
                <a:latin typeface="Arial" panose="020B0604020202020204" pitchFamily="34" charset="0"/>
              </a:rPr>
              <a:t>, S., &amp; Cardoso, P. (2020). Functional diversity metrics using kernel density n‐dimensional hypervolumes. </a:t>
            </a:r>
            <a:r>
              <a:rPr lang="en-US" b="0" i="1" dirty="0">
                <a:solidFill>
                  <a:srgbClr val="222222"/>
                </a:solidFill>
                <a:effectLst/>
                <a:latin typeface="Arial" panose="020B0604020202020204" pitchFamily="34" charset="0"/>
              </a:rPr>
              <a:t>Methods in Ecology and Evolution</a:t>
            </a:r>
            <a:r>
              <a:rPr lang="en-US" b="0" i="0" dirty="0">
                <a:solidFill>
                  <a:srgbClr val="222222"/>
                </a:solidFill>
                <a:effectLst/>
                <a:latin typeface="Arial" panose="020B0604020202020204" pitchFamily="34" charset="0"/>
              </a:rPr>
              <a:t>.</a:t>
            </a:r>
            <a:endParaRPr lang="LID4096"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LID4096" sz="1200" dirty="0">
              <a:latin typeface="arial" panose="020B0604020202020204" pitchFamily="34" charset="0"/>
              <a:cs typeface="Baekmuk Gulim" charset="0"/>
            </a:endParaRPr>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52</a:t>
            </a:fld>
            <a:endParaRPr lang="LID4096"/>
          </a:p>
        </p:txBody>
      </p:sp>
    </p:spTree>
    <p:extLst>
      <p:ext uri="{BB962C8B-B14F-4D97-AF65-F5344CB8AC3E}">
        <p14:creationId xmlns:p14="http://schemas.microsoft.com/office/powerpoint/2010/main" val="13506086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53</a:t>
            </a:fld>
            <a:endParaRPr lang="LID4096"/>
          </a:p>
        </p:txBody>
      </p:sp>
    </p:spTree>
    <p:extLst>
      <p:ext uri="{BB962C8B-B14F-4D97-AF65-F5344CB8AC3E}">
        <p14:creationId xmlns:p14="http://schemas.microsoft.com/office/powerpoint/2010/main" val="42477200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Functional evenness (</a:t>
            </a:r>
            <a:r>
              <a:rPr lang="en-US" sz="1200" b="0" i="0" kern="1200" dirty="0" err="1">
                <a:solidFill>
                  <a:schemeClr val="tx1"/>
                </a:solidFill>
                <a:effectLst/>
                <a:latin typeface="+mn-lt"/>
                <a:ea typeface="+mn-ea"/>
                <a:cs typeface="+mn-cs"/>
              </a:rPr>
              <a:t>FEve</a:t>
            </a:r>
            <a:r>
              <a:rPr lang="en-US" sz="1200" b="0" i="0" kern="1200" dirty="0">
                <a:solidFill>
                  <a:schemeClr val="tx1"/>
                </a:solidFill>
                <a:effectLst/>
                <a:latin typeface="+mn-lt"/>
                <a:ea typeface="+mn-ea"/>
                <a:cs typeface="+mn-cs"/>
              </a:rPr>
              <a:t>; B) is an indicator of evenness in the distribution of abundance within occupied functional trait space. </a:t>
            </a:r>
          </a:p>
          <a:p>
            <a:pPr marL="0" indent="0">
              <a:buNone/>
            </a:pPr>
            <a:r>
              <a:rPr lang="en-US" sz="1200" b="0" i="0" kern="1200" dirty="0">
                <a:solidFill>
                  <a:schemeClr val="tx1"/>
                </a:solidFill>
                <a:effectLst/>
                <a:latin typeface="+mn-lt"/>
                <a:ea typeface="+mn-ea"/>
                <a:cs typeface="+mn-cs"/>
              </a:rPr>
              <a:t>Communities where all trait values have a similar probability should have high </a:t>
            </a:r>
            <a:r>
              <a:rPr lang="en-US" sz="1200" b="0" i="0" kern="1200" dirty="0" err="1">
                <a:solidFill>
                  <a:schemeClr val="tx1"/>
                </a:solidFill>
                <a:effectLst/>
                <a:latin typeface="+mn-lt"/>
                <a:ea typeface="+mn-ea"/>
                <a:cs typeface="+mn-cs"/>
              </a:rPr>
              <a:t>FEve</a:t>
            </a:r>
            <a:r>
              <a:rPr lang="en-US" sz="1200" b="0" i="0" kern="1200" dirty="0">
                <a:solidFill>
                  <a:schemeClr val="tx1"/>
                </a:solidFill>
                <a:effectLst/>
                <a:latin typeface="+mn-lt"/>
                <a:ea typeface="+mn-ea"/>
                <a:cs typeface="+mn-cs"/>
              </a:rPr>
              <a:t> values.</a:t>
            </a:r>
          </a:p>
          <a:p>
            <a:pPr marL="0" indent="0">
              <a:buNone/>
            </a:pPr>
            <a:r>
              <a:rPr lang="en-US" sz="1200" b="0" i="0" kern="1200" dirty="0">
                <a:solidFill>
                  <a:schemeClr val="tx1"/>
                </a:solidFill>
                <a:effectLst/>
                <a:latin typeface="+mn-lt"/>
                <a:ea typeface="+mn-ea"/>
                <a:cs typeface="+mn-cs"/>
              </a:rPr>
              <a:t>High FEVE = No dominance of plant strategies</a:t>
            </a:r>
          </a:p>
          <a:p>
            <a:pPr marL="0" indent="0">
              <a:buNone/>
            </a:pPr>
            <a:endParaRPr lang="en-US" sz="1200" b="0" i="0" kern="1200" dirty="0">
              <a:solidFill>
                <a:schemeClr val="tx1"/>
              </a:solidFill>
              <a:effectLst/>
              <a:latin typeface="+mn-lt"/>
              <a:ea typeface="+mn-ea"/>
              <a:cs typeface="+mn-cs"/>
            </a:endParaRPr>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54</a:t>
            </a:fld>
            <a:endParaRPr lang="LID4096"/>
          </a:p>
        </p:txBody>
      </p:sp>
    </p:spTree>
    <p:extLst>
      <p:ext uri="{BB962C8B-B14F-4D97-AF65-F5344CB8AC3E}">
        <p14:creationId xmlns:p14="http://schemas.microsoft.com/office/powerpoint/2010/main" val="1766324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characteristic example: body mass. </a:t>
            </a:r>
          </a:p>
        </p:txBody>
      </p:sp>
      <p:sp>
        <p:nvSpPr>
          <p:cNvPr id="4" name="Slide Number Placeholder 3"/>
          <p:cNvSpPr>
            <a:spLocks noGrp="1"/>
          </p:cNvSpPr>
          <p:nvPr>
            <p:ph type="sldNum" sz="quarter" idx="5"/>
          </p:nvPr>
        </p:nvSpPr>
        <p:spPr/>
        <p:txBody>
          <a:bodyPr/>
          <a:lstStyle/>
          <a:p>
            <a:fld id="{004BE879-13D8-4949-BD11-010E8C933437}" type="slidenum">
              <a:rPr lang="LID4096" smtClean="0"/>
              <a:t>5</a:t>
            </a:fld>
            <a:endParaRPr lang="LID4096"/>
          </a:p>
        </p:txBody>
      </p:sp>
    </p:spTree>
    <p:extLst>
      <p:ext uri="{BB962C8B-B14F-4D97-AF65-F5344CB8AC3E}">
        <p14:creationId xmlns:p14="http://schemas.microsoft.com/office/powerpoint/2010/main" val="3042712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 functional divergence indicates a </a:t>
            </a:r>
            <a:r>
              <a:rPr lang="en-US" b="1" dirty="0"/>
              <a:t>high degree of differentiation</a:t>
            </a:r>
            <a:r>
              <a:rPr lang="en-US" dirty="0"/>
              <a:t>. Different plant strategies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communities with high functional divergence may have increased ecosystem function as a result of more efficient resource use. and thus low resource competition. </a:t>
            </a:r>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55</a:t>
            </a:fld>
            <a:endParaRPr lang="LID4096"/>
          </a:p>
        </p:txBody>
      </p:sp>
    </p:spTree>
    <p:extLst>
      <p:ext uri="{BB962C8B-B14F-4D97-AF65-F5344CB8AC3E}">
        <p14:creationId xmlns:p14="http://schemas.microsoft.com/office/powerpoint/2010/main" val="18879650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4" b="0" i="0" u="none" strike="noStrike" kern="1200" baseline="0" dirty="0">
                <a:solidFill>
                  <a:schemeClr val="tx1"/>
                </a:solidFill>
                <a:latin typeface="+mn-lt"/>
                <a:ea typeface="+mn-ea"/>
                <a:cs typeface="+mn-cs"/>
              </a:rPr>
              <a:t>I expected that </a:t>
            </a:r>
            <a:r>
              <a:rPr lang="en-US" sz="964" b="1" i="0" u="none" strike="noStrike" kern="1200" baseline="0" dirty="0">
                <a:solidFill>
                  <a:schemeClr val="tx1"/>
                </a:solidFill>
                <a:latin typeface="+mn-lt"/>
                <a:ea typeface="+mn-ea"/>
                <a:cs typeface="+mn-cs"/>
              </a:rPr>
              <a:t>dispersal</a:t>
            </a:r>
            <a:r>
              <a:rPr lang="en-US" sz="964" b="0" i="0" u="none" strike="noStrike" kern="1200" baseline="0" dirty="0">
                <a:solidFill>
                  <a:schemeClr val="tx1"/>
                </a:solidFill>
                <a:latin typeface="+mn-lt"/>
                <a:ea typeface="+mn-ea"/>
                <a:cs typeface="+mn-cs"/>
              </a:rPr>
              <a:t>, in particular long-distance, limits the trait combinations, because crossing oceans and adapting to new island environments is challenging for plants.</a:t>
            </a:r>
          </a:p>
          <a:p>
            <a:r>
              <a:rPr lang="en-US" sz="964" b="0" i="0" u="none" strike="noStrike" kern="1200" baseline="0" dirty="0">
                <a:solidFill>
                  <a:schemeClr val="tx1"/>
                </a:solidFill>
                <a:latin typeface="+mn-lt"/>
                <a:ea typeface="+mn-ea"/>
                <a:cs typeface="+mn-cs"/>
              </a:rPr>
              <a:t>And this should lead to species sharing similar trait combinations. </a:t>
            </a:r>
          </a:p>
          <a:p>
            <a:endParaRPr lang="en-US" sz="964" b="0" i="0" u="none" strike="noStrike" kern="1200" baseline="0" dirty="0">
              <a:solidFill>
                <a:schemeClr val="tx1"/>
              </a:solidFill>
              <a:latin typeface="+mn-lt"/>
              <a:ea typeface="+mn-ea"/>
              <a:cs typeface="+mn-cs"/>
            </a:endParaRPr>
          </a:p>
          <a:p>
            <a:pPr marL="0" marR="0" lvl="0" indent="0" algn="l" defTabSz="734685" rtl="0" eaLnBrk="1" fontAlgn="auto" latinLnBrk="0" hangingPunct="1">
              <a:lnSpc>
                <a:spcPct val="100000"/>
              </a:lnSpc>
              <a:spcBef>
                <a:spcPts val="0"/>
              </a:spcBef>
              <a:spcAft>
                <a:spcPts val="0"/>
              </a:spcAft>
              <a:buClrTx/>
              <a:buSzTx/>
              <a:buFontTx/>
              <a:buNone/>
              <a:tabLst/>
              <a:defRPr/>
            </a:pPr>
            <a:r>
              <a:rPr lang="en-US" sz="964" b="0" i="0" u="none" strike="noStrike" kern="1200" baseline="0" dirty="0">
                <a:solidFill>
                  <a:schemeClr val="tx1"/>
                </a:solidFill>
                <a:latin typeface="+mn-lt"/>
                <a:ea typeface="+mn-ea"/>
                <a:cs typeface="+mn-cs"/>
              </a:rPr>
              <a:t>In contrast, I expected </a:t>
            </a:r>
            <a:r>
              <a:rPr lang="en-US" sz="964" b="1" i="0" u="none" strike="noStrike" kern="1200" baseline="0" dirty="0">
                <a:solidFill>
                  <a:schemeClr val="tx1"/>
                </a:solidFill>
                <a:latin typeface="+mn-lt"/>
                <a:ea typeface="+mn-ea"/>
                <a:cs typeface="+mn-cs"/>
              </a:rPr>
              <a:t>speciation</a:t>
            </a:r>
            <a:r>
              <a:rPr lang="en-US" sz="964" b="0" i="0" u="none" strike="noStrike" kern="1200" baseline="0" dirty="0">
                <a:solidFill>
                  <a:schemeClr val="tx1"/>
                </a:solidFill>
                <a:latin typeface="+mn-lt"/>
                <a:ea typeface="+mn-ea"/>
                <a:cs typeface="+mn-cs"/>
              </a:rPr>
              <a:t> events via lineage splitting (cladogenesis) to expand the trait space. </a:t>
            </a:r>
          </a:p>
          <a:p>
            <a:pPr marL="0" marR="0" lvl="0" indent="0" algn="l" defTabSz="734685" rtl="0" eaLnBrk="1" fontAlgn="auto" latinLnBrk="0" hangingPunct="1">
              <a:lnSpc>
                <a:spcPct val="100000"/>
              </a:lnSpc>
              <a:spcBef>
                <a:spcPts val="0"/>
              </a:spcBef>
              <a:spcAft>
                <a:spcPts val="0"/>
              </a:spcAft>
              <a:buClrTx/>
              <a:buSzTx/>
              <a:buFontTx/>
              <a:buNone/>
              <a:tabLst/>
              <a:defRPr/>
            </a:pPr>
            <a:endParaRPr lang="en-US" sz="964" b="0" i="0" u="none" strike="noStrike" kern="1200" baseline="0" dirty="0">
              <a:solidFill>
                <a:schemeClr val="tx1"/>
              </a:solidFill>
              <a:latin typeface="+mn-lt"/>
              <a:ea typeface="+mn-ea"/>
              <a:cs typeface="+mn-cs"/>
            </a:endParaRPr>
          </a:p>
          <a:p>
            <a:pPr marL="0" marR="0" lvl="0" indent="0" algn="l" defTabSz="734685" rtl="0" eaLnBrk="1" fontAlgn="auto" latinLnBrk="0" hangingPunct="1">
              <a:lnSpc>
                <a:spcPct val="100000"/>
              </a:lnSpc>
              <a:spcBef>
                <a:spcPts val="0"/>
              </a:spcBef>
              <a:spcAft>
                <a:spcPts val="0"/>
              </a:spcAft>
              <a:buClrTx/>
              <a:buSzTx/>
              <a:buFontTx/>
              <a:buNone/>
              <a:tabLst/>
              <a:defRPr/>
            </a:pPr>
            <a:r>
              <a:rPr lang="en-US" sz="964" b="0" i="0" u="none" strike="noStrike" kern="1200" baseline="0" dirty="0">
                <a:solidFill>
                  <a:schemeClr val="tx1"/>
                </a:solidFill>
                <a:latin typeface="+mn-lt"/>
                <a:ea typeface="+mn-ea"/>
                <a:cs typeface="+mn-cs"/>
              </a:rPr>
              <a:t>This could happen because OI are well known for offering species new ecological opportunities (empty niches) where species can evolve trait combinations. </a:t>
            </a:r>
          </a:p>
        </p:txBody>
      </p:sp>
      <p:sp>
        <p:nvSpPr>
          <p:cNvPr id="4" name="Slide Number Placeholder 3"/>
          <p:cNvSpPr>
            <a:spLocks noGrp="1"/>
          </p:cNvSpPr>
          <p:nvPr>
            <p:ph type="sldNum" sz="quarter" idx="5"/>
          </p:nvPr>
        </p:nvSpPr>
        <p:spPr/>
        <p:txBody>
          <a:bodyPr/>
          <a:lstStyle/>
          <a:p>
            <a:fld id="{60D364AF-3B15-3C4A-B5B4-B6233693F581}" type="slidenum">
              <a:rPr lang="de-DE" smtClean="0"/>
              <a:t>56</a:t>
            </a:fld>
            <a:endParaRPr lang="de-DE"/>
          </a:p>
        </p:txBody>
      </p:sp>
    </p:spTree>
    <p:extLst>
      <p:ext uri="{BB962C8B-B14F-4D97-AF65-F5344CB8AC3E}">
        <p14:creationId xmlns:p14="http://schemas.microsoft.com/office/powerpoint/2010/main" val="34678775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de-DE" sz="2400" dirty="0" err="1"/>
              <a:t>Functional</a:t>
            </a:r>
            <a:r>
              <a:rPr lang="de-DE" sz="2400" dirty="0"/>
              <a:t> </a:t>
            </a:r>
            <a:r>
              <a:rPr lang="de-DE" sz="2400" dirty="0" err="1"/>
              <a:t>diversity</a:t>
            </a:r>
            <a:r>
              <a:rPr lang="de-DE" sz="2400" dirty="0"/>
              <a:t> </a:t>
            </a:r>
            <a:r>
              <a:rPr lang="de-DE" sz="2400" dirty="0" err="1"/>
              <a:t>can</a:t>
            </a:r>
            <a:r>
              <a:rPr lang="de-DE" sz="2400" dirty="0"/>
              <a:t> </a:t>
            </a:r>
            <a:r>
              <a:rPr lang="de-DE" sz="2400" dirty="0" err="1"/>
              <a:t>be</a:t>
            </a:r>
            <a:r>
              <a:rPr lang="de-DE" sz="2400" dirty="0"/>
              <a:t> </a:t>
            </a:r>
            <a:r>
              <a:rPr lang="de-DE" sz="2400" dirty="0" err="1"/>
              <a:t>measured</a:t>
            </a:r>
            <a:r>
              <a:rPr lang="de-DE" sz="2400" dirty="0"/>
              <a:t> </a:t>
            </a:r>
            <a:r>
              <a:rPr lang="de-DE" sz="2400" dirty="0" err="1"/>
              <a:t>as</a:t>
            </a:r>
            <a:r>
              <a:rPr lang="de-DE" sz="2400" dirty="0"/>
              <a:t> </a:t>
            </a:r>
            <a:r>
              <a:rPr lang="de-DE" sz="2400" dirty="0" err="1"/>
              <a:t>the</a:t>
            </a:r>
            <a:r>
              <a:rPr lang="de-DE" sz="2400" dirty="0"/>
              <a:t> </a:t>
            </a:r>
            <a:r>
              <a:rPr lang="en-US" sz="2400" dirty="0"/>
              <a:t>total volume occupied by the hypervolume in multi-dimensional space.</a:t>
            </a:r>
            <a:endParaRPr lang="de-DE" sz="2400" dirty="0"/>
          </a:p>
          <a:p>
            <a:pPr>
              <a:lnSpc>
                <a:spcPct val="150000"/>
              </a:lnSpc>
            </a:pPr>
            <a:endParaRPr lang="de-DE" sz="2200" dirty="0"/>
          </a:p>
          <a:p>
            <a:pPr>
              <a:lnSpc>
                <a:spcPct val="150000"/>
              </a:lnSpc>
            </a:pPr>
            <a:r>
              <a:rPr lang="de-DE" sz="2200" dirty="0" err="1"/>
              <a:t>Estimates</a:t>
            </a:r>
            <a:r>
              <a:rPr lang="de-DE" sz="2200" dirty="0"/>
              <a:t> </a:t>
            </a:r>
            <a:r>
              <a:rPr lang="de-DE" sz="2200" dirty="0" err="1"/>
              <a:t>the</a:t>
            </a:r>
            <a:r>
              <a:rPr lang="de-DE" sz="2200" dirty="0"/>
              <a:t> </a:t>
            </a:r>
            <a:r>
              <a:rPr lang="de-DE" sz="2200" dirty="0" err="1"/>
              <a:t>minimum</a:t>
            </a:r>
            <a:r>
              <a:rPr lang="de-DE" sz="2200" dirty="0"/>
              <a:t> </a:t>
            </a:r>
            <a:r>
              <a:rPr lang="de-DE" sz="2200" b="1" dirty="0" err="1"/>
              <a:t>convex</a:t>
            </a:r>
            <a:r>
              <a:rPr lang="de-DE" sz="2200" b="1" dirty="0"/>
              <a:t> </a:t>
            </a:r>
            <a:r>
              <a:rPr lang="de-DE" sz="2200" b="1" dirty="0" err="1"/>
              <a:t>hull</a:t>
            </a:r>
            <a:r>
              <a:rPr lang="de-DE" sz="2200" b="1" dirty="0"/>
              <a:t> </a:t>
            </a:r>
            <a:r>
              <a:rPr lang="de-DE" sz="2200" dirty="0" err="1"/>
              <a:t>that</a:t>
            </a:r>
            <a:r>
              <a:rPr lang="de-DE" sz="2200" dirty="0"/>
              <a:t> </a:t>
            </a:r>
            <a:r>
              <a:rPr lang="de-DE" sz="2200" dirty="0" err="1"/>
              <a:t>includes</a:t>
            </a:r>
            <a:r>
              <a:rPr lang="de-DE" sz="2200" dirty="0"/>
              <a:t> all </a:t>
            </a:r>
            <a:r>
              <a:rPr lang="de-DE" sz="2200" dirty="0" err="1"/>
              <a:t>species</a:t>
            </a:r>
            <a:r>
              <a:rPr lang="de-DE" sz="2200" dirty="0"/>
              <a:t> in </a:t>
            </a:r>
            <a:r>
              <a:rPr lang="de-DE" sz="2200" dirty="0" err="1"/>
              <a:t>the</a:t>
            </a:r>
            <a:r>
              <a:rPr lang="de-DE" sz="2200" dirty="0"/>
              <a:t> </a:t>
            </a:r>
            <a:r>
              <a:rPr lang="de-DE" sz="2200" dirty="0" err="1"/>
              <a:t>analysis</a:t>
            </a:r>
            <a:r>
              <a:rPr lang="de-DE" sz="2200" dirty="0"/>
              <a:t> (</a:t>
            </a:r>
            <a:r>
              <a:rPr lang="de-DE" sz="2200" i="1" dirty="0" err="1"/>
              <a:t>Villeger</a:t>
            </a:r>
            <a:r>
              <a:rPr lang="de-DE" sz="2200" i="1" dirty="0"/>
              <a:t> et al 2008</a:t>
            </a:r>
            <a:r>
              <a:rPr lang="de-DE" sz="2200" dirty="0"/>
              <a:t>). Driven </a:t>
            </a:r>
            <a:r>
              <a:rPr lang="de-DE" sz="2200" dirty="0" err="1"/>
              <a:t>by</a:t>
            </a:r>
            <a:r>
              <a:rPr lang="de-DE" sz="2200" dirty="0"/>
              <a:t> extreme </a:t>
            </a:r>
            <a:r>
              <a:rPr lang="de-DE" sz="2200" dirty="0" err="1"/>
              <a:t>trait</a:t>
            </a:r>
            <a:r>
              <a:rPr lang="de-DE" sz="2200" dirty="0"/>
              <a:t> </a:t>
            </a:r>
            <a:r>
              <a:rPr lang="de-DE" sz="2200" dirty="0" err="1"/>
              <a:t>combinations</a:t>
            </a:r>
            <a:r>
              <a:rPr lang="de-DE" sz="2200" dirty="0"/>
              <a:t>. </a:t>
            </a:r>
          </a:p>
          <a:p>
            <a:pPr>
              <a:lnSpc>
                <a:spcPct val="150000"/>
              </a:lnSpc>
            </a:pPr>
            <a:r>
              <a:rPr lang="en-US" sz="2200" dirty="0"/>
              <a:t>But, convex hulls are determined by extreme points and cannot account for possible holes in the trait space.</a:t>
            </a:r>
            <a:endParaRPr lang="de-DE" sz="2200" dirty="0"/>
          </a:p>
          <a:p>
            <a:pPr marL="0" indent="0">
              <a:buNone/>
            </a:pPr>
            <a:endParaRPr lang="en-US" dirty="0"/>
          </a:p>
          <a:p>
            <a:pPr marL="0" indent="0">
              <a:buNone/>
            </a:pPr>
            <a:r>
              <a:rPr lang="en-US" sz="1200" b="0" i="0" u="none" strike="noStrike" kern="1200" dirty="0">
                <a:solidFill>
                  <a:schemeClr val="tx1"/>
                </a:solidFill>
                <a:effectLst/>
                <a:latin typeface="+mn-lt"/>
                <a:ea typeface="+mn-ea"/>
                <a:cs typeface="+mn-cs"/>
              </a:rPr>
              <a:t>Gaussian method to build the hypervolumes, as it is the </a:t>
            </a:r>
            <a:r>
              <a:rPr lang="en-US" sz="1200" b="1" i="0" u="none" strike="noStrike" kern="1200" dirty="0">
                <a:solidFill>
                  <a:schemeClr val="tx1"/>
                </a:solidFill>
                <a:effectLst/>
                <a:latin typeface="+mn-lt"/>
                <a:ea typeface="+mn-ea"/>
                <a:cs typeface="+mn-cs"/>
              </a:rPr>
              <a:t>least sensitive method to variation in bandwidth and fits the data loosely, </a:t>
            </a:r>
            <a:r>
              <a:rPr lang="en-US" sz="1200" b="0" i="0" u="none" strike="noStrike" kern="1200" dirty="0">
                <a:solidFill>
                  <a:schemeClr val="tx1"/>
                </a:solidFill>
                <a:effectLst/>
                <a:latin typeface="+mn-lt"/>
                <a:ea typeface="+mn-ea"/>
                <a:cs typeface="+mn-cs"/>
              </a:rPr>
              <a:t>which is suitable for functional diversity and fundamental niche modelling applications (Blonder et al. 2018)</a:t>
            </a:r>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59</a:t>
            </a:fld>
            <a:endParaRPr lang="LID4096"/>
          </a:p>
        </p:txBody>
      </p:sp>
    </p:spTree>
    <p:extLst>
      <p:ext uri="{BB962C8B-B14F-4D97-AF65-F5344CB8AC3E}">
        <p14:creationId xmlns:p14="http://schemas.microsoft.com/office/powerpoint/2010/main" val="7556115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What</a:t>
            </a:r>
            <a:r>
              <a:rPr lang="de-DE" dirty="0"/>
              <a:t> </a:t>
            </a:r>
            <a:r>
              <a:rPr lang="de-DE" dirty="0" err="1"/>
              <a:t>is</a:t>
            </a:r>
            <a:r>
              <a:rPr lang="de-DE" dirty="0"/>
              <a:t> </a:t>
            </a:r>
            <a:r>
              <a:rPr lang="de-DE" dirty="0" err="1"/>
              <a:t>the</a:t>
            </a:r>
            <a:r>
              <a:rPr lang="de-DE" dirty="0"/>
              <a:t> </a:t>
            </a:r>
            <a:r>
              <a:rPr lang="de-DE" dirty="0" err="1"/>
              <a:t>ecological</a:t>
            </a:r>
            <a:r>
              <a:rPr lang="de-DE" baseline="0" dirty="0"/>
              <a:t> and </a:t>
            </a:r>
            <a:r>
              <a:rPr lang="de-DE" dirty="0" err="1"/>
              <a:t>evolutional</a:t>
            </a:r>
            <a:r>
              <a:rPr lang="de-DE" baseline="0" dirty="0"/>
              <a:t> </a:t>
            </a:r>
            <a:r>
              <a:rPr lang="de-DE" dirty="0" err="1"/>
              <a:t>meaning</a:t>
            </a:r>
            <a:r>
              <a:rPr lang="de-DE" baseline="0" dirty="0"/>
              <a:t> </a:t>
            </a:r>
            <a:r>
              <a:rPr lang="de-DE" baseline="0" dirty="0" err="1"/>
              <a:t>of</a:t>
            </a:r>
            <a:r>
              <a:rPr lang="de-DE" baseline="0" dirty="0"/>
              <a:t> </a:t>
            </a:r>
            <a:r>
              <a:rPr lang="de-DE" baseline="0" dirty="0" err="1"/>
              <a:t>the</a:t>
            </a:r>
            <a:r>
              <a:rPr lang="de-DE" baseline="0" dirty="0"/>
              <a:t> </a:t>
            </a:r>
            <a:r>
              <a:rPr lang="de-DE" baseline="0" dirty="0" err="1"/>
              <a:t>holes</a:t>
            </a:r>
            <a:r>
              <a:rPr lang="de-DE" baseline="0" dirty="0"/>
              <a:t>? </a:t>
            </a:r>
            <a:r>
              <a:rPr lang="en-US" dirty="0">
                <a:hlinkClick r:id="rId3"/>
              </a:rPr>
              <a:t>https://www.journals.uchicago.edu/doi/pdfplus/10.1086/685444</a:t>
            </a:r>
            <a:endParaRPr lang="en-US" dirty="0"/>
          </a:p>
          <a:p>
            <a:endParaRPr lang="de-DE" dirty="0"/>
          </a:p>
          <a:p>
            <a:r>
              <a:rPr lang="de-DE" dirty="0" err="1"/>
              <a:t>If</a:t>
            </a:r>
            <a:r>
              <a:rPr lang="de-DE" dirty="0"/>
              <a:t> </a:t>
            </a:r>
            <a:r>
              <a:rPr lang="de-DE" dirty="0" err="1"/>
              <a:t>we</a:t>
            </a:r>
            <a:r>
              <a:rPr lang="de-DE" dirty="0"/>
              <a:t> </a:t>
            </a:r>
            <a:r>
              <a:rPr lang="de-DE" dirty="0" err="1"/>
              <a:t>dont</a:t>
            </a:r>
            <a:r>
              <a:rPr lang="de-DE" dirty="0"/>
              <a:t> </a:t>
            </a:r>
            <a:r>
              <a:rPr lang="de-DE" dirty="0" err="1"/>
              <a:t>detect</a:t>
            </a:r>
            <a:r>
              <a:rPr lang="de-DE" dirty="0"/>
              <a:t> </a:t>
            </a:r>
            <a:r>
              <a:rPr lang="de-DE" dirty="0" err="1"/>
              <a:t>holes</a:t>
            </a:r>
            <a:r>
              <a:rPr lang="de-DE" baseline="0" dirty="0"/>
              <a:t> </a:t>
            </a:r>
            <a:r>
              <a:rPr lang="de-DE" baseline="0" dirty="0" err="1"/>
              <a:t>we</a:t>
            </a:r>
            <a:r>
              <a:rPr lang="de-DE" baseline="0" dirty="0"/>
              <a:t> </a:t>
            </a:r>
            <a:r>
              <a:rPr lang="de-DE" baseline="0" dirty="0" err="1"/>
              <a:t>may</a:t>
            </a:r>
            <a:r>
              <a:rPr lang="de-DE" baseline="0" dirty="0"/>
              <a:t> </a:t>
            </a:r>
            <a:r>
              <a:rPr lang="de-DE" baseline="0" dirty="0" err="1"/>
              <a:t>be</a:t>
            </a:r>
            <a:r>
              <a:rPr lang="de-DE" baseline="0" dirty="0"/>
              <a:t> </a:t>
            </a:r>
            <a:r>
              <a:rPr lang="de-DE" b="1" baseline="0" dirty="0" err="1"/>
              <a:t>overstimating</a:t>
            </a:r>
            <a:r>
              <a:rPr lang="de-DE" b="1" baseline="0" dirty="0"/>
              <a:t> </a:t>
            </a:r>
            <a:r>
              <a:rPr lang="de-DE" b="1" baseline="0" dirty="0" err="1"/>
              <a:t>functional</a:t>
            </a:r>
            <a:r>
              <a:rPr lang="de-DE" b="1" baseline="0" dirty="0"/>
              <a:t> </a:t>
            </a:r>
            <a:r>
              <a:rPr lang="de-DE" b="1" baseline="0" dirty="0" err="1"/>
              <a:t>diversity</a:t>
            </a:r>
            <a:r>
              <a:rPr lang="de-DE" baseline="0" dirty="0"/>
              <a:t>. This </a:t>
            </a:r>
            <a:r>
              <a:rPr lang="de-DE" baseline="0" dirty="0" err="1"/>
              <a:t>can</a:t>
            </a:r>
            <a:r>
              <a:rPr lang="de-DE" baseline="0" dirty="0"/>
              <a:t> </a:t>
            </a:r>
            <a:r>
              <a:rPr lang="de-DE" baseline="0" dirty="0" err="1"/>
              <a:t>lead</a:t>
            </a:r>
            <a:r>
              <a:rPr lang="de-DE" baseline="0" dirty="0"/>
              <a:t> </a:t>
            </a:r>
            <a:r>
              <a:rPr lang="de-DE" baseline="0" dirty="0" err="1"/>
              <a:t>to</a:t>
            </a:r>
            <a:r>
              <a:rPr lang="de-DE" baseline="0" dirty="0"/>
              <a:t> </a:t>
            </a:r>
            <a:r>
              <a:rPr lang="de-DE" baseline="0" dirty="0" err="1"/>
              <a:t>wrong</a:t>
            </a:r>
            <a:r>
              <a:rPr lang="de-DE" baseline="0" dirty="0"/>
              <a:t> </a:t>
            </a:r>
            <a:r>
              <a:rPr lang="de-DE" baseline="0" dirty="0" err="1"/>
              <a:t>comparisons</a:t>
            </a:r>
            <a:r>
              <a:rPr lang="de-DE" baseline="0" dirty="0"/>
              <a:t>. </a:t>
            </a:r>
            <a:endParaRPr lang="en-US" dirty="0"/>
          </a:p>
          <a:p>
            <a:endParaRPr lang="de-DE" dirty="0"/>
          </a:p>
          <a:p>
            <a:r>
              <a:rPr lang="de-DE" dirty="0" err="1"/>
              <a:t>Additionally</a:t>
            </a:r>
            <a:r>
              <a:rPr lang="de-DE" dirty="0"/>
              <a:t>:</a:t>
            </a:r>
          </a:p>
          <a:p>
            <a:pPr marL="228600" indent="-228600">
              <a:buAutoNum type="arabicPeriod"/>
            </a:pPr>
            <a:r>
              <a:rPr lang="de-DE" dirty="0" err="1"/>
              <a:t>Does</a:t>
            </a:r>
            <a:r>
              <a:rPr lang="de-DE" dirty="0"/>
              <a:t> </a:t>
            </a:r>
            <a:r>
              <a:rPr lang="de-DE" dirty="0" err="1"/>
              <a:t>invasion</a:t>
            </a:r>
            <a:r>
              <a:rPr lang="de-DE" dirty="0"/>
              <a:t> </a:t>
            </a:r>
            <a:r>
              <a:rPr lang="de-DE" dirty="0" err="1"/>
              <a:t>occur</a:t>
            </a:r>
            <a:r>
              <a:rPr lang="de-DE" dirty="0"/>
              <a:t> in </a:t>
            </a:r>
            <a:r>
              <a:rPr lang="de-DE" dirty="0" err="1"/>
              <a:t>holes</a:t>
            </a:r>
            <a:r>
              <a:rPr lang="de-DE" dirty="0"/>
              <a:t>?</a:t>
            </a:r>
          </a:p>
          <a:p>
            <a:pPr marL="228600" indent="-228600">
              <a:buAutoNum type="arabicPeriod"/>
            </a:pPr>
            <a:r>
              <a:rPr lang="en-US" dirty="0"/>
              <a:t>Do Species’ Niches Evolve Holes? </a:t>
            </a:r>
          </a:p>
          <a:p>
            <a:pPr marL="228600" indent="-228600">
              <a:buAutoNum type="arabicPeriod"/>
            </a:pPr>
            <a:r>
              <a:rPr lang="de-DE" dirty="0"/>
              <a:t>Climate </a:t>
            </a:r>
            <a:r>
              <a:rPr lang="de-DE" dirty="0" err="1"/>
              <a:t>change</a:t>
            </a:r>
            <a:r>
              <a:rPr lang="de-DE" dirty="0"/>
              <a:t>, </a:t>
            </a:r>
            <a:r>
              <a:rPr lang="de-DE" dirty="0" err="1"/>
              <a:t>when</a:t>
            </a:r>
            <a:r>
              <a:rPr lang="de-DE" dirty="0"/>
              <a:t> </a:t>
            </a:r>
            <a:r>
              <a:rPr lang="de-DE" dirty="0" err="1"/>
              <a:t>describing</a:t>
            </a:r>
            <a:r>
              <a:rPr lang="de-DE" dirty="0"/>
              <a:t> environmental </a:t>
            </a:r>
            <a:r>
              <a:rPr lang="de-DE" dirty="0" err="1"/>
              <a:t>space</a:t>
            </a:r>
            <a:r>
              <a:rPr lang="de-DE" dirty="0"/>
              <a:t> </a:t>
            </a:r>
            <a:r>
              <a:rPr lang="de-DE" dirty="0" err="1"/>
              <a:t>of</a:t>
            </a:r>
            <a:r>
              <a:rPr lang="de-DE" dirty="0"/>
              <a:t> </a:t>
            </a:r>
            <a:r>
              <a:rPr lang="de-DE" dirty="0" err="1"/>
              <a:t>species</a:t>
            </a:r>
            <a:r>
              <a:rPr lang="de-DE" baseline="0" dirty="0"/>
              <a:t>, </a:t>
            </a:r>
            <a:r>
              <a:rPr lang="de-DE" baseline="0" dirty="0" err="1"/>
              <a:t>holes</a:t>
            </a:r>
            <a:r>
              <a:rPr lang="de-DE" baseline="0" dirty="0"/>
              <a:t> </a:t>
            </a:r>
            <a:r>
              <a:rPr lang="de-DE" baseline="0" dirty="0" err="1"/>
              <a:t>indicate</a:t>
            </a:r>
            <a:r>
              <a:rPr lang="de-DE" baseline="0" dirty="0"/>
              <a:t> </a:t>
            </a:r>
            <a:r>
              <a:rPr lang="de-DE" baseline="0" dirty="0" err="1"/>
              <a:t>species</a:t>
            </a:r>
            <a:r>
              <a:rPr lang="de-DE" baseline="0" dirty="0"/>
              <a:t> do not </a:t>
            </a:r>
            <a:r>
              <a:rPr lang="de-DE" baseline="0" dirty="0" err="1"/>
              <a:t>inhabit</a:t>
            </a:r>
            <a:r>
              <a:rPr lang="de-DE" baseline="0" dirty="0"/>
              <a:t> </a:t>
            </a:r>
            <a:r>
              <a:rPr lang="de-DE" baseline="0" dirty="0" err="1"/>
              <a:t>these</a:t>
            </a:r>
            <a:r>
              <a:rPr lang="de-DE" baseline="0" dirty="0"/>
              <a:t> </a:t>
            </a:r>
            <a:r>
              <a:rPr lang="de-DE" baseline="0" dirty="0" err="1"/>
              <a:t>places</a:t>
            </a:r>
            <a:r>
              <a:rPr lang="de-DE" baseline="0" dirty="0"/>
              <a:t>, e.g., </a:t>
            </a:r>
            <a:r>
              <a:rPr lang="en-US" dirty="0"/>
              <a:t>a hypothesis is that species with potential climate niches falling completely within a hole might not be able to migrate to nearby regions with more favorable climate and so become locally extinct (Burrows et al. 2014).</a:t>
            </a:r>
          </a:p>
          <a:p>
            <a:endParaRPr lang="de-DE" baseline="0" dirty="0"/>
          </a:p>
          <a:p>
            <a:pPr marL="0" indent="0">
              <a:buNone/>
            </a:pPr>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60</a:t>
            </a:fld>
            <a:endParaRPr lang="LID4096"/>
          </a:p>
        </p:txBody>
      </p:sp>
    </p:spTree>
    <p:extLst>
      <p:ext uri="{BB962C8B-B14F-4D97-AF65-F5344CB8AC3E}">
        <p14:creationId xmlns:p14="http://schemas.microsoft.com/office/powerpoint/2010/main" val="32072317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This project is on the Hawaiian islands</a:t>
            </a:r>
          </a:p>
          <a:p>
            <a:pPr marL="0" indent="0">
              <a:buNone/>
            </a:pPr>
            <a:r>
              <a:rPr lang="en-US" sz="1200" b="0" i="0" kern="1200" dirty="0">
                <a:solidFill>
                  <a:schemeClr val="tx1"/>
                </a:solidFill>
                <a:effectLst/>
                <a:latin typeface="+mn-lt"/>
                <a:ea typeface="+mn-ea"/>
                <a:cs typeface="+mn-cs"/>
              </a:rPr>
              <a:t>Excellent model system</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One of the most isolated oceanic archipelagos on earth: 3,000 km from the nearest continent.</a:t>
            </a:r>
          </a:p>
          <a:p>
            <a:pPr marL="685800" lvl="1" indent="-228600">
              <a:buAutoNum type="arabicPeriod"/>
            </a:pPr>
            <a:r>
              <a:rPr lang="en-US" sz="1200" b="0" i="0" kern="1200" dirty="0">
                <a:solidFill>
                  <a:schemeClr val="tx1"/>
                </a:solidFill>
                <a:effectLst/>
                <a:latin typeface="+mn-lt"/>
                <a:ea typeface="+mn-ea"/>
                <a:cs typeface="+mn-cs"/>
              </a:rPr>
              <a:t>Islands have large gradient of ages and sizes, from 0.5 to 5 Ma. </a:t>
            </a:r>
          </a:p>
          <a:p>
            <a:pPr marL="685800" lvl="1" indent="-228600">
              <a:buAutoNum type="arabicPeriod"/>
            </a:pPr>
            <a:r>
              <a:rPr lang="de-DE" sz="1200" b="0" i="0" kern="1200" dirty="0">
                <a:solidFill>
                  <a:schemeClr val="tx1"/>
                </a:solidFill>
                <a:effectLst/>
                <a:latin typeface="+mn-lt"/>
                <a:ea typeface="+mn-ea"/>
                <a:cs typeface="+mn-cs"/>
              </a:rPr>
              <a:t>Very s</a:t>
            </a:r>
            <a:r>
              <a:rPr lang="en-US" sz="1200" b="0" i="0" kern="1200" dirty="0" err="1">
                <a:solidFill>
                  <a:schemeClr val="tx1"/>
                </a:solidFill>
                <a:effectLst/>
                <a:latin typeface="+mn-lt"/>
                <a:ea typeface="+mn-ea"/>
                <a:cs typeface="+mn-cs"/>
              </a:rPr>
              <a:t>teep</a:t>
            </a:r>
            <a:r>
              <a:rPr lang="en-US" sz="1200" b="0" i="0" kern="1200" dirty="0">
                <a:solidFill>
                  <a:schemeClr val="tx1"/>
                </a:solidFill>
                <a:effectLst/>
                <a:latin typeface="+mn-lt"/>
                <a:ea typeface="+mn-ea"/>
                <a:cs typeface="+mn-cs"/>
              </a:rPr>
              <a:t> gradient of precipitation: ranging from 200 to more than 11 thousand mm of annual rain a year. </a:t>
            </a:r>
          </a:p>
          <a:p>
            <a:pPr marL="0" lvl="0" indent="0">
              <a:buNone/>
            </a:pPr>
            <a:endParaRPr lang="de-DE" sz="1200" b="0" i="0" kern="1200" dirty="0">
              <a:solidFill>
                <a:schemeClr val="tx1"/>
              </a:solidFill>
              <a:effectLst/>
              <a:latin typeface="+mn-lt"/>
              <a:ea typeface="+mn-ea"/>
              <a:cs typeface="+mn-cs"/>
            </a:endParaRPr>
          </a:p>
          <a:p>
            <a:pPr marL="0" lvl="0" indent="0">
              <a:buNone/>
            </a:pPr>
            <a:r>
              <a:rPr lang="en-US" sz="1200" b="0" i="0" kern="1200" noProof="0" dirty="0">
                <a:solidFill>
                  <a:schemeClr val="tx1"/>
                </a:solidFill>
                <a:effectLst/>
                <a:latin typeface="+mn-lt"/>
                <a:ea typeface="+mn-ea"/>
                <a:cs typeface="+mn-cs"/>
              </a:rPr>
              <a:t>LEFT: blue colors represent humid to super humid areas on the islands. </a:t>
            </a:r>
          </a:p>
          <a:p>
            <a:pPr marL="0" indent="0">
              <a:buNone/>
            </a:pPr>
            <a:endParaRPr lang="en-US" sz="1200" b="0" i="0" kern="1200" dirty="0">
              <a:solidFill>
                <a:schemeClr val="tx1"/>
              </a:solidFill>
              <a:effectLst/>
              <a:latin typeface="+mn-lt"/>
              <a:ea typeface="+mn-ea"/>
              <a:cs typeface="+mn-cs"/>
            </a:endParaRPr>
          </a:p>
          <a:p>
            <a:pPr marL="0" indent="0">
              <a:buNone/>
            </a:pPr>
            <a:r>
              <a:rPr lang="en-US" sz="1200" b="0" i="0" kern="1200" dirty="0">
                <a:solidFill>
                  <a:schemeClr val="tx1"/>
                </a:solidFill>
                <a:effectLst/>
                <a:latin typeface="+mn-lt"/>
                <a:ea typeface="+mn-ea"/>
                <a:cs typeface="+mn-cs"/>
              </a:rPr>
              <a:t>-----------------------------</a:t>
            </a:r>
          </a:p>
          <a:p>
            <a:pPr marL="0" indent="0">
              <a:buNone/>
            </a:pPr>
            <a:r>
              <a:rPr lang="en-US" sz="1200" b="0" i="0" kern="1200" dirty="0">
                <a:solidFill>
                  <a:schemeClr val="tx1"/>
                </a:solidFill>
                <a:effectLst/>
                <a:latin typeface="+mn-lt"/>
                <a:ea typeface="+mn-ea"/>
                <a:cs typeface="+mn-cs"/>
              </a:rPr>
              <a:t>Missing: </a:t>
            </a:r>
            <a:r>
              <a:rPr lang="en-US" sz="1200" b="0" i="0" kern="1200" dirty="0" err="1">
                <a:solidFill>
                  <a:schemeClr val="tx1"/>
                </a:solidFill>
                <a:effectLst/>
                <a:latin typeface="+mn-lt"/>
                <a:ea typeface="+mn-ea"/>
                <a:cs typeface="+mn-cs"/>
              </a:rPr>
              <a:t>Maloka’i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Lana’i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Kaho’olawe</a:t>
            </a:r>
            <a:endParaRPr lang="en-US" sz="1200" b="0" i="0" kern="1200" dirty="0">
              <a:solidFill>
                <a:schemeClr val="tx1"/>
              </a:solidFill>
              <a:effectLst/>
              <a:latin typeface="+mn-lt"/>
              <a:ea typeface="+mn-ea"/>
              <a:cs typeface="+mn-cs"/>
            </a:endParaRPr>
          </a:p>
          <a:p>
            <a:pPr marL="0" inden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4A7F134-018A-484E-8994-0979893C17FB}" type="slidenum">
              <a:rPr lang="en-US" smtClean="0"/>
              <a:t>61</a:t>
            </a:fld>
            <a:endParaRPr lang="en-US"/>
          </a:p>
        </p:txBody>
      </p:sp>
    </p:spTree>
    <p:extLst>
      <p:ext uri="{BB962C8B-B14F-4D97-AF65-F5344CB8AC3E}">
        <p14:creationId xmlns:p14="http://schemas.microsoft.com/office/powerpoint/2010/main" val="31147978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b="0" i="0" kern="1200" dirty="0">
              <a:solidFill>
                <a:schemeClr val="tx1"/>
              </a:solidFill>
              <a:effectLst/>
              <a:latin typeface="+mn-lt"/>
              <a:ea typeface="+mn-ea"/>
              <a:cs typeface="+mn-cs"/>
            </a:endParaRPr>
          </a:p>
          <a:p>
            <a:pPr marL="0" inden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4A7F134-018A-484E-8994-0979893C17FB}" type="slidenum">
              <a:rPr lang="en-US" smtClean="0"/>
              <a:t>62</a:t>
            </a:fld>
            <a:endParaRPr lang="en-US"/>
          </a:p>
        </p:txBody>
      </p:sp>
    </p:spTree>
    <p:extLst>
      <p:ext uri="{BB962C8B-B14F-4D97-AF65-F5344CB8AC3E}">
        <p14:creationId xmlns:p14="http://schemas.microsoft.com/office/powerpoint/2010/main" val="18427699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 </a:t>
            </a:r>
            <a:r>
              <a:rPr lang="en-US" noProof="0" dirty="0"/>
              <a:t>set me research question. </a:t>
            </a:r>
          </a:p>
        </p:txBody>
      </p:sp>
      <p:sp>
        <p:nvSpPr>
          <p:cNvPr id="4" name="Slide Number Placeholder 3"/>
          <p:cNvSpPr>
            <a:spLocks noGrp="1"/>
          </p:cNvSpPr>
          <p:nvPr>
            <p:ph type="sldNum" sz="quarter" idx="5"/>
          </p:nvPr>
        </p:nvSpPr>
        <p:spPr/>
        <p:txBody>
          <a:bodyPr/>
          <a:lstStyle/>
          <a:p>
            <a:fld id="{B4A7F134-018A-484E-8994-0979893C17FB}" type="slidenum">
              <a:rPr lang="en-US" smtClean="0"/>
              <a:t>63</a:t>
            </a:fld>
            <a:endParaRPr lang="en-US"/>
          </a:p>
        </p:txBody>
      </p:sp>
    </p:spTree>
    <p:extLst>
      <p:ext uri="{BB962C8B-B14F-4D97-AF65-F5344CB8AC3E}">
        <p14:creationId xmlns:p14="http://schemas.microsoft.com/office/powerpoint/2010/main" val="39997009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How to estimate HV following Blonder approcah</a:t>
            </a:r>
          </a:p>
          <a:p>
            <a:r>
              <a:rPr lang="de-DE" dirty="0"/>
              <a:t>1. Collect/gather</a:t>
            </a:r>
            <a:r>
              <a:rPr lang="de-DE" baseline="0" dirty="0"/>
              <a:t> </a:t>
            </a:r>
            <a:r>
              <a:rPr lang="de-DE" dirty="0"/>
              <a:t>you traits.</a:t>
            </a:r>
          </a:p>
          <a:p>
            <a:r>
              <a:rPr lang="de-DE" dirty="0"/>
              <a:t>2. Use tranformation</a:t>
            </a:r>
            <a:r>
              <a:rPr lang="de-DE" baseline="0" dirty="0"/>
              <a:t> if you trait-data has different order of magnitude. For intance seed mass: there are plants with microscopic seeds (micrograms), to plants with seeds heavier than 20 kg.</a:t>
            </a:r>
          </a:p>
          <a:p>
            <a:r>
              <a:rPr lang="de-DE" baseline="0" dirty="0"/>
              <a:t>3. Deal with missing values. Ideally you impute/predict missing values because </a:t>
            </a:r>
            <a:r>
              <a:rPr lang="en-US" baseline="0" dirty="0"/>
              <a:t>delete species with missing data for the calculation of diversity indices may introduce bias (</a:t>
            </a:r>
            <a:r>
              <a:rPr lang="en-US" dirty="0" err="1">
                <a:effectLst/>
              </a:rPr>
              <a:t>Taugourdeau</a:t>
            </a:r>
            <a:r>
              <a:rPr lang="en-US" dirty="0">
                <a:effectLst/>
              </a:rPr>
              <a:t> et al 2014</a:t>
            </a:r>
            <a:r>
              <a:rPr lang="en-US" baseline="0" dirty="0"/>
              <a:t>).</a:t>
            </a:r>
            <a:endParaRPr lang="en-US" dirty="0"/>
          </a:p>
        </p:txBody>
      </p:sp>
      <p:sp>
        <p:nvSpPr>
          <p:cNvPr id="4" name="Slide Number Placeholder 3"/>
          <p:cNvSpPr>
            <a:spLocks noGrp="1"/>
          </p:cNvSpPr>
          <p:nvPr>
            <p:ph type="sldNum" sz="quarter" idx="10"/>
          </p:nvPr>
        </p:nvSpPr>
        <p:spPr/>
        <p:txBody>
          <a:bodyPr/>
          <a:lstStyle/>
          <a:p>
            <a:fld id="{0386DF8C-305D-4382-87B1-AD3721469632}" type="slidenum">
              <a:rPr lang="en-US" smtClean="0"/>
              <a:t>64</a:t>
            </a:fld>
            <a:endParaRPr lang="en-US"/>
          </a:p>
        </p:txBody>
      </p:sp>
    </p:spTree>
    <p:extLst>
      <p:ext uri="{BB962C8B-B14F-4D97-AF65-F5344CB8AC3E}">
        <p14:creationId xmlns:p14="http://schemas.microsoft.com/office/powerpoint/2010/main" val="6183058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should use the lowest dimensionality possible for the Blonder approach.</a:t>
            </a:r>
            <a:endParaRPr lang="en-US" dirty="0"/>
          </a:p>
        </p:txBody>
      </p:sp>
      <p:sp>
        <p:nvSpPr>
          <p:cNvPr id="4" name="Slide Number Placeholder 3"/>
          <p:cNvSpPr>
            <a:spLocks noGrp="1"/>
          </p:cNvSpPr>
          <p:nvPr>
            <p:ph type="sldNum" sz="quarter" idx="10"/>
          </p:nvPr>
        </p:nvSpPr>
        <p:spPr/>
        <p:txBody>
          <a:bodyPr/>
          <a:lstStyle/>
          <a:p>
            <a:fld id="{0386DF8C-305D-4382-87B1-AD3721469632}" type="slidenum">
              <a:rPr lang="en-US" smtClean="0"/>
              <a:t>65</a:t>
            </a:fld>
            <a:endParaRPr lang="en-US"/>
          </a:p>
        </p:txBody>
      </p:sp>
    </p:spTree>
    <p:extLst>
      <p:ext uri="{BB962C8B-B14F-4D97-AF65-F5344CB8AC3E}">
        <p14:creationId xmlns:p14="http://schemas.microsoft.com/office/powerpoint/2010/main" val="14204835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FD A distance-based framework to compute multidimensional functional diversity </a:t>
            </a:r>
          </a:p>
          <a:p>
            <a:pPr marL="228600" indent="-228600">
              <a:buAutoNum type="arabicPeriod"/>
            </a:pPr>
            <a:r>
              <a:rPr lang="en-US" dirty="0"/>
              <a:t>Once the species-species distance matrix is obtained, if variables are continuous then axes can be represented in Euclidean space. </a:t>
            </a:r>
          </a:p>
          <a:p>
            <a:pPr marL="228600" indent="-228600">
              <a:buAutoNum type="arabicPeriod"/>
            </a:pPr>
            <a:r>
              <a:rPr lang="en-US" dirty="0"/>
              <a:t>Principal coordinates analysis (</a:t>
            </a:r>
            <a:r>
              <a:rPr lang="en-US" dirty="0" err="1"/>
              <a:t>PCoA</a:t>
            </a:r>
            <a:r>
              <a:rPr lang="en-US" dirty="0"/>
              <a:t>) is performed on the corrected species-species distance matrix. The </a:t>
            </a:r>
            <a:r>
              <a:rPr lang="en-US" b="1" dirty="0"/>
              <a:t>resulting </a:t>
            </a:r>
            <a:r>
              <a:rPr lang="en-US" b="1" dirty="0" err="1"/>
              <a:t>PCoA</a:t>
            </a:r>
            <a:r>
              <a:rPr lang="en-US" b="1" dirty="0"/>
              <a:t> axes are used as the new ‘traits’ </a:t>
            </a:r>
            <a:r>
              <a:rPr lang="en-US" dirty="0"/>
              <a:t>to compute the three indices of </a:t>
            </a:r>
            <a:r>
              <a:rPr lang="en-US" dirty="0" err="1"/>
              <a:t>Villéger</a:t>
            </a:r>
            <a:r>
              <a:rPr lang="en-US" dirty="0"/>
              <a:t> et al. (2008): </a:t>
            </a:r>
            <a:r>
              <a:rPr lang="en-US" dirty="0" err="1"/>
              <a:t>FRic</a:t>
            </a:r>
            <a:r>
              <a:rPr lang="en-US" dirty="0"/>
              <a:t>, </a:t>
            </a:r>
            <a:r>
              <a:rPr lang="en-US" dirty="0" err="1"/>
              <a:t>FEve</a:t>
            </a:r>
            <a:r>
              <a:rPr lang="en-US" dirty="0"/>
              <a:t>, and </a:t>
            </a:r>
            <a:r>
              <a:rPr lang="en-US" dirty="0" err="1"/>
              <a:t>FDiv</a:t>
            </a:r>
            <a:r>
              <a:rPr lang="en-US" dirty="0"/>
              <a:t>. For </a:t>
            </a:r>
            <a:r>
              <a:rPr lang="en-US" dirty="0" err="1"/>
              <a:t>FEve</a:t>
            </a:r>
            <a:r>
              <a:rPr lang="en-US" dirty="0"/>
              <a:t>, there is no limit on the number of traits that can be used, so all </a:t>
            </a:r>
            <a:r>
              <a:rPr lang="en-US" dirty="0" err="1"/>
              <a:t>PCoA</a:t>
            </a:r>
            <a:r>
              <a:rPr lang="en-US" dirty="0"/>
              <a:t> axes are used.</a:t>
            </a:r>
          </a:p>
          <a:p>
            <a:pPr marL="228600" indent="-228600">
              <a:buAutoNum type="arabicPeriod"/>
            </a:pPr>
            <a:endParaRPr lang="en-US" dirty="0"/>
          </a:p>
          <a:p>
            <a:pPr marL="0" indent="0">
              <a:buNone/>
            </a:pPr>
            <a:r>
              <a:rPr lang="en-US" sz="1200" b="0" i="0" kern="1200" dirty="0">
                <a:solidFill>
                  <a:schemeClr val="tx1"/>
                </a:solidFill>
                <a:effectLst/>
                <a:latin typeface="+mn-lt"/>
                <a:ea typeface="+mn-ea"/>
                <a:cs typeface="+mn-cs"/>
              </a:rPr>
              <a:t>While </a:t>
            </a:r>
            <a:r>
              <a:rPr lang="en-US" sz="1200" b="1" i="0" kern="1200" dirty="0">
                <a:solidFill>
                  <a:schemeClr val="tx1"/>
                </a:solidFill>
                <a:effectLst/>
                <a:latin typeface="+mn-lt"/>
                <a:ea typeface="+mn-ea"/>
                <a:cs typeface="+mn-cs"/>
              </a:rPr>
              <a:t>PCA</a:t>
            </a:r>
            <a:r>
              <a:rPr lang="en-US" sz="1200" b="0" i="0" kern="1200" dirty="0">
                <a:solidFill>
                  <a:schemeClr val="tx1"/>
                </a:solidFill>
                <a:effectLst/>
                <a:latin typeface="+mn-lt"/>
                <a:ea typeface="+mn-ea"/>
                <a:cs typeface="+mn-cs"/>
              </a:rPr>
              <a:t> is based on Euclidean distances, </a:t>
            </a:r>
            <a:r>
              <a:rPr lang="en-US" sz="1200" b="1" i="0" kern="1200" dirty="0" err="1">
                <a:solidFill>
                  <a:schemeClr val="tx1"/>
                </a:solidFill>
                <a:effectLst/>
                <a:latin typeface="+mn-lt"/>
                <a:ea typeface="+mn-ea"/>
                <a:cs typeface="+mn-cs"/>
              </a:rPr>
              <a:t>PCoA</a:t>
            </a:r>
            <a:r>
              <a:rPr lang="en-US" sz="1200" b="0" i="0" kern="1200" dirty="0">
                <a:solidFill>
                  <a:schemeClr val="tx1"/>
                </a:solidFill>
                <a:effectLst/>
                <a:latin typeface="+mn-lt"/>
                <a:ea typeface="+mn-ea"/>
                <a:cs typeface="+mn-cs"/>
              </a:rPr>
              <a:t> can handle (dis)similarity matrices calculated from quantitative, semi-quantitative, qualitative, and mixed variables.</a:t>
            </a:r>
            <a:endParaRPr lang="en-US" dirty="0"/>
          </a:p>
        </p:txBody>
      </p:sp>
      <p:sp>
        <p:nvSpPr>
          <p:cNvPr id="4" name="Slide Number Placeholder 3"/>
          <p:cNvSpPr>
            <a:spLocks noGrp="1"/>
          </p:cNvSpPr>
          <p:nvPr>
            <p:ph type="sldNum" sz="quarter" idx="10"/>
          </p:nvPr>
        </p:nvSpPr>
        <p:spPr/>
        <p:txBody>
          <a:bodyPr/>
          <a:lstStyle/>
          <a:p>
            <a:fld id="{0386DF8C-305D-4382-87B1-AD3721469632}" type="slidenum">
              <a:rPr lang="en-US" smtClean="0"/>
              <a:t>66</a:t>
            </a:fld>
            <a:endParaRPr lang="en-US"/>
          </a:p>
        </p:txBody>
      </p:sp>
    </p:spTree>
    <p:extLst>
      <p:ext uri="{BB962C8B-B14F-4D97-AF65-F5344CB8AC3E}">
        <p14:creationId xmlns:p14="http://schemas.microsoft.com/office/powerpoint/2010/main" val="4101275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6</a:t>
            </a:fld>
            <a:endParaRPr lang="LID4096"/>
          </a:p>
        </p:txBody>
      </p:sp>
    </p:spTree>
    <p:extLst>
      <p:ext uri="{BB962C8B-B14F-4D97-AF65-F5344CB8AC3E}">
        <p14:creationId xmlns:p14="http://schemas.microsoft.com/office/powerpoint/2010/main" val="2946333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Functional ecology is a relatively newly defined discipline, but in fact, ecologists have been applying it since long ago.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E.g., The theory of evolution by Darwin is based on his observations of birds and plant traits in the Galapagos.</a:t>
            </a:r>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7</a:t>
            </a:fld>
            <a:endParaRPr lang="LID4096"/>
          </a:p>
        </p:txBody>
      </p:sp>
    </p:spTree>
    <p:extLst>
      <p:ext uri="{BB962C8B-B14F-4D97-AF65-F5344CB8AC3E}">
        <p14:creationId xmlns:p14="http://schemas.microsoft.com/office/powerpoint/2010/main" val="219723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Animals from the “same species” look different because they have adapted to different environments. </a:t>
            </a:r>
          </a:p>
          <a:p>
            <a:r>
              <a:rPr lang="en-US" dirty="0"/>
              <a:t>Environmental filter.</a:t>
            </a:r>
          </a:p>
        </p:txBody>
      </p:sp>
      <p:sp>
        <p:nvSpPr>
          <p:cNvPr id="4" name="Slide Number Placeholder 3"/>
          <p:cNvSpPr>
            <a:spLocks noGrp="1"/>
          </p:cNvSpPr>
          <p:nvPr>
            <p:ph type="sldNum" sz="quarter" idx="5"/>
          </p:nvPr>
        </p:nvSpPr>
        <p:spPr/>
        <p:txBody>
          <a:bodyPr/>
          <a:lstStyle/>
          <a:p>
            <a:fld id="{004BE879-13D8-4949-BD11-010E8C933437}" type="slidenum">
              <a:rPr lang="LID4096" smtClean="0"/>
              <a:t>8</a:t>
            </a:fld>
            <a:endParaRPr lang="LID4096"/>
          </a:p>
        </p:txBody>
      </p:sp>
    </p:spTree>
    <p:extLst>
      <p:ext uri="{BB962C8B-B14F-4D97-AF65-F5344CB8AC3E}">
        <p14:creationId xmlns:p14="http://schemas.microsoft.com/office/powerpoint/2010/main" val="4108934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function mean?</a:t>
            </a:r>
          </a:p>
        </p:txBody>
      </p:sp>
      <p:sp>
        <p:nvSpPr>
          <p:cNvPr id="4" name="Slide Number Placeholder 3"/>
          <p:cNvSpPr>
            <a:spLocks noGrp="1"/>
          </p:cNvSpPr>
          <p:nvPr>
            <p:ph type="sldNum" sz="quarter" idx="5"/>
          </p:nvPr>
        </p:nvSpPr>
        <p:spPr/>
        <p:txBody>
          <a:bodyPr/>
          <a:lstStyle/>
          <a:p>
            <a:fld id="{004BE879-13D8-4949-BD11-010E8C933437}" type="slidenum">
              <a:rPr lang="LID4096" smtClean="0"/>
              <a:t>9</a:t>
            </a:fld>
            <a:endParaRPr lang="LID4096"/>
          </a:p>
        </p:txBody>
      </p:sp>
    </p:spTree>
    <p:extLst>
      <p:ext uri="{BB962C8B-B14F-4D97-AF65-F5344CB8AC3E}">
        <p14:creationId xmlns:p14="http://schemas.microsoft.com/office/powerpoint/2010/main" val="2971726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02F6-555D-474C-9633-849FB85DA4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31362D97-5648-4FDE-BD63-9AA8F34BF5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93D95B9C-10C6-4FCE-9FB0-031AC3E67B02}"/>
              </a:ext>
            </a:extLst>
          </p:cNvPr>
          <p:cNvSpPr>
            <a:spLocks noGrp="1"/>
          </p:cNvSpPr>
          <p:nvPr>
            <p:ph type="dt" sz="half" idx="10"/>
          </p:nvPr>
        </p:nvSpPr>
        <p:spPr/>
        <p:txBody>
          <a:bodyPr/>
          <a:lstStyle/>
          <a:p>
            <a:fld id="{D7AE7823-FD65-49B3-A2B3-5F523F801C47}" type="datetime1">
              <a:rPr lang="LID4096" smtClean="0"/>
              <a:t>01/23/2023</a:t>
            </a:fld>
            <a:endParaRPr lang="LID4096"/>
          </a:p>
        </p:txBody>
      </p:sp>
      <p:sp>
        <p:nvSpPr>
          <p:cNvPr id="5" name="Footer Placeholder 4">
            <a:extLst>
              <a:ext uri="{FF2B5EF4-FFF2-40B4-BE49-F238E27FC236}">
                <a16:creationId xmlns:a16="http://schemas.microsoft.com/office/drawing/2014/main" id="{F79BCB70-9C0B-451B-9789-38B3F18BA33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547ADD8-97A6-483E-85ED-2A7EC52515E1}"/>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131074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2FA7-ACFA-4362-BC9E-228BAC46D045}"/>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FC101D8-6764-4029-A6DD-7A6933AEEF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95805AF-DD62-47F1-AF83-ABA220DCCD56}"/>
              </a:ext>
            </a:extLst>
          </p:cNvPr>
          <p:cNvSpPr>
            <a:spLocks noGrp="1"/>
          </p:cNvSpPr>
          <p:nvPr>
            <p:ph type="dt" sz="half" idx="10"/>
          </p:nvPr>
        </p:nvSpPr>
        <p:spPr/>
        <p:txBody>
          <a:bodyPr/>
          <a:lstStyle/>
          <a:p>
            <a:fld id="{73E1BFA7-B032-4C61-80DC-111667DD1418}" type="datetime1">
              <a:rPr lang="LID4096" smtClean="0"/>
              <a:t>01/23/2023</a:t>
            </a:fld>
            <a:endParaRPr lang="LID4096"/>
          </a:p>
        </p:txBody>
      </p:sp>
      <p:sp>
        <p:nvSpPr>
          <p:cNvPr id="5" name="Footer Placeholder 4">
            <a:extLst>
              <a:ext uri="{FF2B5EF4-FFF2-40B4-BE49-F238E27FC236}">
                <a16:creationId xmlns:a16="http://schemas.microsoft.com/office/drawing/2014/main" id="{B26B1F2A-CEC5-4875-94C5-D5F0E0CDE53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C716922A-9071-4094-887E-E0FBE106D0A2}"/>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1427701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102582-56F0-4DCD-AD44-BA23448752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1E223854-50E7-468B-BAAD-FCBC360BD7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88F54C20-81E5-4E5E-8169-96587B39E996}"/>
              </a:ext>
            </a:extLst>
          </p:cNvPr>
          <p:cNvSpPr>
            <a:spLocks noGrp="1"/>
          </p:cNvSpPr>
          <p:nvPr>
            <p:ph type="dt" sz="half" idx="10"/>
          </p:nvPr>
        </p:nvSpPr>
        <p:spPr/>
        <p:txBody>
          <a:bodyPr/>
          <a:lstStyle/>
          <a:p>
            <a:fld id="{D134B2AD-6FDE-4EB6-9F5B-65CF4022F569}" type="datetime1">
              <a:rPr lang="LID4096" smtClean="0"/>
              <a:t>01/23/2023</a:t>
            </a:fld>
            <a:endParaRPr lang="LID4096"/>
          </a:p>
        </p:txBody>
      </p:sp>
      <p:sp>
        <p:nvSpPr>
          <p:cNvPr id="5" name="Footer Placeholder 4">
            <a:extLst>
              <a:ext uri="{FF2B5EF4-FFF2-40B4-BE49-F238E27FC236}">
                <a16:creationId xmlns:a16="http://schemas.microsoft.com/office/drawing/2014/main" id="{6BB5C07E-2A37-4B14-9D85-059AC96B373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BB4BBA0-02AB-472D-A424-087C233110AA}"/>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3441895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 - Heading only">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7D7F1277-5422-7041-BBB0-E15DB0A4747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0001" y="6244950"/>
            <a:ext cx="1074556" cy="361233"/>
          </a:xfrm>
          <a:prstGeom prst="rect">
            <a:avLst/>
          </a:prstGeom>
        </p:spPr>
      </p:pic>
      <p:sp>
        <p:nvSpPr>
          <p:cNvPr id="2" name="Foliennummernplatzhalter 1">
            <a:extLst>
              <a:ext uri="{FF2B5EF4-FFF2-40B4-BE49-F238E27FC236}">
                <a16:creationId xmlns:a16="http://schemas.microsoft.com/office/drawing/2014/main" id="{3C49A934-44AD-E341-9A26-216B40114FF6}"/>
              </a:ext>
            </a:extLst>
          </p:cNvPr>
          <p:cNvSpPr>
            <a:spLocks noGrp="1"/>
          </p:cNvSpPr>
          <p:nvPr>
            <p:ph type="sldNum" sz="quarter" idx="10"/>
          </p:nvPr>
        </p:nvSpPr>
        <p:spPr/>
        <p:txBody>
          <a:bodyPr/>
          <a:lstStyle/>
          <a:p>
            <a:fld id="{4C9BCB9A-1FC9-B141-82B1-F720E2D6C81A}" type="slidenum">
              <a:rPr lang="de-DE" smtClean="0"/>
              <a:pPr/>
              <a:t>‹#›</a:t>
            </a:fld>
            <a:endParaRPr lang="de-DE" dirty="0"/>
          </a:p>
        </p:txBody>
      </p:sp>
      <p:sp>
        <p:nvSpPr>
          <p:cNvPr id="10" name="Textplatzhalter 9">
            <a:extLst>
              <a:ext uri="{FF2B5EF4-FFF2-40B4-BE49-F238E27FC236}">
                <a16:creationId xmlns:a16="http://schemas.microsoft.com/office/drawing/2014/main" id="{460BDEAF-6750-E24C-AB04-5E0BEBB2D51E}"/>
              </a:ext>
            </a:extLst>
          </p:cNvPr>
          <p:cNvSpPr>
            <a:spLocks noGrp="1"/>
          </p:cNvSpPr>
          <p:nvPr>
            <p:ph type="body" sz="quarter" idx="17"/>
          </p:nvPr>
        </p:nvSpPr>
        <p:spPr>
          <a:xfrm>
            <a:off x="719667" y="501649"/>
            <a:ext cx="10960023" cy="768000"/>
          </a:xfrm>
          <a:prstGeom prst="rect">
            <a:avLst/>
          </a:prstGeom>
        </p:spPr>
        <p:txBody>
          <a:bodyPr lIns="0" tIns="0" rIns="0" bIns="0"/>
          <a:lstStyle>
            <a:lvl1pPr marL="0" indent="0">
              <a:buNone/>
              <a:defRPr sz="2400" b="1"/>
            </a:lvl1pPr>
          </a:lstStyle>
          <a:p>
            <a:pPr lvl="0"/>
            <a:r>
              <a:rPr lang="en-US"/>
              <a:t>Edit Master text styles</a:t>
            </a:r>
          </a:p>
        </p:txBody>
      </p:sp>
    </p:spTree>
    <p:extLst>
      <p:ext uri="{BB962C8B-B14F-4D97-AF65-F5344CB8AC3E}">
        <p14:creationId xmlns:p14="http://schemas.microsoft.com/office/powerpoint/2010/main" val="4156885252"/>
      </p:ext>
    </p:extLst>
  </p:cSld>
  <p:clrMapOvr>
    <a:masterClrMapping/>
  </p:clrMapOvr>
  <p:extLst mod="1">
    <p:ext uri="{DCECCB84-F9BA-43D5-87BE-67443E8EF086}">
      <p15:sldGuideLst xmlns:p15="http://schemas.microsoft.com/office/powerpoint/2012/main">
        <p15:guide id="1" pos="340">
          <p15:clr>
            <a:srgbClr val="FBAE40"/>
          </p15:clr>
        </p15:guide>
        <p15:guide id="2" orient="horz" pos="237">
          <p15:clr>
            <a:srgbClr val="FBAE40"/>
          </p15:clr>
        </p15:guide>
        <p15:guide id="3" orient="horz" pos="3003">
          <p15:clr>
            <a:srgbClr val="FBAE40"/>
          </p15:clr>
        </p15:guide>
        <p15:guide id="4" orient="horz" pos="1620">
          <p15:clr>
            <a:srgbClr val="FBAE40"/>
          </p15:clr>
        </p15:guide>
        <p15:guide id="5" pos="551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2BAD-F329-46EB-9552-CD5AC57CC305}"/>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4720FCC-8DF4-4A3D-9266-EA37B5E6BD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5CD64B54-0FA0-4B67-9100-AD89C0B3ADAC}"/>
              </a:ext>
            </a:extLst>
          </p:cNvPr>
          <p:cNvSpPr>
            <a:spLocks noGrp="1"/>
          </p:cNvSpPr>
          <p:nvPr>
            <p:ph type="dt" sz="half" idx="10"/>
          </p:nvPr>
        </p:nvSpPr>
        <p:spPr/>
        <p:txBody>
          <a:bodyPr/>
          <a:lstStyle/>
          <a:p>
            <a:fld id="{AA6CCE04-7C3B-489A-8171-A94CB61EA543}" type="datetime1">
              <a:rPr lang="LID4096" smtClean="0"/>
              <a:t>01/23/2023</a:t>
            </a:fld>
            <a:endParaRPr lang="LID4096"/>
          </a:p>
        </p:txBody>
      </p:sp>
      <p:sp>
        <p:nvSpPr>
          <p:cNvPr id="5" name="Footer Placeholder 4">
            <a:extLst>
              <a:ext uri="{FF2B5EF4-FFF2-40B4-BE49-F238E27FC236}">
                <a16:creationId xmlns:a16="http://schemas.microsoft.com/office/drawing/2014/main" id="{560C0A6C-9B17-4713-8C48-82FEC379B9A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1949FD1E-092B-44B9-B1A8-538BB2CBE293}"/>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900583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A913A-3804-4F62-894F-4D1F78F6AD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8D55DCCA-E85E-406E-BAC2-416D088F82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E7113F6-F28F-4925-B6EB-044C38F70A00}"/>
              </a:ext>
            </a:extLst>
          </p:cNvPr>
          <p:cNvSpPr>
            <a:spLocks noGrp="1"/>
          </p:cNvSpPr>
          <p:nvPr>
            <p:ph type="dt" sz="half" idx="10"/>
          </p:nvPr>
        </p:nvSpPr>
        <p:spPr/>
        <p:txBody>
          <a:bodyPr/>
          <a:lstStyle/>
          <a:p>
            <a:fld id="{481DE4D8-C422-4AE2-86FF-78853F8B8414}" type="datetime1">
              <a:rPr lang="LID4096" smtClean="0"/>
              <a:t>01/23/2023</a:t>
            </a:fld>
            <a:endParaRPr lang="LID4096"/>
          </a:p>
        </p:txBody>
      </p:sp>
      <p:sp>
        <p:nvSpPr>
          <p:cNvPr id="5" name="Footer Placeholder 4">
            <a:extLst>
              <a:ext uri="{FF2B5EF4-FFF2-40B4-BE49-F238E27FC236}">
                <a16:creationId xmlns:a16="http://schemas.microsoft.com/office/drawing/2014/main" id="{892E926F-32C2-41A7-9DD8-17A706E8BE4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9777E6F-BD61-4F67-BA81-FAF6CE3214C0}"/>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366541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97634-09CF-4605-B3A1-024502B50441}"/>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A9C562BD-C4B8-43F4-B778-20EABC01F19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41DEB9F6-D8A7-46A0-858D-F818F7BA47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832EB15F-2592-478E-9AB6-B9044E617A3D}"/>
              </a:ext>
            </a:extLst>
          </p:cNvPr>
          <p:cNvSpPr>
            <a:spLocks noGrp="1"/>
          </p:cNvSpPr>
          <p:nvPr>
            <p:ph type="dt" sz="half" idx="10"/>
          </p:nvPr>
        </p:nvSpPr>
        <p:spPr/>
        <p:txBody>
          <a:bodyPr/>
          <a:lstStyle/>
          <a:p>
            <a:fld id="{A042C20E-6DDF-4298-B53E-73890D733AEF}" type="datetime1">
              <a:rPr lang="LID4096" smtClean="0"/>
              <a:t>01/23/2023</a:t>
            </a:fld>
            <a:endParaRPr lang="LID4096"/>
          </a:p>
        </p:txBody>
      </p:sp>
      <p:sp>
        <p:nvSpPr>
          <p:cNvPr id="6" name="Footer Placeholder 5">
            <a:extLst>
              <a:ext uri="{FF2B5EF4-FFF2-40B4-BE49-F238E27FC236}">
                <a16:creationId xmlns:a16="http://schemas.microsoft.com/office/drawing/2014/main" id="{1D6F3D23-665A-47D1-9346-8DD11D0271B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286867AB-C4F9-4A40-8683-50FD74B3AA0A}"/>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1805355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B3882-70C6-4DF6-949B-CF0815DD0B9E}"/>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F0C8FD5-94DB-4FA3-9DF8-3D0379ACE8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E8C6D0D-3F9F-48AE-ACC7-5C44FC11C77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8B0126C8-11D1-4A0C-99DF-7AE4AFD58D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BB35652-404C-4435-94A7-A6BA94C677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C2600E37-6F88-40E8-A4E3-4A76A5FA0B23}"/>
              </a:ext>
            </a:extLst>
          </p:cNvPr>
          <p:cNvSpPr>
            <a:spLocks noGrp="1"/>
          </p:cNvSpPr>
          <p:nvPr>
            <p:ph type="dt" sz="half" idx="10"/>
          </p:nvPr>
        </p:nvSpPr>
        <p:spPr/>
        <p:txBody>
          <a:bodyPr/>
          <a:lstStyle/>
          <a:p>
            <a:fld id="{849B97A7-5977-4DAB-B9E0-FA43D9C67E12}" type="datetime1">
              <a:rPr lang="LID4096" smtClean="0"/>
              <a:t>01/23/2023</a:t>
            </a:fld>
            <a:endParaRPr lang="LID4096"/>
          </a:p>
        </p:txBody>
      </p:sp>
      <p:sp>
        <p:nvSpPr>
          <p:cNvPr id="8" name="Footer Placeholder 7">
            <a:extLst>
              <a:ext uri="{FF2B5EF4-FFF2-40B4-BE49-F238E27FC236}">
                <a16:creationId xmlns:a16="http://schemas.microsoft.com/office/drawing/2014/main" id="{42709D04-368E-4A78-94A0-AEE73D576330}"/>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96023E2D-6A1C-4551-83DC-CF74BA5147B1}"/>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997954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8B95D-9E7A-4A23-80A5-7DB3E8645CF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847D56C9-7633-42BC-B8C5-3E239A8191B3}"/>
              </a:ext>
            </a:extLst>
          </p:cNvPr>
          <p:cNvSpPr>
            <a:spLocks noGrp="1"/>
          </p:cNvSpPr>
          <p:nvPr>
            <p:ph type="dt" sz="half" idx="10"/>
          </p:nvPr>
        </p:nvSpPr>
        <p:spPr/>
        <p:txBody>
          <a:bodyPr/>
          <a:lstStyle/>
          <a:p>
            <a:fld id="{C057748B-A1FB-4641-834D-10D48F813CC4}" type="datetime1">
              <a:rPr lang="LID4096" smtClean="0"/>
              <a:t>01/23/2023</a:t>
            </a:fld>
            <a:endParaRPr lang="LID4096"/>
          </a:p>
        </p:txBody>
      </p:sp>
      <p:sp>
        <p:nvSpPr>
          <p:cNvPr id="4" name="Footer Placeholder 3">
            <a:extLst>
              <a:ext uri="{FF2B5EF4-FFF2-40B4-BE49-F238E27FC236}">
                <a16:creationId xmlns:a16="http://schemas.microsoft.com/office/drawing/2014/main" id="{4222DF11-7558-47CE-842B-983DDF4C6880}"/>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164C4515-A94C-4566-A493-7600E95D2AD4}"/>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2083280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2679D1-FEC0-43D1-B91E-FF6A405ECAA1}"/>
              </a:ext>
            </a:extLst>
          </p:cNvPr>
          <p:cNvSpPr>
            <a:spLocks noGrp="1"/>
          </p:cNvSpPr>
          <p:nvPr>
            <p:ph type="dt" sz="half" idx="10"/>
          </p:nvPr>
        </p:nvSpPr>
        <p:spPr/>
        <p:txBody>
          <a:bodyPr/>
          <a:lstStyle/>
          <a:p>
            <a:fld id="{A1A2B7FA-3DA6-4AB3-B8B7-C9D38C7A94BB}" type="datetime1">
              <a:rPr lang="LID4096" smtClean="0"/>
              <a:t>01/23/2023</a:t>
            </a:fld>
            <a:endParaRPr lang="LID4096"/>
          </a:p>
        </p:txBody>
      </p:sp>
      <p:sp>
        <p:nvSpPr>
          <p:cNvPr id="3" name="Footer Placeholder 2">
            <a:extLst>
              <a:ext uri="{FF2B5EF4-FFF2-40B4-BE49-F238E27FC236}">
                <a16:creationId xmlns:a16="http://schemas.microsoft.com/office/drawing/2014/main" id="{2D2B554A-27A7-4DFC-A181-DD551F899A1B}"/>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E15943B3-7C92-4B60-9F17-C51E91C9014D}"/>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2794464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2D86-E0D9-4764-8D92-F4BFC5DE2E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346B30B7-0545-4DC9-9CCB-C421C706E6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50879453-7958-4B8A-BD8C-229727B4F9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332E93-BCE4-491C-9541-B670B92FA88A}"/>
              </a:ext>
            </a:extLst>
          </p:cNvPr>
          <p:cNvSpPr>
            <a:spLocks noGrp="1"/>
          </p:cNvSpPr>
          <p:nvPr>
            <p:ph type="dt" sz="half" idx="10"/>
          </p:nvPr>
        </p:nvSpPr>
        <p:spPr/>
        <p:txBody>
          <a:bodyPr/>
          <a:lstStyle/>
          <a:p>
            <a:fld id="{35329121-678B-4D32-AEDF-14C518F6B9B5}" type="datetime1">
              <a:rPr lang="LID4096" smtClean="0"/>
              <a:t>01/23/2023</a:t>
            </a:fld>
            <a:endParaRPr lang="LID4096"/>
          </a:p>
        </p:txBody>
      </p:sp>
      <p:sp>
        <p:nvSpPr>
          <p:cNvPr id="6" name="Footer Placeholder 5">
            <a:extLst>
              <a:ext uri="{FF2B5EF4-FFF2-40B4-BE49-F238E27FC236}">
                <a16:creationId xmlns:a16="http://schemas.microsoft.com/office/drawing/2014/main" id="{2C3FFBCD-4B5F-4CAA-ADBD-3D3DA2C2977C}"/>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6EA2025E-8790-4629-BBB6-8506DBD7F25F}"/>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959786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7F2B3-1A37-4D81-B109-FEF5AE3547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70FFD2AA-134D-40EE-9D6E-23B00BCAAC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4F4E76A2-EF69-4889-8157-6A181D4789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C28080-27F4-4478-A904-C088052D2822}"/>
              </a:ext>
            </a:extLst>
          </p:cNvPr>
          <p:cNvSpPr>
            <a:spLocks noGrp="1"/>
          </p:cNvSpPr>
          <p:nvPr>
            <p:ph type="dt" sz="half" idx="10"/>
          </p:nvPr>
        </p:nvSpPr>
        <p:spPr/>
        <p:txBody>
          <a:bodyPr/>
          <a:lstStyle/>
          <a:p>
            <a:fld id="{96533083-C599-4EF8-A467-9AE0E13A5521}" type="datetime1">
              <a:rPr lang="LID4096" smtClean="0"/>
              <a:t>01/23/2023</a:t>
            </a:fld>
            <a:endParaRPr lang="LID4096"/>
          </a:p>
        </p:txBody>
      </p:sp>
      <p:sp>
        <p:nvSpPr>
          <p:cNvPr id="6" name="Footer Placeholder 5">
            <a:extLst>
              <a:ext uri="{FF2B5EF4-FFF2-40B4-BE49-F238E27FC236}">
                <a16:creationId xmlns:a16="http://schemas.microsoft.com/office/drawing/2014/main" id="{2A2BAA55-C9BB-4364-BAA6-805ECC8EACBE}"/>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A9C61448-DE1C-4DBA-9C7E-DD7273481D13}"/>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2185540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EF486-04B7-4A2D-85EE-05A6E42ACC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9BE22853-CE0E-4F85-9ADE-531E49E88F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6B8E21E-8D4C-4A14-AD91-0C8320D55F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A0D00-B9D7-4286-90B2-33F70E145B7C}" type="datetime1">
              <a:rPr lang="LID4096" smtClean="0"/>
              <a:t>01/23/2023</a:t>
            </a:fld>
            <a:endParaRPr lang="LID4096"/>
          </a:p>
        </p:txBody>
      </p:sp>
      <p:sp>
        <p:nvSpPr>
          <p:cNvPr id="5" name="Footer Placeholder 4">
            <a:extLst>
              <a:ext uri="{FF2B5EF4-FFF2-40B4-BE49-F238E27FC236}">
                <a16:creationId xmlns:a16="http://schemas.microsoft.com/office/drawing/2014/main" id="{BEA6B53D-6438-4610-9216-5B6FD82AE0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6CDFCD30-9E87-491F-B8EA-782488680D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C8D7F-9C84-47C4-B132-BAD03B6622AA}" type="slidenum">
              <a:rPr lang="LID4096" smtClean="0"/>
              <a:t>‹#›</a:t>
            </a:fld>
            <a:endParaRPr lang="LID4096"/>
          </a:p>
        </p:txBody>
      </p:sp>
    </p:spTree>
    <p:extLst>
      <p:ext uri="{BB962C8B-B14F-4D97-AF65-F5344CB8AC3E}">
        <p14:creationId xmlns:p14="http://schemas.microsoft.com/office/powerpoint/2010/main" val="904782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emma.ladouceur@idiv.de" TargetMode="External"/><Relationship Id="rId4" Type="http://schemas.openxmlformats.org/officeDocument/2006/relationships/hyperlink" Target="mailto:paola.barajas@idiv.d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3.png"/><Relationship Id="rId12" Type="http://schemas.microsoft.com/office/2007/relationships/hdphoto" Target="../media/hdphoto10.wd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7.wdp"/><Relationship Id="rId11" Type="http://schemas.openxmlformats.org/officeDocument/2006/relationships/image" Target="../media/image15.png"/><Relationship Id="rId5" Type="http://schemas.openxmlformats.org/officeDocument/2006/relationships/image" Target="../media/image12.png"/><Relationship Id="rId10" Type="http://schemas.microsoft.com/office/2007/relationships/hdphoto" Target="../media/hdphoto9.wdp"/><Relationship Id="rId4" Type="http://schemas.microsoft.com/office/2007/relationships/hdphoto" Target="../media/hdphoto6.wdp"/><Relationship Id="rId9" Type="http://schemas.openxmlformats.org/officeDocument/2006/relationships/image" Target="../media/image14.png"/><Relationship Id="rId14" Type="http://schemas.microsoft.com/office/2007/relationships/hdphoto" Target="../media/hdphoto11.wdp"/></Relationships>
</file>

<file path=ppt/slides/_rels/slide13.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17.png"/><Relationship Id="rId7" Type="http://schemas.openxmlformats.org/officeDocument/2006/relationships/image" Target="../media/image19.png"/><Relationship Id="rId12" Type="http://schemas.microsoft.com/office/2007/relationships/hdphoto" Target="../media/hdphoto16.wdp"/><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3.wdp"/><Relationship Id="rId11" Type="http://schemas.openxmlformats.org/officeDocument/2006/relationships/image" Target="../media/image21.png"/><Relationship Id="rId5" Type="http://schemas.openxmlformats.org/officeDocument/2006/relationships/image" Target="../media/image18.png"/><Relationship Id="rId10" Type="http://schemas.microsoft.com/office/2007/relationships/hdphoto" Target="../media/hdphoto15.wdp"/><Relationship Id="rId4" Type="http://schemas.microsoft.com/office/2007/relationships/hdphoto" Target="../media/hdphoto12.wdp"/><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17.wdp"/><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7.png"/><Relationship Id="rId5" Type="http://schemas.microsoft.com/office/2007/relationships/hdphoto" Target="../media/hdphoto18.wdp"/><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hyperlink" Target="https://doi.org/10.5061/dryad.1kk02qr"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hyperlink" Target="https://drive.google.com/drive/folders/1p4rjmcypsl7AdHmkQq8KoyXAzt8ur4xD?usp=sharing"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github.com/chase-lab/biodiv-patterns-course-2023/tree/main/week%203/2%20-%20Tuesda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4A3A97-85DA-485F-872F-E193F0952FD2}"/>
              </a:ext>
            </a:extLst>
          </p:cNvPr>
          <p:cNvPicPr>
            <a:picLocks noChangeAspect="1"/>
          </p:cNvPicPr>
          <p:nvPr/>
        </p:nvPicPr>
        <p:blipFill>
          <a:blip r:embed="rId3"/>
          <a:stretch>
            <a:fillRect/>
          </a:stretch>
        </p:blipFill>
        <p:spPr>
          <a:xfrm>
            <a:off x="4924080" y="501650"/>
            <a:ext cx="7267920" cy="6356350"/>
          </a:xfrm>
          <a:prstGeom prst="rect">
            <a:avLst/>
          </a:prstGeom>
        </p:spPr>
      </p:pic>
      <p:sp>
        <p:nvSpPr>
          <p:cNvPr id="2" name="Title 1">
            <a:extLst>
              <a:ext uri="{FF2B5EF4-FFF2-40B4-BE49-F238E27FC236}">
                <a16:creationId xmlns:a16="http://schemas.microsoft.com/office/drawing/2014/main" id="{9E344191-0B7C-40CB-B6E3-89EFFC55A963}"/>
              </a:ext>
            </a:extLst>
          </p:cNvPr>
          <p:cNvSpPr>
            <a:spLocks noGrp="1"/>
          </p:cNvSpPr>
          <p:nvPr>
            <p:ph type="ctrTitle"/>
          </p:nvPr>
        </p:nvSpPr>
        <p:spPr>
          <a:xfrm>
            <a:off x="1301750" y="1558925"/>
            <a:ext cx="6737350" cy="3740150"/>
          </a:xfrm>
        </p:spPr>
        <p:txBody>
          <a:bodyPr>
            <a:noAutofit/>
          </a:bodyPr>
          <a:lstStyle/>
          <a:p>
            <a:pPr algn="l"/>
            <a:r>
              <a:rPr lang="en-US" dirty="0"/>
              <a:t>Functional diversity</a:t>
            </a:r>
            <a:br>
              <a:rPr lang="en-US" dirty="0"/>
            </a:br>
            <a:br>
              <a:rPr lang="en-US" dirty="0"/>
            </a:br>
            <a:r>
              <a:rPr lang="en-US" sz="2500" dirty="0"/>
              <a:t>Paola Barajas   &amp;    </a:t>
            </a:r>
            <a:r>
              <a:rPr lang="en-GB" sz="2500" dirty="0"/>
              <a:t>Emma Ladouceur</a:t>
            </a:r>
            <a:br>
              <a:rPr lang="en-US" sz="1800" dirty="0"/>
            </a:br>
            <a:r>
              <a:rPr lang="en-US" sz="1800" b="1" dirty="0">
                <a:hlinkClick r:id="rId4"/>
              </a:rPr>
              <a:t>paola.barajas@idiv.de</a:t>
            </a:r>
            <a:r>
              <a:rPr lang="en-US" sz="1800" b="1" dirty="0"/>
              <a:t>        </a:t>
            </a:r>
            <a:r>
              <a:rPr lang="en-GB" sz="1800" b="1" u="sng" dirty="0">
                <a:hlinkClick r:id="rId5"/>
              </a:rPr>
              <a:t>emma.ladouceur@idiv.de</a:t>
            </a:r>
            <a:endParaRPr lang="en-US" sz="1800" b="1" dirty="0"/>
          </a:p>
        </p:txBody>
      </p:sp>
      <p:sp>
        <p:nvSpPr>
          <p:cNvPr id="8" name="Rectangle 7">
            <a:extLst>
              <a:ext uri="{FF2B5EF4-FFF2-40B4-BE49-F238E27FC236}">
                <a16:creationId xmlns:a16="http://schemas.microsoft.com/office/drawing/2014/main" id="{013FB1A9-6561-48DE-A292-30C1C3534621}"/>
              </a:ext>
            </a:extLst>
          </p:cNvPr>
          <p:cNvSpPr/>
          <p:nvPr/>
        </p:nvSpPr>
        <p:spPr>
          <a:xfrm>
            <a:off x="10778494" y="6127486"/>
            <a:ext cx="1313180" cy="646331"/>
          </a:xfrm>
          <a:prstGeom prst="rect">
            <a:avLst/>
          </a:prstGeom>
        </p:spPr>
        <p:txBody>
          <a:bodyPr wrap="none">
            <a:spAutoFit/>
          </a:bodyPr>
          <a:lstStyle/>
          <a:p>
            <a:pPr fontAlgn="base"/>
            <a:r>
              <a:rPr lang="en-GB" dirty="0">
                <a:solidFill>
                  <a:schemeClr val="tx1">
                    <a:lumMod val="75000"/>
                    <a:lumOff val="25000"/>
                  </a:schemeClr>
                </a:solidFill>
                <a:latin typeface="Agency FB" panose="020B0503020202020204" pitchFamily="34" charset="0"/>
              </a:rPr>
              <a:t>Elizabeth Builes</a:t>
            </a:r>
            <a:endParaRPr lang="en-US" sz="1400" dirty="0">
              <a:solidFill>
                <a:schemeClr val="tx1">
                  <a:lumMod val="75000"/>
                  <a:lumOff val="25000"/>
                </a:schemeClr>
              </a:solidFill>
              <a:latin typeface="Agency FB" panose="020B0503020202020204" pitchFamily="34" charset="0"/>
            </a:endParaRPr>
          </a:p>
          <a:p>
            <a:pPr fontAlgn="base"/>
            <a:r>
              <a:rPr lang="en-GB" dirty="0">
                <a:solidFill>
                  <a:srgbClr val="262626"/>
                </a:solidFill>
                <a:latin typeface="Agency FB" panose="020B0503020202020204" pitchFamily="34" charset="0"/>
              </a:rPr>
              <a:t>@</a:t>
            </a:r>
            <a:r>
              <a:rPr lang="en-GB" dirty="0" err="1">
                <a:solidFill>
                  <a:srgbClr val="262626"/>
                </a:solidFill>
                <a:latin typeface="Agency FB" panose="020B0503020202020204" pitchFamily="34" charset="0"/>
              </a:rPr>
              <a:t>mira.pal.cielo</a:t>
            </a:r>
            <a:endParaRPr lang="en-GB" i="0" dirty="0">
              <a:solidFill>
                <a:srgbClr val="262626"/>
              </a:solidFill>
              <a:effectLst/>
              <a:latin typeface="Agency FB" panose="020B0503020202020204" pitchFamily="34" charset="0"/>
            </a:endParaRPr>
          </a:p>
        </p:txBody>
      </p:sp>
    </p:spTree>
    <p:extLst>
      <p:ext uri="{BB962C8B-B14F-4D97-AF65-F5344CB8AC3E}">
        <p14:creationId xmlns:p14="http://schemas.microsoft.com/office/powerpoint/2010/main" val="2268583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009C-C9B0-4025-9271-A8ABCB717C56}"/>
              </a:ext>
            </a:extLst>
          </p:cNvPr>
          <p:cNvSpPr>
            <a:spLocks noGrp="1"/>
          </p:cNvSpPr>
          <p:nvPr>
            <p:ph type="title"/>
          </p:nvPr>
        </p:nvSpPr>
        <p:spPr/>
        <p:txBody>
          <a:bodyPr/>
          <a:lstStyle/>
          <a:p>
            <a:r>
              <a:rPr lang="en-US" dirty="0"/>
              <a:t>Functional ecology</a:t>
            </a:r>
          </a:p>
        </p:txBody>
      </p:sp>
      <p:sp>
        <p:nvSpPr>
          <p:cNvPr id="3" name="Content Placeholder 2">
            <a:extLst>
              <a:ext uri="{FF2B5EF4-FFF2-40B4-BE49-F238E27FC236}">
                <a16:creationId xmlns:a16="http://schemas.microsoft.com/office/drawing/2014/main" id="{5B72E097-5653-4AB0-B31B-7F8D3CE4F02A}"/>
              </a:ext>
            </a:extLst>
          </p:cNvPr>
          <p:cNvSpPr>
            <a:spLocks noGrp="1"/>
          </p:cNvSpPr>
          <p:nvPr>
            <p:ph idx="1"/>
          </p:nvPr>
        </p:nvSpPr>
        <p:spPr>
          <a:xfrm>
            <a:off x="838200" y="1825625"/>
            <a:ext cx="10515600" cy="4351338"/>
          </a:xfrm>
        </p:spPr>
        <p:txBody>
          <a:bodyPr>
            <a:normAutofit/>
          </a:bodyPr>
          <a:lstStyle/>
          <a:p>
            <a:pPr marL="0" indent="0">
              <a:lnSpc>
                <a:spcPct val="160000"/>
              </a:lnSpc>
              <a:buNone/>
            </a:pPr>
            <a:r>
              <a:rPr lang="en-US" sz="2500" b="1" dirty="0"/>
              <a:t>What does functional diversity </a:t>
            </a:r>
            <a:r>
              <a:rPr lang="de-DE" sz="2500" b="1" dirty="0" err="1"/>
              <a:t>measure</a:t>
            </a:r>
            <a:r>
              <a:rPr lang="de-DE" sz="2500" b="1" dirty="0"/>
              <a:t>?</a:t>
            </a:r>
            <a:r>
              <a:rPr lang="en-US" sz="2500" b="1" dirty="0"/>
              <a:t> </a:t>
            </a:r>
          </a:p>
          <a:p>
            <a:pPr marL="0" indent="0">
              <a:lnSpc>
                <a:spcPct val="150000"/>
              </a:lnSpc>
              <a:buNone/>
            </a:pPr>
            <a:r>
              <a:rPr lang="en-US" sz="2500" dirty="0"/>
              <a:t>Differences among species are quantified using morphological and physiological characteristics (“traits”) that impact how organisms respond to environmental factors, affect other trophic levels, and influence ecosystem properties</a:t>
            </a:r>
          </a:p>
          <a:p>
            <a:pPr marL="0" indent="0">
              <a:lnSpc>
                <a:spcPct val="150000"/>
              </a:lnSpc>
              <a:buNone/>
            </a:pPr>
            <a:endParaRPr lang="en-US" sz="2500" dirty="0"/>
          </a:p>
          <a:p>
            <a:pPr>
              <a:lnSpc>
                <a:spcPct val="150000"/>
              </a:lnSpc>
            </a:pPr>
            <a:endParaRPr lang="en-US" sz="2500" dirty="0"/>
          </a:p>
        </p:txBody>
      </p:sp>
      <p:sp>
        <p:nvSpPr>
          <p:cNvPr id="4" name="Slide Number Placeholder 3">
            <a:extLst>
              <a:ext uri="{FF2B5EF4-FFF2-40B4-BE49-F238E27FC236}">
                <a16:creationId xmlns:a16="http://schemas.microsoft.com/office/drawing/2014/main" id="{3C2AD3EB-F417-49E2-9F1E-D2351A0F70AF}"/>
              </a:ext>
            </a:extLst>
          </p:cNvPr>
          <p:cNvSpPr>
            <a:spLocks noGrp="1"/>
          </p:cNvSpPr>
          <p:nvPr>
            <p:ph type="sldNum" sz="quarter" idx="12"/>
          </p:nvPr>
        </p:nvSpPr>
        <p:spPr/>
        <p:txBody>
          <a:bodyPr/>
          <a:lstStyle/>
          <a:p>
            <a:fld id="{C73C8D7F-9C84-47C4-B132-BAD03B6622AA}" type="slidenum">
              <a:rPr lang="LID4096" smtClean="0"/>
              <a:t>10</a:t>
            </a:fld>
            <a:endParaRPr lang="LID4096"/>
          </a:p>
        </p:txBody>
      </p:sp>
      <p:sp>
        <p:nvSpPr>
          <p:cNvPr id="6" name="Rectangle 5">
            <a:extLst>
              <a:ext uri="{FF2B5EF4-FFF2-40B4-BE49-F238E27FC236}">
                <a16:creationId xmlns:a16="http://schemas.microsoft.com/office/drawing/2014/main" id="{1870CB0A-C6B8-4D4E-841A-6E5F76BC49EC}"/>
              </a:ext>
            </a:extLst>
          </p:cNvPr>
          <p:cNvSpPr/>
          <p:nvPr/>
        </p:nvSpPr>
        <p:spPr>
          <a:xfrm>
            <a:off x="5358916" y="5861411"/>
            <a:ext cx="4509568" cy="369332"/>
          </a:xfrm>
          <a:prstGeom prst="rect">
            <a:avLst/>
          </a:prstGeom>
        </p:spPr>
        <p:txBody>
          <a:bodyPr wrap="none">
            <a:spAutoFit/>
          </a:bodyPr>
          <a:lstStyle/>
          <a:p>
            <a:r>
              <a:rPr lang="en-US" dirty="0" err="1">
                <a:latin typeface="Agency FB" panose="020B0503020202020204" pitchFamily="34" charset="0"/>
              </a:rPr>
              <a:t>Lavorel</a:t>
            </a:r>
            <a:r>
              <a:rPr lang="en-US" dirty="0">
                <a:latin typeface="Agency FB" panose="020B0503020202020204" pitchFamily="34" charset="0"/>
              </a:rPr>
              <a:t> and Garnier 2002 </a:t>
            </a:r>
            <a:r>
              <a:rPr lang="en-US" dirty="0" err="1">
                <a:latin typeface="Agency FB" panose="020B0503020202020204" pitchFamily="34" charset="0"/>
              </a:rPr>
              <a:t>Func</a:t>
            </a:r>
            <a:r>
              <a:rPr lang="en-US" dirty="0">
                <a:latin typeface="Agency FB" panose="020B0503020202020204" pitchFamily="34" charset="0"/>
              </a:rPr>
              <a:t>. </a:t>
            </a:r>
            <a:r>
              <a:rPr lang="en-US" dirty="0" err="1">
                <a:latin typeface="Agency FB" panose="020B0503020202020204" pitchFamily="34" charset="0"/>
              </a:rPr>
              <a:t>Ecol</a:t>
            </a:r>
            <a:r>
              <a:rPr lang="en-US" dirty="0">
                <a:latin typeface="Agency FB" panose="020B0503020202020204" pitchFamily="34" charset="0"/>
              </a:rPr>
              <a:t>; </a:t>
            </a:r>
            <a:r>
              <a:rPr lang="en-US" dirty="0" err="1">
                <a:latin typeface="Agency FB" panose="020B0503020202020204" pitchFamily="34" charset="0"/>
              </a:rPr>
              <a:t>Violle</a:t>
            </a:r>
            <a:r>
              <a:rPr lang="en-US" dirty="0">
                <a:latin typeface="Agency FB" panose="020B0503020202020204" pitchFamily="34" charset="0"/>
              </a:rPr>
              <a:t> et al 2007 </a:t>
            </a:r>
            <a:r>
              <a:rPr lang="en-US" dirty="0">
                <a:solidFill>
                  <a:srgbClr val="222222"/>
                </a:solidFill>
                <a:latin typeface="Agency FB" panose="020B0503020202020204" pitchFamily="34" charset="0"/>
              </a:rPr>
              <a:t>Oikos</a:t>
            </a:r>
            <a:endParaRPr lang="en-US" dirty="0">
              <a:latin typeface="Agency FB" panose="020B0503020202020204" pitchFamily="34" charset="0"/>
            </a:endParaRPr>
          </a:p>
        </p:txBody>
      </p:sp>
      <p:sp>
        <p:nvSpPr>
          <p:cNvPr id="7" name="Rectangle 6">
            <a:extLst>
              <a:ext uri="{FF2B5EF4-FFF2-40B4-BE49-F238E27FC236}">
                <a16:creationId xmlns:a16="http://schemas.microsoft.com/office/drawing/2014/main" id="{0B9894E1-57A2-403E-9EDB-A29BA3CDF793}"/>
              </a:ext>
            </a:extLst>
          </p:cNvPr>
          <p:cNvSpPr/>
          <p:nvPr/>
        </p:nvSpPr>
        <p:spPr>
          <a:xfrm>
            <a:off x="10876336" y="6105136"/>
            <a:ext cx="1312025" cy="323165"/>
          </a:xfrm>
          <a:prstGeom prst="rect">
            <a:avLst/>
          </a:prstGeom>
          <a:noFill/>
        </p:spPr>
        <p:txBody>
          <a:bodyPr wrap="square">
            <a:spAutoFit/>
          </a:bodyPr>
          <a:lstStyle/>
          <a:p>
            <a:pPr algn="r"/>
            <a:r>
              <a:rPr lang="en-GB" sz="1500" dirty="0">
                <a:solidFill>
                  <a:schemeClr val="bg1"/>
                </a:solidFill>
                <a:latin typeface="Agency FB" panose="020B0503020202020204" pitchFamily="34" charset="0"/>
              </a:rPr>
              <a:t>Elizabeth Builes</a:t>
            </a:r>
            <a:endParaRPr lang="en-US" sz="12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605484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52706-99C6-409F-AF72-014BDF22A1E0}"/>
              </a:ext>
            </a:extLst>
          </p:cNvPr>
          <p:cNvSpPr>
            <a:spLocks noGrp="1"/>
          </p:cNvSpPr>
          <p:nvPr>
            <p:ph type="title"/>
          </p:nvPr>
        </p:nvSpPr>
        <p:spPr/>
        <p:txBody>
          <a:bodyPr/>
          <a:lstStyle/>
          <a:p>
            <a:r>
              <a:rPr lang="en-US" dirty="0"/>
              <a:t>Functional ecology</a:t>
            </a:r>
            <a:endParaRPr lang="en-US" sz="4000" dirty="0"/>
          </a:p>
        </p:txBody>
      </p:sp>
      <p:sp>
        <p:nvSpPr>
          <p:cNvPr id="3" name="Content Placeholder 2">
            <a:extLst>
              <a:ext uri="{FF2B5EF4-FFF2-40B4-BE49-F238E27FC236}">
                <a16:creationId xmlns:a16="http://schemas.microsoft.com/office/drawing/2014/main" id="{32734393-2F21-418D-AF9E-8B5D79C36581}"/>
              </a:ext>
            </a:extLst>
          </p:cNvPr>
          <p:cNvSpPr>
            <a:spLocks noGrp="1"/>
          </p:cNvSpPr>
          <p:nvPr>
            <p:ph idx="1"/>
          </p:nvPr>
        </p:nvSpPr>
        <p:spPr>
          <a:xfrm>
            <a:off x="838198" y="1825625"/>
            <a:ext cx="6160874" cy="4351338"/>
          </a:xfrm>
        </p:spPr>
        <p:txBody>
          <a:bodyPr>
            <a:normAutofit/>
          </a:bodyPr>
          <a:lstStyle/>
          <a:p>
            <a:pPr marL="0" lvl="0" indent="0">
              <a:lnSpc>
                <a:spcPct val="150000"/>
              </a:lnSpc>
              <a:spcBef>
                <a:spcPts val="0"/>
              </a:spcBef>
              <a:buNone/>
              <a:defRPr/>
            </a:pPr>
            <a:endParaRPr lang="en-US" sz="2500" dirty="0"/>
          </a:p>
          <a:p>
            <a:pPr marL="0" lvl="0" indent="0">
              <a:lnSpc>
                <a:spcPct val="150000"/>
              </a:lnSpc>
              <a:spcBef>
                <a:spcPts val="0"/>
              </a:spcBef>
              <a:buNone/>
              <a:defRPr/>
            </a:pPr>
            <a:r>
              <a:rPr lang="en-US" sz="2500" dirty="0"/>
              <a:t>Example of trait variation between organisms’ </a:t>
            </a:r>
          </a:p>
          <a:p>
            <a:pPr marL="0" lvl="0" indent="0">
              <a:lnSpc>
                <a:spcPct val="150000"/>
              </a:lnSpc>
              <a:spcBef>
                <a:spcPts val="0"/>
              </a:spcBef>
              <a:buNone/>
              <a:defRPr/>
            </a:pPr>
            <a:r>
              <a:rPr lang="en-US" sz="2500" dirty="0"/>
              <a:t>Different canopy heights and body sizes</a:t>
            </a:r>
          </a:p>
          <a:p>
            <a:pPr marL="0" lvl="0" indent="0">
              <a:lnSpc>
                <a:spcPct val="150000"/>
              </a:lnSpc>
              <a:spcBef>
                <a:spcPts val="0"/>
              </a:spcBef>
              <a:buNone/>
              <a:defRPr/>
            </a:pPr>
            <a:endParaRPr lang="en-US" sz="2500" dirty="0"/>
          </a:p>
        </p:txBody>
      </p:sp>
      <p:sp>
        <p:nvSpPr>
          <p:cNvPr id="4" name="Slide Number Placeholder 3">
            <a:extLst>
              <a:ext uri="{FF2B5EF4-FFF2-40B4-BE49-F238E27FC236}">
                <a16:creationId xmlns:a16="http://schemas.microsoft.com/office/drawing/2014/main" id="{1C9707CF-2250-4C5B-93E9-AC4508AB2184}"/>
              </a:ext>
            </a:extLst>
          </p:cNvPr>
          <p:cNvSpPr>
            <a:spLocks noGrp="1"/>
          </p:cNvSpPr>
          <p:nvPr>
            <p:ph type="sldNum" sz="quarter" idx="12"/>
          </p:nvPr>
        </p:nvSpPr>
        <p:spPr/>
        <p:txBody>
          <a:bodyPr/>
          <a:lstStyle/>
          <a:p>
            <a:fld id="{C73C8D7F-9C84-47C4-B132-BAD03B6622AA}" type="slidenum">
              <a:rPr lang="LID4096" smtClean="0"/>
              <a:t>11</a:t>
            </a:fld>
            <a:endParaRPr lang="LID4096"/>
          </a:p>
        </p:txBody>
      </p:sp>
      <p:sp>
        <p:nvSpPr>
          <p:cNvPr id="5" name="Rectangle 4">
            <a:extLst>
              <a:ext uri="{FF2B5EF4-FFF2-40B4-BE49-F238E27FC236}">
                <a16:creationId xmlns:a16="http://schemas.microsoft.com/office/drawing/2014/main" id="{418185B5-648C-474E-B993-84382336A435}"/>
              </a:ext>
            </a:extLst>
          </p:cNvPr>
          <p:cNvSpPr/>
          <p:nvPr/>
        </p:nvSpPr>
        <p:spPr>
          <a:xfrm>
            <a:off x="5160820" y="5861411"/>
            <a:ext cx="4732313" cy="369332"/>
          </a:xfrm>
          <a:prstGeom prst="rect">
            <a:avLst/>
          </a:prstGeom>
        </p:spPr>
        <p:txBody>
          <a:bodyPr wrap="square">
            <a:spAutoFit/>
          </a:bodyPr>
          <a:lstStyle/>
          <a:p>
            <a:r>
              <a:rPr lang="en-US" dirty="0">
                <a:solidFill>
                  <a:srgbClr val="222222"/>
                </a:solidFill>
                <a:latin typeface="Agency FB" panose="020B0503020202020204" pitchFamily="34" charset="0"/>
              </a:rPr>
              <a:t> </a:t>
            </a:r>
            <a:r>
              <a:rPr lang="en-US" dirty="0" err="1">
                <a:solidFill>
                  <a:srgbClr val="222222"/>
                </a:solidFill>
                <a:latin typeface="Agency FB" panose="020B0503020202020204" pitchFamily="34" charset="0"/>
              </a:rPr>
              <a:t>Dı́az</a:t>
            </a:r>
            <a:r>
              <a:rPr lang="en-US" dirty="0">
                <a:solidFill>
                  <a:srgbClr val="222222"/>
                </a:solidFill>
                <a:latin typeface="Agency FB" panose="020B0503020202020204" pitchFamily="34" charset="0"/>
              </a:rPr>
              <a:t> &amp; </a:t>
            </a:r>
            <a:r>
              <a:rPr lang="en-US" dirty="0" err="1">
                <a:solidFill>
                  <a:srgbClr val="222222"/>
                </a:solidFill>
                <a:latin typeface="Agency FB" panose="020B0503020202020204" pitchFamily="34" charset="0"/>
              </a:rPr>
              <a:t>Cabido</a:t>
            </a:r>
            <a:r>
              <a:rPr lang="en-US" dirty="0">
                <a:solidFill>
                  <a:srgbClr val="222222"/>
                </a:solidFill>
                <a:latin typeface="Agency FB" panose="020B0503020202020204" pitchFamily="34" charset="0"/>
              </a:rPr>
              <a:t> 2001 </a:t>
            </a:r>
            <a:r>
              <a:rPr lang="en-GB" dirty="0">
                <a:latin typeface="Agency FB" panose="020B0503020202020204" pitchFamily="34" charset="0"/>
              </a:rPr>
              <a:t>Trends Ecol. </a:t>
            </a:r>
            <a:r>
              <a:rPr lang="en-GB" dirty="0" err="1">
                <a:latin typeface="Agency FB" panose="020B0503020202020204" pitchFamily="34" charset="0"/>
              </a:rPr>
              <a:t>Evol</a:t>
            </a:r>
            <a:r>
              <a:rPr lang="en-GB" dirty="0">
                <a:latin typeface="Agency FB" panose="020B0503020202020204" pitchFamily="34" charset="0"/>
              </a:rPr>
              <a:t>.</a:t>
            </a:r>
            <a:r>
              <a:rPr lang="en-US" dirty="0">
                <a:solidFill>
                  <a:srgbClr val="222222"/>
                </a:solidFill>
                <a:latin typeface="Agency FB" panose="020B0503020202020204" pitchFamily="34" charset="0"/>
              </a:rPr>
              <a:t>; Mason et al 2005 Oikos</a:t>
            </a:r>
            <a:endParaRPr lang="en-US" dirty="0">
              <a:latin typeface="Agency FB" panose="020B0503020202020204" pitchFamily="34" charset="0"/>
            </a:endParaRPr>
          </a:p>
        </p:txBody>
      </p:sp>
      <p:sp>
        <p:nvSpPr>
          <p:cNvPr id="13" name="Rectangle 12">
            <a:extLst>
              <a:ext uri="{FF2B5EF4-FFF2-40B4-BE49-F238E27FC236}">
                <a16:creationId xmlns:a16="http://schemas.microsoft.com/office/drawing/2014/main" id="{2B58950A-4BD8-49AC-BA7B-6FF08B7CC4FC}"/>
              </a:ext>
            </a:extLst>
          </p:cNvPr>
          <p:cNvSpPr/>
          <p:nvPr/>
        </p:nvSpPr>
        <p:spPr>
          <a:xfrm>
            <a:off x="10876336" y="6105136"/>
            <a:ext cx="1312025" cy="323165"/>
          </a:xfrm>
          <a:prstGeom prst="rect">
            <a:avLst/>
          </a:prstGeom>
          <a:noFill/>
        </p:spPr>
        <p:txBody>
          <a:bodyPr wrap="square">
            <a:spAutoFit/>
          </a:bodyPr>
          <a:lstStyle/>
          <a:p>
            <a:pPr algn="r"/>
            <a:r>
              <a:rPr lang="en-GB" sz="1500" dirty="0">
                <a:solidFill>
                  <a:schemeClr val="bg1"/>
                </a:solidFill>
                <a:latin typeface="Agency FB" panose="020B0503020202020204" pitchFamily="34" charset="0"/>
              </a:rPr>
              <a:t>Elizabeth Builes</a:t>
            </a:r>
            <a:endParaRPr lang="en-US" sz="1200" dirty="0">
              <a:solidFill>
                <a:schemeClr val="bg1"/>
              </a:solidFill>
              <a:latin typeface="Agency FB" panose="020B0503020202020204" pitchFamily="34" charset="0"/>
            </a:endParaRPr>
          </a:p>
        </p:txBody>
      </p:sp>
      <p:pic>
        <p:nvPicPr>
          <p:cNvPr id="7" name="Picture 6">
            <a:extLst>
              <a:ext uri="{FF2B5EF4-FFF2-40B4-BE49-F238E27FC236}">
                <a16:creationId xmlns:a16="http://schemas.microsoft.com/office/drawing/2014/main" id="{0E20FC3D-87D8-40A5-AAB6-C6558346327F}"/>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545" b="92352" l="7573" r="99656">
                        <a14:foregroundMark x1="48881" y1="10516" x2="57315" y2="4398"/>
                        <a14:foregroundMark x1="57315" y1="4398" x2="66781" y2="5736"/>
                        <a14:foregroundMark x1="66781" y1="5736" x2="61274" y2="15488"/>
                        <a14:foregroundMark x1="61274" y1="15488" x2="53701" y2="15679"/>
                        <a14:foregroundMark x1="86059" y1="16635" x2="77453" y2="16826"/>
                        <a14:foregroundMark x1="77453" y1="16826" x2="77797" y2="7266"/>
                        <a14:foregroundMark x1="77797" y1="7266" x2="85370" y2="574"/>
                        <a14:foregroundMark x1="85370" y1="574" x2="93460" y2="4971"/>
                        <a14:foregroundMark x1="93460" y1="4971" x2="91738" y2="17208"/>
                        <a14:foregroundMark x1="91738" y1="17208" x2="85370" y2="20268"/>
                        <a14:foregroundMark x1="88812" y1="67113" x2="95353" y2="57744"/>
                        <a14:foregroundMark x1="95353" y1="57744" x2="99656" y2="45507"/>
                        <a14:foregroundMark x1="99656" y1="45507" x2="92599" y2="22562"/>
                        <a14:foregroundMark x1="84682" y1="79541" x2="78657" y2="87380"/>
                        <a14:foregroundMark x1="78657" y1="87380" x2="86403" y2="92352"/>
                        <a14:foregroundMark x1="86403" y1="92352" x2="94836" y2="87954"/>
                        <a14:foregroundMark x1="94836" y1="87954" x2="91910" y2="82027"/>
                        <a14:foregroundMark x1="70224" y1="82792" x2="62823" y2="87763"/>
                        <a14:foregroundMark x1="62823" y1="87763" x2="71773" y2="91778"/>
                        <a14:foregroundMark x1="71773" y1="91778" x2="71773" y2="82409"/>
                        <a14:foregroundMark x1="12737" y1="53346" x2="7573" y2="60994"/>
                        <a14:foregroundMark x1="7573" y1="60994" x2="14802" y2="65201"/>
                      </a14:backgroundRemoval>
                    </a14:imgEffect>
                  </a14:imgLayer>
                </a14:imgProps>
              </a:ext>
            </a:extLst>
          </a:blip>
          <a:stretch>
            <a:fillRect/>
          </a:stretch>
        </p:blipFill>
        <p:spPr>
          <a:xfrm>
            <a:off x="8035345" y="3908278"/>
            <a:ext cx="2358565" cy="2123115"/>
          </a:xfrm>
          <a:prstGeom prst="rect">
            <a:avLst/>
          </a:prstGeom>
        </p:spPr>
      </p:pic>
      <p:pic>
        <p:nvPicPr>
          <p:cNvPr id="8" name="Picture 7">
            <a:extLst>
              <a:ext uri="{FF2B5EF4-FFF2-40B4-BE49-F238E27FC236}">
                <a16:creationId xmlns:a16="http://schemas.microsoft.com/office/drawing/2014/main" id="{90C9AE5D-8CC6-459C-91AF-1465CA74C6B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643" b="97125" l="837" r="97908">
                        <a14:foregroundMark x1="27406" y1="43121" x2="10460" y2="41273"/>
                        <a14:foregroundMark x1="10460" y1="41273" x2="2929" y2="32444"/>
                        <a14:foregroundMark x1="2929" y1="32444" x2="1674" y2="20329"/>
                        <a14:foregroundMark x1="1674" y1="20329" x2="6067" y2="10062"/>
                        <a14:foregroundMark x1="6067" y1="10062" x2="20711" y2="8624"/>
                        <a14:foregroundMark x1="20711" y1="8624" x2="27197" y2="11704"/>
                        <a14:foregroundMark x1="85146" y1="36345" x2="96234" y2="37988"/>
                        <a14:foregroundMark x1="96234" y1="37988" x2="98745" y2="19097"/>
                        <a14:foregroundMark x1="98745" y1="19097" x2="90795" y2="11704"/>
                        <a14:foregroundMark x1="90795" y1="11704" x2="82845" y2="12320"/>
                        <a14:foregroundMark x1="29079" y1="7598" x2="43096" y2="2464"/>
                        <a14:foregroundMark x1="43096" y1="2464" x2="54812" y2="3285"/>
                        <a14:foregroundMark x1="54812" y1="3285" x2="66736" y2="2053"/>
                        <a14:foregroundMark x1="66736" y1="2053" x2="75941" y2="7598"/>
                        <a14:foregroundMark x1="10042" y1="18480" x2="418" y2="23409"/>
                        <a14:foregroundMark x1="418" y1="23409" x2="1255" y2="35934"/>
                        <a14:foregroundMark x1="1255" y1="35934" x2="10669" y2="40657"/>
                        <a14:foregroundMark x1="10669" y1="40657" x2="10879" y2="40452"/>
                        <a14:foregroundMark x1="44770" y1="84805" x2="21967" y2="76181"/>
                        <a14:foregroundMark x1="21967" y1="76181" x2="18619" y2="87474"/>
                        <a14:foregroundMark x1="18619" y1="87474" x2="27824" y2="94867"/>
                        <a14:foregroundMark x1="27824" y1="94867" x2="50209" y2="93840"/>
                        <a14:foregroundMark x1="31799" y1="81930" x2="21967" y2="86448"/>
                        <a14:foregroundMark x1="21967" y1="86448" x2="26360" y2="82957"/>
                        <a14:foregroundMark x1="23431" y1="94045" x2="27197" y2="96304"/>
                        <a14:foregroundMark x1="25105" y1="95072" x2="25941" y2="96099"/>
                        <a14:foregroundMark x1="90795" y1="15606" x2="98745" y2="24230"/>
                        <a14:foregroundMark x1="98745" y1="24230" x2="98117" y2="34702"/>
                        <a14:foregroundMark x1="98117" y1="34702" x2="91632" y2="37372"/>
                        <a14:foregroundMark x1="24059" y1="93840" x2="26778" y2="96715"/>
                        <a14:foregroundMark x1="24268" y1="94867" x2="25941" y2="96509"/>
                        <a14:foregroundMark x1="24686" y1="95893" x2="21757" y2="97125"/>
                      </a14:backgroundRemoval>
                    </a14:imgEffect>
                  </a14:imgLayer>
                </a14:imgProps>
              </a:ext>
            </a:extLst>
          </a:blip>
          <a:stretch>
            <a:fillRect/>
          </a:stretch>
        </p:blipFill>
        <p:spPr>
          <a:xfrm>
            <a:off x="8035345" y="956883"/>
            <a:ext cx="2586846" cy="2635552"/>
          </a:xfrm>
          <a:prstGeom prst="rect">
            <a:avLst/>
          </a:prstGeom>
        </p:spPr>
      </p:pic>
      <p:pic>
        <p:nvPicPr>
          <p:cNvPr id="6" name="Picture 5">
            <a:extLst>
              <a:ext uri="{FF2B5EF4-FFF2-40B4-BE49-F238E27FC236}">
                <a16:creationId xmlns:a16="http://schemas.microsoft.com/office/drawing/2014/main" id="{8E28FF29-E305-46DC-B20A-8BD0FB4203C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rot="1460236">
            <a:off x="10411142" y="1426212"/>
            <a:ext cx="1474974" cy="1407245"/>
          </a:xfrm>
          <a:prstGeom prst="rect">
            <a:avLst/>
          </a:prstGeom>
        </p:spPr>
      </p:pic>
      <p:pic>
        <p:nvPicPr>
          <p:cNvPr id="10" name="Picture 9">
            <a:extLst>
              <a:ext uri="{FF2B5EF4-FFF2-40B4-BE49-F238E27FC236}">
                <a16:creationId xmlns:a16="http://schemas.microsoft.com/office/drawing/2014/main" id="{03C4B0FB-F24A-47A1-875E-5C2E6C42F1A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rot="1460236">
            <a:off x="10584206" y="4252476"/>
            <a:ext cx="1474974" cy="1407245"/>
          </a:xfrm>
          <a:prstGeom prst="rect">
            <a:avLst/>
          </a:prstGeom>
        </p:spPr>
      </p:pic>
    </p:spTree>
    <p:extLst>
      <p:ext uri="{BB962C8B-B14F-4D97-AF65-F5344CB8AC3E}">
        <p14:creationId xmlns:p14="http://schemas.microsoft.com/office/powerpoint/2010/main" val="3089988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E519DD8-0D65-46B6-9C7E-579D79369BA8}"/>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6419850" y="4469679"/>
            <a:ext cx="5165039" cy="2461345"/>
          </a:xfrm>
          <a:prstGeom prst="rect">
            <a:avLst/>
          </a:prstGeom>
          <a:ln>
            <a:solidFill>
              <a:schemeClr val="bg2"/>
            </a:solidFill>
          </a:ln>
        </p:spPr>
      </p:pic>
      <p:sp>
        <p:nvSpPr>
          <p:cNvPr id="2" name="Slide Number Placeholder 1">
            <a:extLst>
              <a:ext uri="{FF2B5EF4-FFF2-40B4-BE49-F238E27FC236}">
                <a16:creationId xmlns:a16="http://schemas.microsoft.com/office/drawing/2014/main" id="{362F4AEE-D5C8-4AC3-ADF2-52E5E99EF80C}"/>
              </a:ext>
            </a:extLst>
          </p:cNvPr>
          <p:cNvSpPr>
            <a:spLocks noGrp="1"/>
          </p:cNvSpPr>
          <p:nvPr>
            <p:ph type="sldNum" sz="quarter" idx="12"/>
          </p:nvPr>
        </p:nvSpPr>
        <p:spPr/>
        <p:txBody>
          <a:bodyPr/>
          <a:lstStyle/>
          <a:p>
            <a:fld id="{C73C8D7F-9C84-47C4-B132-BAD03B6622AA}" type="slidenum">
              <a:rPr lang="LID4096" smtClean="0"/>
              <a:t>12</a:t>
            </a:fld>
            <a:endParaRPr lang="LID4096"/>
          </a:p>
        </p:txBody>
      </p:sp>
      <p:pic>
        <p:nvPicPr>
          <p:cNvPr id="3" name="Picture 2">
            <a:extLst>
              <a:ext uri="{FF2B5EF4-FFF2-40B4-BE49-F238E27FC236}">
                <a16:creationId xmlns:a16="http://schemas.microsoft.com/office/drawing/2014/main" id="{B0B8E068-C544-4008-A939-6D90CBD96C6D}"/>
              </a:ext>
            </a:extLst>
          </p:cNvPr>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332105" y="2411662"/>
            <a:ext cx="5916539" cy="1977390"/>
          </a:xfrm>
          <a:prstGeom prst="rect">
            <a:avLst/>
          </a:prstGeom>
          <a:ln>
            <a:solidFill>
              <a:schemeClr val="bg2"/>
            </a:solidFill>
          </a:ln>
        </p:spPr>
      </p:pic>
      <p:pic>
        <p:nvPicPr>
          <p:cNvPr id="4" name="Picture 3">
            <a:extLst>
              <a:ext uri="{FF2B5EF4-FFF2-40B4-BE49-F238E27FC236}">
                <a16:creationId xmlns:a16="http://schemas.microsoft.com/office/drawing/2014/main" id="{9DF831DD-F12C-4548-A84C-E90FBC9118FD}"/>
              </a:ext>
            </a:extLst>
          </p:cNvPr>
          <p:cNvPicPr>
            <a:picLocks noChangeAspect="1"/>
          </p:cNvPicPr>
          <p:nvPr/>
        </p:nvPicPr>
        <p:blipFill>
          <a:blip r:embed="rId7">
            <a:extLst>
              <a:ext uri="{BEBA8EAE-BF5A-486C-A8C5-ECC9F3942E4B}">
                <a14:imgProps xmlns:a14="http://schemas.microsoft.com/office/drawing/2010/main">
                  <a14:imgLayer r:embed="rId8">
                    <a14:imgEffect>
                      <a14:saturation sat="33000"/>
                    </a14:imgEffect>
                  </a14:imgLayer>
                </a14:imgProps>
              </a:ext>
            </a:extLst>
          </a:blip>
          <a:stretch>
            <a:fillRect/>
          </a:stretch>
        </p:blipFill>
        <p:spPr>
          <a:xfrm>
            <a:off x="332104" y="250237"/>
            <a:ext cx="5916539" cy="2036968"/>
          </a:xfrm>
          <a:prstGeom prst="rect">
            <a:avLst/>
          </a:prstGeom>
          <a:ln>
            <a:solidFill>
              <a:schemeClr val="bg2"/>
            </a:solidFill>
          </a:ln>
        </p:spPr>
      </p:pic>
      <p:pic>
        <p:nvPicPr>
          <p:cNvPr id="5" name="Picture 4">
            <a:extLst>
              <a:ext uri="{FF2B5EF4-FFF2-40B4-BE49-F238E27FC236}">
                <a16:creationId xmlns:a16="http://schemas.microsoft.com/office/drawing/2014/main" id="{F584C948-86DA-4F75-8CCC-A8F29330E8F2}"/>
              </a:ext>
            </a:extLst>
          </p:cNvPr>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378107" y="4491998"/>
            <a:ext cx="5870537" cy="2135611"/>
          </a:xfrm>
          <a:prstGeom prst="rect">
            <a:avLst/>
          </a:prstGeom>
          <a:ln>
            <a:solidFill>
              <a:schemeClr val="bg2"/>
            </a:solidFill>
          </a:ln>
        </p:spPr>
      </p:pic>
      <p:pic>
        <p:nvPicPr>
          <p:cNvPr id="6" name="Picture 5">
            <a:extLst>
              <a:ext uri="{FF2B5EF4-FFF2-40B4-BE49-F238E27FC236}">
                <a16:creationId xmlns:a16="http://schemas.microsoft.com/office/drawing/2014/main" id="{DA173BC5-4F6E-4E7C-BFD4-A0F468C99630}"/>
              </a:ext>
            </a:extLst>
          </p:cNvPr>
          <p:cNvPicPr>
            <a:picLocks noChangeAspect="1"/>
          </p:cNvPicPr>
          <p:nvPr/>
        </p:nvPicPr>
        <p:blipFill>
          <a:blip r:embed="rId11">
            <a:extLst>
              <a:ext uri="{BEBA8EAE-BF5A-486C-A8C5-ECC9F3942E4B}">
                <a14:imgProps xmlns:a14="http://schemas.microsoft.com/office/drawing/2010/main">
                  <a14:imgLayer r:embed="rId12">
                    <a14:imgEffect>
                      <a14:saturation sat="33000"/>
                    </a14:imgEffect>
                  </a14:imgLayer>
                </a14:imgProps>
              </a:ext>
            </a:extLst>
          </a:blip>
          <a:stretch>
            <a:fillRect/>
          </a:stretch>
        </p:blipFill>
        <p:spPr>
          <a:xfrm>
            <a:off x="6419850" y="238071"/>
            <a:ext cx="5271239" cy="1920348"/>
          </a:xfrm>
          <a:prstGeom prst="rect">
            <a:avLst/>
          </a:prstGeom>
          <a:ln>
            <a:solidFill>
              <a:schemeClr val="bg2"/>
            </a:solidFill>
          </a:ln>
        </p:spPr>
      </p:pic>
      <p:pic>
        <p:nvPicPr>
          <p:cNvPr id="7" name="Picture 6">
            <a:extLst>
              <a:ext uri="{FF2B5EF4-FFF2-40B4-BE49-F238E27FC236}">
                <a16:creationId xmlns:a16="http://schemas.microsoft.com/office/drawing/2014/main" id="{45A21EF8-D06E-4B04-9D32-6365FDA40666}"/>
              </a:ext>
            </a:extLst>
          </p:cNvPr>
          <p:cNvPicPr>
            <a:picLocks noChangeAspect="1"/>
          </p:cNvPicPr>
          <p:nvPr/>
        </p:nvPicPr>
        <p:blipFill>
          <a:blip r:embed="rId13">
            <a:extLst>
              <a:ext uri="{BEBA8EAE-BF5A-486C-A8C5-ECC9F3942E4B}">
                <a14:imgProps xmlns:a14="http://schemas.microsoft.com/office/drawing/2010/main">
                  <a14:imgLayer r:embed="rId14">
                    <a14:imgEffect>
                      <a14:saturation sat="33000"/>
                    </a14:imgEffect>
                  </a14:imgLayer>
                </a14:imgProps>
              </a:ext>
            </a:extLst>
          </a:blip>
          <a:stretch>
            <a:fillRect/>
          </a:stretch>
        </p:blipFill>
        <p:spPr>
          <a:xfrm>
            <a:off x="6419850" y="2289886"/>
            <a:ext cx="5325663" cy="2099166"/>
          </a:xfrm>
          <a:prstGeom prst="rect">
            <a:avLst/>
          </a:prstGeom>
          <a:ln>
            <a:solidFill>
              <a:schemeClr val="bg2"/>
            </a:solidFill>
          </a:ln>
        </p:spPr>
      </p:pic>
      <p:sp>
        <p:nvSpPr>
          <p:cNvPr id="14" name="TextBox 13">
            <a:extLst>
              <a:ext uri="{FF2B5EF4-FFF2-40B4-BE49-F238E27FC236}">
                <a16:creationId xmlns:a16="http://schemas.microsoft.com/office/drawing/2014/main" id="{EB24718B-CDE0-4E38-98AB-D8CA5D3ADFB9}"/>
              </a:ext>
            </a:extLst>
          </p:cNvPr>
          <p:cNvSpPr txBox="1"/>
          <p:nvPr/>
        </p:nvSpPr>
        <p:spPr>
          <a:xfrm rot="20758813">
            <a:off x="3902295" y="2766382"/>
            <a:ext cx="5125121" cy="861774"/>
          </a:xfrm>
          <a:prstGeom prst="rect">
            <a:avLst/>
          </a:prstGeom>
          <a:solidFill>
            <a:schemeClr val="bg1">
              <a:lumMod val="85000"/>
            </a:schemeClr>
          </a:solidFill>
        </p:spPr>
        <p:txBody>
          <a:bodyPr wrap="none" rtlCol="0">
            <a:spAutoFit/>
          </a:bodyPr>
          <a:lstStyle/>
          <a:p>
            <a:pPr algn="ctr"/>
            <a:r>
              <a:rPr lang="en-US" sz="5000" dirty="0"/>
              <a:t>        Methods          </a:t>
            </a:r>
          </a:p>
        </p:txBody>
      </p:sp>
      <p:cxnSp>
        <p:nvCxnSpPr>
          <p:cNvPr id="9" name="Straight Connector 8">
            <a:extLst>
              <a:ext uri="{FF2B5EF4-FFF2-40B4-BE49-F238E27FC236}">
                <a16:creationId xmlns:a16="http://schemas.microsoft.com/office/drawing/2014/main" id="{F4B4E9A4-1AEA-46D0-A39B-EE89E4DE1F41}"/>
              </a:ext>
            </a:extLst>
          </p:cNvPr>
          <p:cNvCxnSpPr/>
          <p:nvPr/>
        </p:nvCxnSpPr>
        <p:spPr>
          <a:xfrm>
            <a:off x="3930732" y="1626919"/>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6984D9B5-CC82-4281-83B5-29AF54C7DE24}"/>
              </a:ext>
            </a:extLst>
          </p:cNvPr>
          <p:cNvCxnSpPr/>
          <p:nvPr/>
        </p:nvCxnSpPr>
        <p:spPr>
          <a:xfrm>
            <a:off x="1921823" y="3596244"/>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5" name="Straight Connector 14">
            <a:extLst>
              <a:ext uri="{FF2B5EF4-FFF2-40B4-BE49-F238E27FC236}">
                <a16:creationId xmlns:a16="http://schemas.microsoft.com/office/drawing/2014/main" id="{B28F667B-17D5-48BD-893B-3D3EB2FC3B0F}"/>
              </a:ext>
            </a:extLst>
          </p:cNvPr>
          <p:cNvCxnSpPr/>
          <p:nvPr/>
        </p:nvCxnSpPr>
        <p:spPr>
          <a:xfrm>
            <a:off x="1801090" y="5874327"/>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6" name="Straight Connector 15">
            <a:extLst>
              <a:ext uri="{FF2B5EF4-FFF2-40B4-BE49-F238E27FC236}">
                <a16:creationId xmlns:a16="http://schemas.microsoft.com/office/drawing/2014/main" id="{B4EC5470-932B-404D-A965-9BC4AA1F9EE7}"/>
              </a:ext>
            </a:extLst>
          </p:cNvPr>
          <p:cNvCxnSpPr/>
          <p:nvPr/>
        </p:nvCxnSpPr>
        <p:spPr>
          <a:xfrm>
            <a:off x="9892962" y="1385455"/>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7" name="Straight Connector 16">
            <a:extLst>
              <a:ext uri="{FF2B5EF4-FFF2-40B4-BE49-F238E27FC236}">
                <a16:creationId xmlns:a16="http://schemas.microsoft.com/office/drawing/2014/main" id="{6A5A1598-67D9-43CF-B4F1-66308126090B}"/>
              </a:ext>
            </a:extLst>
          </p:cNvPr>
          <p:cNvCxnSpPr/>
          <p:nvPr/>
        </p:nvCxnSpPr>
        <p:spPr>
          <a:xfrm>
            <a:off x="9091913" y="3413166"/>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8" name="Straight Connector 17">
            <a:extLst>
              <a:ext uri="{FF2B5EF4-FFF2-40B4-BE49-F238E27FC236}">
                <a16:creationId xmlns:a16="http://schemas.microsoft.com/office/drawing/2014/main" id="{95B14F8F-83FA-4737-B417-DE5044D10550}"/>
              </a:ext>
            </a:extLst>
          </p:cNvPr>
          <p:cNvCxnSpPr>
            <a:cxnSpLocks/>
          </p:cNvCxnSpPr>
          <p:nvPr/>
        </p:nvCxnSpPr>
        <p:spPr>
          <a:xfrm>
            <a:off x="6419850" y="5559803"/>
            <a:ext cx="2284763"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11383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443AEC-8878-4015-A3BD-18C2A6CA3D76}"/>
              </a:ext>
            </a:extLst>
          </p:cNvPr>
          <p:cNvSpPr>
            <a:spLocks noGrp="1"/>
          </p:cNvSpPr>
          <p:nvPr>
            <p:ph type="sldNum" sz="quarter" idx="12"/>
          </p:nvPr>
        </p:nvSpPr>
        <p:spPr/>
        <p:txBody>
          <a:bodyPr/>
          <a:lstStyle/>
          <a:p>
            <a:fld id="{C73C8D7F-9C84-47C4-B132-BAD03B6622AA}" type="slidenum">
              <a:rPr lang="LID4096" smtClean="0"/>
              <a:t>13</a:t>
            </a:fld>
            <a:endParaRPr lang="LID4096"/>
          </a:p>
        </p:txBody>
      </p:sp>
      <p:pic>
        <p:nvPicPr>
          <p:cNvPr id="3" name="Picture 2">
            <a:extLst>
              <a:ext uri="{FF2B5EF4-FFF2-40B4-BE49-F238E27FC236}">
                <a16:creationId xmlns:a16="http://schemas.microsoft.com/office/drawing/2014/main" id="{FB5E94B6-D128-4AEF-BCC2-C59CB4167E2F}"/>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6096000" y="200326"/>
            <a:ext cx="5804562" cy="2538528"/>
          </a:xfrm>
          <a:prstGeom prst="rect">
            <a:avLst/>
          </a:prstGeom>
          <a:ln>
            <a:solidFill>
              <a:schemeClr val="bg2"/>
            </a:solidFill>
          </a:ln>
        </p:spPr>
      </p:pic>
      <p:pic>
        <p:nvPicPr>
          <p:cNvPr id="5" name="Picture 4">
            <a:extLst>
              <a:ext uri="{FF2B5EF4-FFF2-40B4-BE49-F238E27FC236}">
                <a16:creationId xmlns:a16="http://schemas.microsoft.com/office/drawing/2014/main" id="{D97F0CDD-97A4-45A1-9B8E-3C2732B1A1CF}"/>
              </a:ext>
            </a:extLst>
          </p:cNvPr>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223453" y="2738854"/>
            <a:ext cx="5711690" cy="2167037"/>
          </a:xfrm>
          <a:prstGeom prst="rect">
            <a:avLst/>
          </a:prstGeom>
          <a:ln>
            <a:solidFill>
              <a:schemeClr val="bg2"/>
            </a:solidFill>
          </a:ln>
        </p:spPr>
      </p:pic>
      <p:pic>
        <p:nvPicPr>
          <p:cNvPr id="6" name="Picture 5">
            <a:extLst>
              <a:ext uri="{FF2B5EF4-FFF2-40B4-BE49-F238E27FC236}">
                <a16:creationId xmlns:a16="http://schemas.microsoft.com/office/drawing/2014/main" id="{888AE595-A4F6-4B87-8E31-04E191AEDB5B}"/>
              </a:ext>
            </a:extLst>
          </p:cNvPr>
          <p:cNvPicPr>
            <a:picLocks noChangeAspect="1"/>
          </p:cNvPicPr>
          <p:nvPr/>
        </p:nvPicPr>
        <p:blipFill>
          <a:blip r:embed="rId7">
            <a:extLst>
              <a:ext uri="{BEBA8EAE-BF5A-486C-A8C5-ECC9F3942E4B}">
                <a14:imgProps xmlns:a14="http://schemas.microsoft.com/office/drawing/2010/main">
                  <a14:imgLayer r:embed="rId8">
                    <a14:imgEffect>
                      <a14:saturation sat="33000"/>
                    </a14:imgEffect>
                  </a14:imgLayer>
                </a14:imgProps>
              </a:ext>
            </a:extLst>
          </a:blip>
          <a:stretch>
            <a:fillRect/>
          </a:stretch>
        </p:blipFill>
        <p:spPr>
          <a:xfrm>
            <a:off x="245002" y="422950"/>
            <a:ext cx="5668593" cy="2052422"/>
          </a:xfrm>
          <a:prstGeom prst="rect">
            <a:avLst/>
          </a:prstGeom>
          <a:ln>
            <a:solidFill>
              <a:schemeClr val="bg2"/>
            </a:solidFill>
          </a:ln>
        </p:spPr>
      </p:pic>
      <p:pic>
        <p:nvPicPr>
          <p:cNvPr id="7" name="Picture 6">
            <a:extLst>
              <a:ext uri="{FF2B5EF4-FFF2-40B4-BE49-F238E27FC236}">
                <a16:creationId xmlns:a16="http://schemas.microsoft.com/office/drawing/2014/main" id="{E0924362-B517-4C81-907E-64F098DE87C7}"/>
              </a:ext>
            </a:extLst>
          </p:cNvPr>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6096000" y="2870604"/>
            <a:ext cx="5125627" cy="2140824"/>
          </a:xfrm>
          <a:prstGeom prst="rect">
            <a:avLst/>
          </a:prstGeom>
        </p:spPr>
      </p:pic>
      <p:sp>
        <p:nvSpPr>
          <p:cNvPr id="8" name="TextBox 7">
            <a:extLst>
              <a:ext uri="{FF2B5EF4-FFF2-40B4-BE49-F238E27FC236}">
                <a16:creationId xmlns:a16="http://schemas.microsoft.com/office/drawing/2014/main" id="{72A0129D-1E24-42B1-BA4F-13AD918FC8DF}"/>
              </a:ext>
            </a:extLst>
          </p:cNvPr>
          <p:cNvSpPr txBox="1"/>
          <p:nvPr/>
        </p:nvSpPr>
        <p:spPr>
          <a:xfrm rot="20758813">
            <a:off x="1931331" y="2851956"/>
            <a:ext cx="8286243" cy="923330"/>
          </a:xfrm>
          <a:prstGeom prst="rect">
            <a:avLst/>
          </a:prstGeom>
          <a:solidFill>
            <a:schemeClr val="bg1">
              <a:lumMod val="85000"/>
            </a:schemeClr>
          </a:solidFill>
        </p:spPr>
        <p:txBody>
          <a:bodyPr wrap="none" rtlCol="0">
            <a:spAutoFit/>
          </a:bodyPr>
          <a:lstStyle/>
          <a:p>
            <a:pPr algn="ctr"/>
            <a:r>
              <a:rPr lang="en-US" sz="5400" dirty="0"/>
              <a:t>Address ecological questions</a:t>
            </a:r>
            <a:endParaRPr lang="en-US" sz="5000" dirty="0"/>
          </a:p>
        </p:txBody>
      </p:sp>
      <p:cxnSp>
        <p:nvCxnSpPr>
          <p:cNvPr id="9" name="Straight Connector 8">
            <a:extLst>
              <a:ext uri="{FF2B5EF4-FFF2-40B4-BE49-F238E27FC236}">
                <a16:creationId xmlns:a16="http://schemas.microsoft.com/office/drawing/2014/main" id="{B2F48309-46CB-4ED5-BB98-5250BF83D777}"/>
              </a:ext>
            </a:extLst>
          </p:cNvPr>
          <p:cNvCxnSpPr/>
          <p:nvPr/>
        </p:nvCxnSpPr>
        <p:spPr>
          <a:xfrm>
            <a:off x="437407" y="1684317"/>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87C19937-D7CE-45AD-93AB-D368AF60C2B0}"/>
              </a:ext>
            </a:extLst>
          </p:cNvPr>
          <p:cNvCxnSpPr/>
          <p:nvPr/>
        </p:nvCxnSpPr>
        <p:spPr>
          <a:xfrm>
            <a:off x="841169" y="3684603"/>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1" name="Straight Connector 10">
            <a:extLst>
              <a:ext uri="{FF2B5EF4-FFF2-40B4-BE49-F238E27FC236}">
                <a16:creationId xmlns:a16="http://schemas.microsoft.com/office/drawing/2014/main" id="{6282AAEE-857E-43FC-BE26-0D9528CC7F2E}"/>
              </a:ext>
            </a:extLst>
          </p:cNvPr>
          <p:cNvCxnSpPr/>
          <p:nvPr/>
        </p:nvCxnSpPr>
        <p:spPr>
          <a:xfrm>
            <a:off x="6674923" y="1589317"/>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1683841A-35C4-4584-8B16-74DBA21E7584}"/>
              </a:ext>
            </a:extLst>
          </p:cNvPr>
          <p:cNvCxnSpPr/>
          <p:nvPr/>
        </p:nvCxnSpPr>
        <p:spPr>
          <a:xfrm>
            <a:off x="8275121" y="3941016"/>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pic>
        <p:nvPicPr>
          <p:cNvPr id="4" name="Picture 3">
            <a:extLst>
              <a:ext uri="{FF2B5EF4-FFF2-40B4-BE49-F238E27FC236}">
                <a16:creationId xmlns:a16="http://schemas.microsoft.com/office/drawing/2014/main" id="{68E3F989-A28D-4873-AECE-4876238E631F}"/>
              </a:ext>
            </a:extLst>
          </p:cNvPr>
          <p:cNvPicPr>
            <a:picLocks noChangeAspect="1"/>
          </p:cNvPicPr>
          <p:nvPr/>
        </p:nvPicPr>
        <p:blipFill>
          <a:blip r:embed="rId11">
            <a:extLst>
              <a:ext uri="{BEBA8EAE-BF5A-486C-A8C5-ECC9F3942E4B}">
                <a14:imgProps xmlns:a14="http://schemas.microsoft.com/office/drawing/2010/main">
                  <a14:imgLayer r:embed="rId12">
                    <a14:imgEffect>
                      <a14:saturation sat="33000"/>
                    </a14:imgEffect>
                  </a14:imgLayer>
                </a14:imgProps>
              </a:ext>
            </a:extLst>
          </a:blip>
          <a:stretch>
            <a:fillRect/>
          </a:stretch>
        </p:blipFill>
        <p:spPr>
          <a:xfrm>
            <a:off x="3721837" y="4980971"/>
            <a:ext cx="4383516" cy="1918409"/>
          </a:xfrm>
          <a:prstGeom prst="rect">
            <a:avLst/>
          </a:prstGeom>
        </p:spPr>
      </p:pic>
      <p:cxnSp>
        <p:nvCxnSpPr>
          <p:cNvPr id="13" name="Straight Connector 12">
            <a:extLst>
              <a:ext uri="{FF2B5EF4-FFF2-40B4-BE49-F238E27FC236}">
                <a16:creationId xmlns:a16="http://schemas.microsoft.com/office/drawing/2014/main" id="{E5B8F612-A60F-43F8-B0AB-79588CCCCFFF}"/>
              </a:ext>
            </a:extLst>
          </p:cNvPr>
          <p:cNvCxnSpPr/>
          <p:nvPr/>
        </p:nvCxnSpPr>
        <p:spPr>
          <a:xfrm>
            <a:off x="1775362" y="6097628"/>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5753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B4F1AB-580D-4C41-B515-3C2E76A1C06B}"/>
              </a:ext>
            </a:extLst>
          </p:cNvPr>
          <p:cNvPicPr>
            <a:picLocks noChangeAspect="1"/>
          </p:cNvPicPr>
          <p:nvPr/>
        </p:nvPicPr>
        <p:blipFill>
          <a:blip r:embed="rId3"/>
          <a:stretch>
            <a:fillRect/>
          </a:stretch>
        </p:blipFill>
        <p:spPr>
          <a:xfrm>
            <a:off x="4924080" y="501650"/>
            <a:ext cx="7267920" cy="6356350"/>
          </a:xfrm>
          <a:prstGeom prst="rect">
            <a:avLst/>
          </a:prstGeom>
        </p:spPr>
      </p:pic>
      <p:sp>
        <p:nvSpPr>
          <p:cNvPr id="2" name="Title 1">
            <a:extLst>
              <a:ext uri="{FF2B5EF4-FFF2-40B4-BE49-F238E27FC236}">
                <a16:creationId xmlns:a16="http://schemas.microsoft.com/office/drawing/2014/main" id="{5339D56A-5E5D-4D4F-9141-0A7DBF5645B5}"/>
              </a:ext>
            </a:extLst>
          </p:cNvPr>
          <p:cNvSpPr>
            <a:spLocks noGrp="1"/>
          </p:cNvSpPr>
          <p:nvPr>
            <p:ph type="title"/>
          </p:nvPr>
        </p:nvSpPr>
        <p:spPr/>
        <p:txBody>
          <a:bodyPr/>
          <a:lstStyle/>
          <a:p>
            <a:r>
              <a:rPr lang="en-US" dirty="0"/>
              <a:t>Plan of the day</a:t>
            </a:r>
          </a:p>
        </p:txBody>
      </p:sp>
      <p:sp>
        <p:nvSpPr>
          <p:cNvPr id="3" name="Content Placeholder 2">
            <a:extLst>
              <a:ext uri="{FF2B5EF4-FFF2-40B4-BE49-F238E27FC236}">
                <a16:creationId xmlns:a16="http://schemas.microsoft.com/office/drawing/2014/main" id="{7B5E2754-3AD6-426A-9EAC-5CF08E92CF09}"/>
              </a:ext>
            </a:extLst>
          </p:cNvPr>
          <p:cNvSpPr>
            <a:spLocks noGrp="1"/>
          </p:cNvSpPr>
          <p:nvPr>
            <p:ph idx="1"/>
          </p:nvPr>
        </p:nvSpPr>
        <p:spPr>
          <a:xfrm>
            <a:off x="838200" y="1825625"/>
            <a:ext cx="10515600" cy="4351338"/>
          </a:xfrm>
          <a:solidFill>
            <a:schemeClr val="bg1">
              <a:alpha val="88000"/>
            </a:schemeClr>
          </a:solidFill>
        </p:spPr>
        <p:txBody>
          <a:bodyPr>
            <a:normAutofit fontScale="85000" lnSpcReduction="10000"/>
          </a:bodyPr>
          <a:lstStyle/>
          <a:p>
            <a:pPr>
              <a:lnSpc>
                <a:spcPct val="150000"/>
              </a:lnSpc>
            </a:pPr>
            <a:r>
              <a:rPr lang="en-US" dirty="0">
                <a:solidFill>
                  <a:schemeClr val="bg1">
                    <a:lumMod val="85000"/>
                  </a:schemeClr>
                </a:solidFill>
              </a:rPr>
              <a:t>Introduction</a:t>
            </a:r>
          </a:p>
          <a:p>
            <a:pPr lvl="1">
              <a:lnSpc>
                <a:spcPct val="150000"/>
              </a:lnSpc>
            </a:pPr>
            <a:r>
              <a:rPr lang="en-US" dirty="0">
                <a:solidFill>
                  <a:schemeClr val="bg1">
                    <a:lumMod val="85000"/>
                  </a:schemeClr>
                </a:solidFill>
              </a:rPr>
              <a:t>Functional diversity is a facet of biodiversity</a:t>
            </a:r>
          </a:p>
          <a:p>
            <a:pPr lvl="1">
              <a:lnSpc>
                <a:spcPct val="150000"/>
              </a:lnSpc>
            </a:pPr>
            <a:r>
              <a:rPr lang="en-US" dirty="0">
                <a:solidFill>
                  <a:schemeClr val="bg1">
                    <a:lumMod val="85000"/>
                  </a:schemeClr>
                </a:solidFill>
              </a:rPr>
              <a:t>Functional ecology</a:t>
            </a:r>
          </a:p>
          <a:p>
            <a:pPr>
              <a:lnSpc>
                <a:spcPct val="150000"/>
              </a:lnSpc>
            </a:pPr>
            <a:r>
              <a:rPr lang="en-US" dirty="0"/>
              <a:t>Trait-based ecology</a:t>
            </a:r>
          </a:p>
          <a:p>
            <a:pPr lvl="1">
              <a:lnSpc>
                <a:spcPct val="150000"/>
              </a:lnSpc>
            </a:pPr>
            <a:r>
              <a:rPr lang="en-US" dirty="0"/>
              <a:t>The merit and ecological significance of traits</a:t>
            </a:r>
          </a:p>
          <a:p>
            <a:pPr>
              <a:lnSpc>
                <a:spcPct val="150000"/>
              </a:lnSpc>
            </a:pPr>
            <a:r>
              <a:rPr lang="en-US" dirty="0"/>
              <a:t>Functional diversity quantification</a:t>
            </a:r>
          </a:p>
          <a:p>
            <a:pPr lvl="1">
              <a:lnSpc>
                <a:spcPct val="150000"/>
              </a:lnSpc>
            </a:pPr>
            <a:r>
              <a:rPr lang="en-US" dirty="0"/>
              <a:t>Species-pairwise functional distances - approach </a:t>
            </a:r>
            <a:r>
              <a:rPr lang="en-US" i="1" dirty="0"/>
              <a:t>sensu</a:t>
            </a:r>
            <a:r>
              <a:rPr lang="en-US" dirty="0"/>
              <a:t> Anne Chao et al</a:t>
            </a:r>
          </a:p>
          <a:p>
            <a:pPr lvl="1">
              <a:lnSpc>
                <a:spcPct val="150000"/>
              </a:lnSpc>
            </a:pPr>
            <a:r>
              <a:rPr lang="en-US" dirty="0"/>
              <a:t>Trait-value-based - approach </a:t>
            </a:r>
            <a:r>
              <a:rPr lang="en-US" i="1" dirty="0"/>
              <a:t>sensu </a:t>
            </a:r>
            <a:r>
              <a:rPr lang="en-US" dirty="0"/>
              <a:t>Blonder et al </a:t>
            </a:r>
          </a:p>
          <a:p>
            <a:pPr lvl="1">
              <a:lnSpc>
                <a:spcPct val="150000"/>
              </a:lnSpc>
            </a:pPr>
            <a:endParaRPr lang="en-US" dirty="0"/>
          </a:p>
          <a:p>
            <a:pPr lvl="1">
              <a:lnSpc>
                <a:spcPct val="150000"/>
              </a:lnSpc>
            </a:pPr>
            <a:endParaRPr lang="en-US" dirty="0"/>
          </a:p>
          <a:p>
            <a:pPr>
              <a:lnSpc>
                <a:spcPct val="150000"/>
              </a:lnSpc>
            </a:pPr>
            <a:endParaRPr lang="en-US" dirty="0"/>
          </a:p>
        </p:txBody>
      </p:sp>
      <p:sp>
        <p:nvSpPr>
          <p:cNvPr id="4" name="Slide Number Placeholder 3">
            <a:extLst>
              <a:ext uri="{FF2B5EF4-FFF2-40B4-BE49-F238E27FC236}">
                <a16:creationId xmlns:a16="http://schemas.microsoft.com/office/drawing/2014/main" id="{1913B130-4404-40F7-9B74-2F21A6F5161B}"/>
              </a:ext>
            </a:extLst>
          </p:cNvPr>
          <p:cNvSpPr>
            <a:spLocks noGrp="1"/>
          </p:cNvSpPr>
          <p:nvPr>
            <p:ph type="sldNum" sz="quarter" idx="12"/>
          </p:nvPr>
        </p:nvSpPr>
        <p:spPr/>
        <p:txBody>
          <a:bodyPr/>
          <a:lstStyle/>
          <a:p>
            <a:fld id="{C73C8D7F-9C84-47C4-B132-BAD03B6622AA}" type="slidenum">
              <a:rPr lang="LID4096" smtClean="0"/>
              <a:t>14</a:t>
            </a:fld>
            <a:endParaRPr lang="LID4096"/>
          </a:p>
        </p:txBody>
      </p:sp>
    </p:spTree>
    <p:extLst>
      <p:ext uri="{BB962C8B-B14F-4D97-AF65-F5344CB8AC3E}">
        <p14:creationId xmlns:p14="http://schemas.microsoft.com/office/powerpoint/2010/main" val="1051312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8B4B7D-BAA0-4681-9785-1DAF6F9DA794}"/>
              </a:ext>
            </a:extLst>
          </p:cNvPr>
          <p:cNvSpPr>
            <a:spLocks noGrp="1"/>
          </p:cNvSpPr>
          <p:nvPr>
            <p:ph type="sldNum" sz="quarter" idx="12"/>
          </p:nvPr>
        </p:nvSpPr>
        <p:spPr/>
        <p:txBody>
          <a:bodyPr/>
          <a:lstStyle/>
          <a:p>
            <a:fld id="{C73C8D7F-9C84-47C4-B132-BAD03B6622AA}" type="slidenum">
              <a:rPr lang="LID4096" smtClean="0"/>
              <a:t>15</a:t>
            </a:fld>
            <a:endParaRPr lang="LID4096"/>
          </a:p>
        </p:txBody>
      </p:sp>
      <p:pic>
        <p:nvPicPr>
          <p:cNvPr id="6" name="Picture 5">
            <a:extLst>
              <a:ext uri="{FF2B5EF4-FFF2-40B4-BE49-F238E27FC236}">
                <a16:creationId xmlns:a16="http://schemas.microsoft.com/office/drawing/2014/main" id="{31072B30-18BD-4636-BB6F-610D0D894C13}"/>
              </a:ext>
            </a:extLst>
          </p:cNvPr>
          <p:cNvPicPr>
            <a:picLocks noChangeAspect="1"/>
          </p:cNvPicPr>
          <p:nvPr/>
        </p:nvPicPr>
        <p:blipFill>
          <a:blip r:embed="rId3"/>
          <a:stretch>
            <a:fillRect/>
          </a:stretch>
        </p:blipFill>
        <p:spPr>
          <a:xfrm>
            <a:off x="4924080" y="501650"/>
            <a:ext cx="7267920" cy="6356350"/>
          </a:xfrm>
          <a:prstGeom prst="rect">
            <a:avLst/>
          </a:prstGeom>
        </p:spPr>
      </p:pic>
      <p:sp>
        <p:nvSpPr>
          <p:cNvPr id="7" name="Rectangle 6">
            <a:extLst>
              <a:ext uri="{FF2B5EF4-FFF2-40B4-BE49-F238E27FC236}">
                <a16:creationId xmlns:a16="http://schemas.microsoft.com/office/drawing/2014/main" id="{1C631E5C-8DA3-4AFB-A7B7-51A6E5BA28D0}"/>
              </a:ext>
            </a:extLst>
          </p:cNvPr>
          <p:cNvSpPr/>
          <p:nvPr/>
        </p:nvSpPr>
        <p:spPr>
          <a:xfrm>
            <a:off x="10778494" y="6127486"/>
            <a:ext cx="1313180" cy="646331"/>
          </a:xfrm>
          <a:prstGeom prst="rect">
            <a:avLst/>
          </a:prstGeom>
        </p:spPr>
        <p:txBody>
          <a:bodyPr wrap="none">
            <a:spAutoFit/>
          </a:bodyPr>
          <a:lstStyle/>
          <a:p>
            <a:pPr fontAlgn="base"/>
            <a:r>
              <a:rPr lang="en-GB" dirty="0">
                <a:solidFill>
                  <a:schemeClr val="tx1">
                    <a:lumMod val="75000"/>
                    <a:lumOff val="25000"/>
                  </a:schemeClr>
                </a:solidFill>
                <a:latin typeface="Agency FB" panose="020B0503020202020204" pitchFamily="34" charset="0"/>
              </a:rPr>
              <a:t>Elizabeth Builes</a:t>
            </a:r>
            <a:endParaRPr lang="en-US" sz="1400" dirty="0">
              <a:solidFill>
                <a:schemeClr val="tx1">
                  <a:lumMod val="75000"/>
                  <a:lumOff val="25000"/>
                </a:schemeClr>
              </a:solidFill>
              <a:latin typeface="Agency FB" panose="020B0503020202020204" pitchFamily="34" charset="0"/>
            </a:endParaRPr>
          </a:p>
          <a:p>
            <a:pPr fontAlgn="base"/>
            <a:r>
              <a:rPr lang="en-GB" dirty="0">
                <a:solidFill>
                  <a:srgbClr val="262626"/>
                </a:solidFill>
                <a:latin typeface="Agency FB" panose="020B0503020202020204" pitchFamily="34" charset="0"/>
              </a:rPr>
              <a:t>@</a:t>
            </a:r>
            <a:r>
              <a:rPr lang="en-GB" dirty="0" err="1">
                <a:solidFill>
                  <a:srgbClr val="262626"/>
                </a:solidFill>
                <a:latin typeface="Agency FB" panose="020B0503020202020204" pitchFamily="34" charset="0"/>
              </a:rPr>
              <a:t>mira.pal.cielo</a:t>
            </a:r>
            <a:endParaRPr lang="en-GB" i="0" dirty="0">
              <a:solidFill>
                <a:srgbClr val="262626"/>
              </a:solidFill>
              <a:effectLst/>
              <a:latin typeface="Agency FB" panose="020B0503020202020204" pitchFamily="34" charset="0"/>
            </a:endParaRPr>
          </a:p>
        </p:txBody>
      </p:sp>
      <p:sp>
        <p:nvSpPr>
          <p:cNvPr id="2" name="Title 1">
            <a:extLst>
              <a:ext uri="{FF2B5EF4-FFF2-40B4-BE49-F238E27FC236}">
                <a16:creationId xmlns:a16="http://schemas.microsoft.com/office/drawing/2014/main" id="{D3F57F47-4DED-4308-8219-4A10722B93E0}"/>
              </a:ext>
            </a:extLst>
          </p:cNvPr>
          <p:cNvSpPr>
            <a:spLocks noGrp="1"/>
          </p:cNvSpPr>
          <p:nvPr>
            <p:ph type="title"/>
          </p:nvPr>
        </p:nvSpPr>
        <p:spPr>
          <a:xfrm>
            <a:off x="962479" y="2337029"/>
            <a:ext cx="8245022" cy="2852737"/>
          </a:xfrm>
        </p:spPr>
        <p:txBody>
          <a:bodyPr/>
          <a:lstStyle/>
          <a:p>
            <a:r>
              <a:rPr lang="en-US" dirty="0"/>
              <a:t>Traits and trait-based ecology</a:t>
            </a:r>
          </a:p>
        </p:txBody>
      </p:sp>
    </p:spTree>
    <p:extLst>
      <p:ext uri="{BB962C8B-B14F-4D97-AF65-F5344CB8AC3E}">
        <p14:creationId xmlns:p14="http://schemas.microsoft.com/office/powerpoint/2010/main" val="171548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78C636-BDF9-433E-B6CE-CD8A33762EC5}"/>
              </a:ext>
            </a:extLst>
          </p:cNvPr>
          <p:cNvSpPr>
            <a:spLocks noGrp="1"/>
          </p:cNvSpPr>
          <p:nvPr>
            <p:ph idx="1"/>
          </p:nvPr>
        </p:nvSpPr>
        <p:spPr>
          <a:xfrm>
            <a:off x="838199" y="1825624"/>
            <a:ext cx="5906845" cy="4353445"/>
          </a:xfrm>
        </p:spPr>
        <p:txBody>
          <a:bodyPr>
            <a:noAutofit/>
          </a:bodyPr>
          <a:lstStyle/>
          <a:p>
            <a:pPr marL="0" indent="0">
              <a:lnSpc>
                <a:spcPct val="150000"/>
              </a:lnSpc>
              <a:buNone/>
            </a:pPr>
            <a:r>
              <a:rPr lang="en-US" sz="2500" dirty="0"/>
              <a:t>‘</a:t>
            </a:r>
            <a:r>
              <a:rPr lang="en-US" sz="2500" dirty="0" err="1"/>
              <a:t>Schimper</a:t>
            </a:r>
            <a:r>
              <a:rPr lang="en-US" sz="2500" dirty="0"/>
              <a:t> world (</a:t>
            </a:r>
            <a:r>
              <a:rPr lang="de-DE" sz="2500" dirty="0"/>
              <a:t>1898)</a:t>
            </a:r>
            <a:r>
              <a:rPr lang="en-US" sz="2500" dirty="0"/>
              <a:t>’</a:t>
            </a:r>
          </a:p>
          <a:p>
            <a:pPr>
              <a:lnSpc>
                <a:spcPct val="150000"/>
              </a:lnSpc>
            </a:pPr>
            <a:r>
              <a:rPr lang="en-US" sz="2500" dirty="0"/>
              <a:t>Certain species are more successful in different parts of the landscape than other because their attributes “traits”.</a:t>
            </a:r>
          </a:p>
          <a:p>
            <a:pPr>
              <a:lnSpc>
                <a:spcPct val="150000"/>
              </a:lnSpc>
            </a:pPr>
            <a:r>
              <a:rPr lang="en-US" sz="2500" dirty="0"/>
              <a:t>Climate and environmental attributes filter species based on their traits, e.g., an elevational gradient</a:t>
            </a:r>
          </a:p>
          <a:p>
            <a:pPr marL="0" indent="0">
              <a:lnSpc>
                <a:spcPct val="150000"/>
              </a:lnSpc>
              <a:buNone/>
            </a:pPr>
            <a:r>
              <a:rPr lang="en-US" sz="2500" dirty="0"/>
              <a:t>	</a:t>
            </a:r>
          </a:p>
        </p:txBody>
      </p:sp>
      <p:sp>
        <p:nvSpPr>
          <p:cNvPr id="4" name="Rectangle 3">
            <a:extLst>
              <a:ext uri="{FF2B5EF4-FFF2-40B4-BE49-F238E27FC236}">
                <a16:creationId xmlns:a16="http://schemas.microsoft.com/office/drawing/2014/main" id="{05EA9495-5C9A-49FD-9071-EDC67753A9F7}"/>
              </a:ext>
            </a:extLst>
          </p:cNvPr>
          <p:cNvSpPr/>
          <p:nvPr/>
        </p:nvSpPr>
        <p:spPr>
          <a:xfrm>
            <a:off x="4532023" y="6292820"/>
            <a:ext cx="2295497" cy="400110"/>
          </a:xfrm>
          <a:prstGeom prst="rect">
            <a:avLst/>
          </a:prstGeom>
        </p:spPr>
        <p:txBody>
          <a:bodyPr wrap="square">
            <a:spAutoFit/>
          </a:bodyPr>
          <a:lstStyle/>
          <a:p>
            <a:r>
              <a:rPr lang="en-US" sz="2000" b="0" i="0" dirty="0" err="1">
                <a:solidFill>
                  <a:srgbClr val="222222"/>
                </a:solidFill>
                <a:effectLst/>
                <a:latin typeface="Agency FB" panose="020B0503020202020204" pitchFamily="34" charset="0"/>
              </a:rPr>
              <a:t>Westoby</a:t>
            </a:r>
            <a:r>
              <a:rPr lang="en-US" sz="2000" b="0" i="0" dirty="0">
                <a:solidFill>
                  <a:srgbClr val="222222"/>
                </a:solidFill>
                <a:effectLst/>
                <a:latin typeface="Agency FB" panose="020B0503020202020204" pitchFamily="34" charset="0"/>
              </a:rPr>
              <a:t> &amp; Wright</a:t>
            </a:r>
            <a:r>
              <a:rPr lang="en-US" sz="2000" dirty="0">
                <a:solidFill>
                  <a:srgbClr val="222222"/>
                </a:solidFill>
                <a:latin typeface="Agency FB" panose="020B0503020202020204" pitchFamily="34" charset="0"/>
              </a:rPr>
              <a:t> </a:t>
            </a:r>
            <a:r>
              <a:rPr lang="en-US" sz="2000" b="0" i="0" dirty="0">
                <a:solidFill>
                  <a:srgbClr val="222222"/>
                </a:solidFill>
                <a:effectLst/>
                <a:latin typeface="Agency FB" panose="020B0503020202020204" pitchFamily="34" charset="0"/>
              </a:rPr>
              <a:t>2006</a:t>
            </a:r>
            <a:endParaRPr lang="LID4096" sz="2000" dirty="0">
              <a:latin typeface="Agency FB" panose="020B0503020202020204" pitchFamily="34" charset="0"/>
            </a:endParaRPr>
          </a:p>
        </p:txBody>
      </p:sp>
      <p:pic>
        <p:nvPicPr>
          <p:cNvPr id="2050" name="Picture 2" descr="https://live.staticflickr.com/7828/47550751011_719be41c65_o.jpg">
            <a:extLst>
              <a:ext uri="{FF2B5EF4-FFF2-40B4-BE49-F238E27FC236}">
                <a16:creationId xmlns:a16="http://schemas.microsoft.com/office/drawing/2014/main" id="{53A7C944-2598-4969-81D9-48CF5E87D1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77" t="26331" r="29217" b="40144"/>
          <a:stretch/>
        </p:blipFill>
        <p:spPr bwMode="auto">
          <a:xfrm>
            <a:off x="6827520" y="2058611"/>
            <a:ext cx="4526280" cy="392981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9FD6E1E8-2FE9-47C6-85D9-1F1D43DD16C7}"/>
              </a:ext>
            </a:extLst>
          </p:cNvPr>
          <p:cNvSpPr>
            <a:spLocks noGrp="1"/>
          </p:cNvSpPr>
          <p:nvPr>
            <p:ph type="sldNum" sz="quarter" idx="12"/>
          </p:nvPr>
        </p:nvSpPr>
        <p:spPr/>
        <p:txBody>
          <a:bodyPr/>
          <a:lstStyle/>
          <a:p>
            <a:fld id="{C73C8D7F-9C84-47C4-B132-BAD03B6622AA}" type="slidenum">
              <a:rPr lang="LID4096" smtClean="0"/>
              <a:t>16</a:t>
            </a:fld>
            <a:endParaRPr lang="LID4096"/>
          </a:p>
        </p:txBody>
      </p:sp>
      <p:cxnSp>
        <p:nvCxnSpPr>
          <p:cNvPr id="7" name="Straight Connector 6">
            <a:extLst>
              <a:ext uri="{FF2B5EF4-FFF2-40B4-BE49-F238E27FC236}">
                <a16:creationId xmlns:a16="http://schemas.microsoft.com/office/drawing/2014/main" id="{7C3CA8BE-2973-49AB-97E6-D9A780F5B57E}"/>
              </a:ext>
            </a:extLst>
          </p:cNvPr>
          <p:cNvCxnSpPr>
            <a:cxnSpLocks/>
          </p:cNvCxnSpPr>
          <p:nvPr/>
        </p:nvCxnSpPr>
        <p:spPr>
          <a:xfrm>
            <a:off x="443060" y="1576938"/>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8" name="Rectangle 7">
            <a:extLst>
              <a:ext uri="{FF2B5EF4-FFF2-40B4-BE49-F238E27FC236}">
                <a16:creationId xmlns:a16="http://schemas.microsoft.com/office/drawing/2014/main" id="{0222CFA2-27BE-4923-B2F0-4C972A069F1C}"/>
              </a:ext>
            </a:extLst>
          </p:cNvPr>
          <p:cNvSpPr/>
          <p:nvPr/>
        </p:nvSpPr>
        <p:spPr>
          <a:xfrm>
            <a:off x="9828382" y="5663668"/>
            <a:ext cx="1525418" cy="3231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spAutoFit/>
          </a:bodyPr>
          <a:lstStyle/>
          <a:p>
            <a:r>
              <a:rPr lang="en-US" sz="1500" b="1" i="1" dirty="0">
                <a:solidFill>
                  <a:schemeClr val="bg1"/>
                </a:solidFill>
                <a:latin typeface="-apple-system"/>
              </a:rPr>
              <a:t>A. von Humboldt</a:t>
            </a:r>
            <a:endParaRPr lang="LID4096" sz="1500" i="1" dirty="0">
              <a:solidFill>
                <a:schemeClr val="bg1"/>
              </a:solidFill>
            </a:endParaRPr>
          </a:p>
        </p:txBody>
      </p:sp>
      <p:sp>
        <p:nvSpPr>
          <p:cNvPr id="11" name="Title 1">
            <a:extLst>
              <a:ext uri="{FF2B5EF4-FFF2-40B4-BE49-F238E27FC236}">
                <a16:creationId xmlns:a16="http://schemas.microsoft.com/office/drawing/2014/main" id="{2E9D6A14-0EFE-454D-9758-73463F5B9DC7}"/>
              </a:ext>
            </a:extLst>
          </p:cNvPr>
          <p:cNvSpPr>
            <a:spLocks noGrp="1"/>
          </p:cNvSpPr>
          <p:nvPr>
            <p:ph type="title"/>
          </p:nvPr>
        </p:nvSpPr>
        <p:spPr>
          <a:xfrm>
            <a:off x="838200" y="365125"/>
            <a:ext cx="10515600" cy="1325563"/>
          </a:xfrm>
        </p:spPr>
        <p:txBody>
          <a:bodyPr>
            <a:normAutofit/>
          </a:bodyPr>
          <a:lstStyle/>
          <a:p>
            <a:pPr algn="ctr"/>
            <a:r>
              <a:rPr lang="en-US" sz="4000" dirty="0"/>
              <a:t>Trait-based functional ecology</a:t>
            </a:r>
          </a:p>
        </p:txBody>
      </p:sp>
    </p:spTree>
    <p:extLst>
      <p:ext uri="{BB962C8B-B14F-4D97-AF65-F5344CB8AC3E}">
        <p14:creationId xmlns:p14="http://schemas.microsoft.com/office/powerpoint/2010/main" val="2491481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DA8BC3-151D-4D19-84B6-F91D7ED0BEF8}"/>
              </a:ext>
            </a:extLst>
          </p:cNvPr>
          <p:cNvSpPr>
            <a:spLocks noGrp="1"/>
          </p:cNvSpPr>
          <p:nvPr>
            <p:ph idx="1"/>
          </p:nvPr>
        </p:nvSpPr>
        <p:spPr/>
        <p:txBody>
          <a:bodyPr>
            <a:normAutofit/>
          </a:bodyPr>
          <a:lstStyle/>
          <a:p>
            <a:pPr marL="0" indent="0">
              <a:lnSpc>
                <a:spcPct val="150000"/>
              </a:lnSpc>
              <a:buNone/>
            </a:pPr>
            <a:r>
              <a:rPr lang="en-US" sz="2500" dirty="0"/>
              <a:t>“Morphological, physiological, phenological characteristics of organisms that impact growth, reproduction and survival of individuals” </a:t>
            </a:r>
          </a:p>
          <a:p>
            <a:pPr marL="0" indent="0">
              <a:lnSpc>
                <a:spcPct val="150000"/>
              </a:lnSpc>
              <a:buNone/>
            </a:pPr>
            <a:r>
              <a:rPr lang="en-US" sz="2500" dirty="0">
                <a:latin typeface="Agency FB" panose="020B0503020202020204" pitchFamily="34" charset="0"/>
              </a:rPr>
              <a:t>(</a:t>
            </a:r>
            <a:r>
              <a:rPr lang="en-US" sz="2500" dirty="0" err="1">
                <a:latin typeface="Agency FB" panose="020B0503020202020204" pitchFamily="34" charset="0"/>
              </a:rPr>
              <a:t>Violle</a:t>
            </a:r>
            <a:r>
              <a:rPr lang="en-US" sz="2500" dirty="0">
                <a:latin typeface="Agency FB" panose="020B0503020202020204" pitchFamily="34" charset="0"/>
              </a:rPr>
              <a:t> et al 2007)</a:t>
            </a:r>
            <a:endParaRPr lang="en-US" sz="2500" dirty="0"/>
          </a:p>
          <a:p>
            <a:pPr marL="0" indent="0">
              <a:lnSpc>
                <a:spcPct val="150000"/>
              </a:lnSpc>
              <a:buNone/>
            </a:pPr>
            <a:r>
              <a:rPr lang="en-US" sz="2500" dirty="0"/>
              <a:t>“Traits affect how organism respond to environmental factors and affect ecosystem properties” </a:t>
            </a:r>
            <a:r>
              <a:rPr lang="en-US" sz="2500" dirty="0">
                <a:latin typeface="Agency FB" panose="020B0503020202020204" pitchFamily="34" charset="0"/>
              </a:rPr>
              <a:t>(</a:t>
            </a:r>
            <a:r>
              <a:rPr lang="en-US" sz="2500" dirty="0" err="1">
                <a:latin typeface="Agency FB" panose="020B0503020202020204" pitchFamily="34" charset="0"/>
              </a:rPr>
              <a:t>Lavorel</a:t>
            </a:r>
            <a:r>
              <a:rPr lang="en-US" sz="2500" dirty="0">
                <a:latin typeface="Agency FB" panose="020B0503020202020204" pitchFamily="34" charset="0"/>
              </a:rPr>
              <a:t> &amp; Garnier 2002)</a:t>
            </a:r>
            <a:endParaRPr lang="LID4096" sz="2500" dirty="0"/>
          </a:p>
          <a:p>
            <a:pPr marL="0" indent="0">
              <a:buNone/>
            </a:pPr>
            <a:endParaRPr lang="en-US" dirty="0"/>
          </a:p>
        </p:txBody>
      </p:sp>
      <p:sp>
        <p:nvSpPr>
          <p:cNvPr id="4" name="Slide Number Placeholder 3">
            <a:extLst>
              <a:ext uri="{FF2B5EF4-FFF2-40B4-BE49-F238E27FC236}">
                <a16:creationId xmlns:a16="http://schemas.microsoft.com/office/drawing/2014/main" id="{108FDFD4-EE4E-4736-A05F-D23A8B300554}"/>
              </a:ext>
            </a:extLst>
          </p:cNvPr>
          <p:cNvSpPr>
            <a:spLocks noGrp="1"/>
          </p:cNvSpPr>
          <p:nvPr>
            <p:ph type="sldNum" sz="quarter" idx="12"/>
          </p:nvPr>
        </p:nvSpPr>
        <p:spPr/>
        <p:txBody>
          <a:bodyPr/>
          <a:lstStyle/>
          <a:p>
            <a:fld id="{C73C8D7F-9C84-47C4-B132-BAD03B6622AA}" type="slidenum">
              <a:rPr lang="LID4096" smtClean="0"/>
              <a:t>17</a:t>
            </a:fld>
            <a:endParaRPr lang="LID4096"/>
          </a:p>
        </p:txBody>
      </p:sp>
      <p:sp>
        <p:nvSpPr>
          <p:cNvPr id="9" name="Title 1">
            <a:extLst>
              <a:ext uri="{FF2B5EF4-FFF2-40B4-BE49-F238E27FC236}">
                <a16:creationId xmlns:a16="http://schemas.microsoft.com/office/drawing/2014/main" id="{D3C962D4-BA33-4769-A644-9433245F4A4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What are traits?</a:t>
            </a:r>
          </a:p>
        </p:txBody>
      </p:sp>
      <p:cxnSp>
        <p:nvCxnSpPr>
          <p:cNvPr id="10" name="Straight Connector 9">
            <a:extLst>
              <a:ext uri="{FF2B5EF4-FFF2-40B4-BE49-F238E27FC236}">
                <a16:creationId xmlns:a16="http://schemas.microsoft.com/office/drawing/2014/main" id="{BFDFFDD3-8698-4F81-8AAE-A9D983ACE2FB}"/>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02455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p:txBody>
          <a:bodyPr>
            <a:normAutofit/>
          </a:bodyPr>
          <a:lstStyle/>
          <a:p>
            <a:pPr algn="ctr"/>
            <a:r>
              <a:rPr lang="en-US" sz="4000" dirty="0"/>
              <a:t>Functional traits</a:t>
            </a:r>
          </a:p>
        </p:txBody>
      </p:sp>
      <p:sp>
        <p:nvSpPr>
          <p:cNvPr id="4" name="Content Placeholder 2">
            <a:extLst>
              <a:ext uri="{FF2B5EF4-FFF2-40B4-BE49-F238E27FC236}">
                <a16:creationId xmlns:a16="http://schemas.microsoft.com/office/drawing/2014/main" id="{17DDCDAD-E65E-46FE-BDA2-6D359B7D8F1F}"/>
              </a:ext>
            </a:extLst>
          </p:cNvPr>
          <p:cNvSpPr>
            <a:spLocks noGrp="1"/>
          </p:cNvSpPr>
          <p:nvPr>
            <p:ph idx="1"/>
          </p:nvPr>
        </p:nvSpPr>
        <p:spPr>
          <a:xfrm>
            <a:off x="1399903" y="2342696"/>
            <a:ext cx="5150005" cy="4351338"/>
          </a:xfrm>
        </p:spPr>
        <p:txBody>
          <a:bodyPr>
            <a:normAutofit/>
          </a:bodyPr>
          <a:lstStyle/>
          <a:p>
            <a:pPr>
              <a:lnSpc>
                <a:spcPct val="150000"/>
              </a:lnSpc>
            </a:pPr>
            <a:r>
              <a:rPr lang="en-US" sz="2500" dirty="0"/>
              <a:t>Plant stature</a:t>
            </a:r>
          </a:p>
          <a:p>
            <a:pPr>
              <a:lnSpc>
                <a:spcPct val="150000"/>
              </a:lnSpc>
            </a:pPr>
            <a:r>
              <a:rPr lang="en-US" sz="2500" dirty="0"/>
              <a:t>Seed mass</a:t>
            </a:r>
          </a:p>
          <a:p>
            <a:pPr>
              <a:lnSpc>
                <a:spcPct val="150000"/>
              </a:lnSpc>
            </a:pPr>
            <a:r>
              <a:rPr lang="en-US" sz="2500" dirty="0"/>
              <a:t>Leaf area</a:t>
            </a:r>
          </a:p>
          <a:p>
            <a:pPr>
              <a:lnSpc>
                <a:spcPct val="150000"/>
              </a:lnSpc>
            </a:pPr>
            <a:r>
              <a:rPr lang="en-US" sz="2500" dirty="0"/>
              <a:t>Pollination syndrome (categorical)</a:t>
            </a:r>
          </a:p>
          <a:p>
            <a:pPr marL="0" indent="0">
              <a:buNone/>
            </a:pPr>
            <a:endParaRPr lang="en-US" sz="2500" dirty="0"/>
          </a:p>
        </p:txBody>
      </p:sp>
      <p:pic>
        <p:nvPicPr>
          <p:cNvPr id="5122" name="Picture 2" descr="http://www3.gobiernodecanarias.org/medusa/wiki/images/7/7d/Herrerillo-comun.png">
            <a:extLst>
              <a:ext uri="{FF2B5EF4-FFF2-40B4-BE49-F238E27FC236}">
                <a16:creationId xmlns:a16="http://schemas.microsoft.com/office/drawing/2014/main" id="{20E8B955-173F-4A10-95BD-983AC6507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341" y="1555423"/>
            <a:ext cx="2228313" cy="315203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F110A3B6-FCCC-410A-BB2C-DB2A8033DB60}"/>
              </a:ext>
            </a:extLst>
          </p:cNvPr>
          <p:cNvSpPr txBox="1">
            <a:spLocks/>
          </p:cNvSpPr>
          <p:nvPr/>
        </p:nvSpPr>
        <p:spPr>
          <a:xfrm>
            <a:off x="6549908" y="2315264"/>
            <a:ext cx="51500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500" dirty="0"/>
              <a:t>Body size</a:t>
            </a:r>
          </a:p>
          <a:p>
            <a:pPr>
              <a:lnSpc>
                <a:spcPct val="150000"/>
              </a:lnSpc>
            </a:pPr>
            <a:r>
              <a:rPr lang="en-US" sz="2500" dirty="0"/>
              <a:t>Beak length</a:t>
            </a:r>
          </a:p>
          <a:p>
            <a:pPr>
              <a:lnSpc>
                <a:spcPct val="150000"/>
              </a:lnSpc>
            </a:pPr>
            <a:r>
              <a:rPr lang="en-US" sz="2500" dirty="0"/>
              <a:t>Wing length</a:t>
            </a:r>
          </a:p>
          <a:p>
            <a:pPr>
              <a:lnSpc>
                <a:spcPct val="150000"/>
              </a:lnSpc>
            </a:pPr>
            <a:r>
              <a:rPr lang="en-US" sz="2500" dirty="0"/>
              <a:t>Diet (categorical)</a:t>
            </a:r>
          </a:p>
          <a:p>
            <a:pPr marL="0" indent="0">
              <a:buFont typeface="Arial" panose="020B0604020202020204" pitchFamily="34" charset="0"/>
              <a:buNone/>
            </a:pPr>
            <a:endParaRPr lang="en-US" sz="2500" dirty="0"/>
          </a:p>
        </p:txBody>
      </p:sp>
      <p:pic>
        <p:nvPicPr>
          <p:cNvPr id="9" name="Picture 10" descr="http://www3.gobiernodecanarias.org/medusa/wiki/images/b/b5/Violeta-del-Teide.png">
            <a:extLst>
              <a:ext uri="{FF2B5EF4-FFF2-40B4-BE49-F238E27FC236}">
                <a16:creationId xmlns:a16="http://schemas.microsoft.com/office/drawing/2014/main" id="{0810F627-472B-43C9-9AFA-D3528BD601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5435" y="1700425"/>
            <a:ext cx="2223213" cy="31448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FA4DFDB-5DCB-41F9-86CD-31C2ABB16BA7}"/>
              </a:ext>
            </a:extLst>
          </p:cNvPr>
          <p:cNvSpPr/>
          <p:nvPr/>
        </p:nvSpPr>
        <p:spPr>
          <a:xfrm>
            <a:off x="1016000" y="1818191"/>
            <a:ext cx="1444434" cy="477054"/>
          </a:xfrm>
          <a:prstGeom prst="rect">
            <a:avLst/>
          </a:prstGeom>
        </p:spPr>
        <p:txBody>
          <a:bodyPr wrap="none">
            <a:spAutoFit/>
          </a:bodyPr>
          <a:lstStyle/>
          <a:p>
            <a:r>
              <a:rPr lang="en-US" sz="2500" b="1" dirty="0"/>
              <a:t>Examples</a:t>
            </a:r>
          </a:p>
        </p:txBody>
      </p:sp>
      <p:sp>
        <p:nvSpPr>
          <p:cNvPr id="3" name="Slide Number Placeholder 2">
            <a:extLst>
              <a:ext uri="{FF2B5EF4-FFF2-40B4-BE49-F238E27FC236}">
                <a16:creationId xmlns:a16="http://schemas.microsoft.com/office/drawing/2014/main" id="{AB4EE52A-A136-4089-9F3A-E124759F9FBA}"/>
              </a:ext>
            </a:extLst>
          </p:cNvPr>
          <p:cNvSpPr>
            <a:spLocks noGrp="1"/>
          </p:cNvSpPr>
          <p:nvPr>
            <p:ph type="sldNum" sz="quarter" idx="12"/>
          </p:nvPr>
        </p:nvSpPr>
        <p:spPr/>
        <p:txBody>
          <a:bodyPr/>
          <a:lstStyle/>
          <a:p>
            <a:fld id="{C73C8D7F-9C84-47C4-B132-BAD03B6622AA}" type="slidenum">
              <a:rPr lang="LID4096" smtClean="0"/>
              <a:t>18</a:t>
            </a:fld>
            <a:endParaRPr lang="LID4096"/>
          </a:p>
        </p:txBody>
      </p:sp>
      <p:cxnSp>
        <p:nvCxnSpPr>
          <p:cNvPr id="10" name="Straight Connector 9">
            <a:extLst>
              <a:ext uri="{FF2B5EF4-FFF2-40B4-BE49-F238E27FC236}">
                <a16:creationId xmlns:a16="http://schemas.microsoft.com/office/drawing/2014/main" id="{2AAA23B8-3143-4B33-861C-FF15871E6F33}"/>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F7290FE1-7DEE-464D-A7DC-9BC01C00CBDD}"/>
              </a:ext>
            </a:extLst>
          </p:cNvPr>
          <p:cNvSpPr/>
          <p:nvPr/>
        </p:nvSpPr>
        <p:spPr>
          <a:xfrm>
            <a:off x="0" y="6586312"/>
            <a:ext cx="4646141" cy="215444"/>
          </a:xfrm>
          <a:prstGeom prst="rect">
            <a:avLst/>
          </a:prstGeom>
        </p:spPr>
        <p:txBody>
          <a:bodyPr wrap="square">
            <a:spAutoFit/>
          </a:bodyPr>
          <a:lstStyle/>
          <a:p>
            <a:pPr lvl="0">
              <a:defRPr/>
            </a:pPr>
            <a:r>
              <a:rPr lang="LID4096" sz="800" dirty="0">
                <a:solidFill>
                  <a:schemeClr val="bg1">
                    <a:lumMod val="50000"/>
                  </a:schemeClr>
                </a:solidFill>
              </a:rPr>
              <a:t>http://www3.gobiernodecanarias.org/medusa/wiki/index.php?title=Categor%C3%ADa:Flora_canaria</a:t>
            </a:r>
          </a:p>
        </p:txBody>
      </p:sp>
    </p:spTree>
    <p:extLst>
      <p:ext uri="{BB962C8B-B14F-4D97-AF65-F5344CB8AC3E}">
        <p14:creationId xmlns:p14="http://schemas.microsoft.com/office/powerpoint/2010/main" val="4289738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488B-D8E4-4C55-8BFD-ADDF91EC346A}"/>
              </a:ext>
            </a:extLst>
          </p:cNvPr>
          <p:cNvSpPr>
            <a:spLocks noGrp="1"/>
          </p:cNvSpPr>
          <p:nvPr>
            <p:ph type="title"/>
          </p:nvPr>
        </p:nvSpPr>
        <p:spPr/>
        <p:txBody>
          <a:bodyPr>
            <a:normAutofit/>
          </a:bodyPr>
          <a:lstStyle/>
          <a:p>
            <a:pPr algn="ctr"/>
            <a:r>
              <a:rPr lang="en-US" sz="3600" dirty="0"/>
              <a:t>Functional traits              Ecological functions</a:t>
            </a:r>
          </a:p>
        </p:txBody>
      </p:sp>
      <p:sp>
        <p:nvSpPr>
          <p:cNvPr id="5" name="Rectangle 4">
            <a:extLst>
              <a:ext uri="{FF2B5EF4-FFF2-40B4-BE49-F238E27FC236}">
                <a16:creationId xmlns:a16="http://schemas.microsoft.com/office/drawing/2014/main" id="{6B73BD34-DC89-4DD6-9AE2-9C4AA9E7F35B}"/>
              </a:ext>
            </a:extLst>
          </p:cNvPr>
          <p:cNvSpPr/>
          <p:nvPr/>
        </p:nvSpPr>
        <p:spPr>
          <a:xfrm>
            <a:off x="9116938" y="6092765"/>
            <a:ext cx="2442116" cy="400110"/>
          </a:xfrm>
          <a:prstGeom prst="rect">
            <a:avLst/>
          </a:prstGeom>
        </p:spPr>
        <p:txBody>
          <a:bodyPr wrap="square">
            <a:spAutoFit/>
          </a:bodyPr>
          <a:lstStyle/>
          <a:p>
            <a:r>
              <a:rPr lang="en-US" sz="2000" dirty="0">
                <a:solidFill>
                  <a:srgbClr val="222222"/>
                </a:solidFill>
                <a:latin typeface="Agency FB" panose="020B0503020202020204" pitchFamily="34" charset="0"/>
              </a:rPr>
              <a:t>Garnier et al 2016</a:t>
            </a:r>
            <a:endParaRPr lang="LID4096" sz="2000" dirty="0">
              <a:latin typeface="Agency FB" panose="020B0503020202020204" pitchFamily="34" charset="0"/>
            </a:endParaRPr>
          </a:p>
        </p:txBody>
      </p:sp>
      <p:grpSp>
        <p:nvGrpSpPr>
          <p:cNvPr id="3" name="Group 2">
            <a:extLst>
              <a:ext uri="{FF2B5EF4-FFF2-40B4-BE49-F238E27FC236}">
                <a16:creationId xmlns:a16="http://schemas.microsoft.com/office/drawing/2014/main" id="{AEC4278C-C8D5-4EAB-BB74-86F363CBAED9}"/>
              </a:ext>
            </a:extLst>
          </p:cNvPr>
          <p:cNvGrpSpPr/>
          <p:nvPr/>
        </p:nvGrpSpPr>
        <p:grpSpPr>
          <a:xfrm>
            <a:off x="4569624" y="2025980"/>
            <a:ext cx="2223213" cy="3908135"/>
            <a:chOff x="4389460" y="1896563"/>
            <a:chExt cx="2223213" cy="3908135"/>
          </a:xfrm>
        </p:grpSpPr>
        <p:pic>
          <p:nvPicPr>
            <p:cNvPr id="7" name="Picture 10" descr="http://www3.gobiernodecanarias.org/medusa/wiki/images/b/b5/Violeta-del-Teide.png">
              <a:extLst>
                <a:ext uri="{FF2B5EF4-FFF2-40B4-BE49-F238E27FC236}">
                  <a16:creationId xmlns:a16="http://schemas.microsoft.com/office/drawing/2014/main" id="{B62A3968-FA22-4F33-8594-54560D8EA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460" y="1896563"/>
              <a:ext cx="2223213" cy="314481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375F7FCC-7B75-4D69-8E76-C68E9E744F52}"/>
                </a:ext>
              </a:extLst>
            </p:cNvPr>
            <p:cNvGrpSpPr/>
            <p:nvPr/>
          </p:nvGrpSpPr>
          <p:grpSpPr>
            <a:xfrm>
              <a:off x="4672361" y="4767635"/>
              <a:ext cx="1148576" cy="1037063"/>
              <a:chOff x="4672361" y="4767635"/>
              <a:chExt cx="1148576" cy="1037063"/>
            </a:xfrm>
          </p:grpSpPr>
          <p:sp>
            <p:nvSpPr>
              <p:cNvPr id="9" name="Freeform: Shape 8">
                <a:extLst>
                  <a:ext uri="{FF2B5EF4-FFF2-40B4-BE49-F238E27FC236}">
                    <a16:creationId xmlns:a16="http://schemas.microsoft.com/office/drawing/2014/main" id="{5EF42F7C-0A66-4059-8B80-DA916D35C50B}"/>
                  </a:ext>
                </a:extLst>
              </p:cNvPr>
              <p:cNvSpPr/>
              <p:nvPr/>
            </p:nvSpPr>
            <p:spPr>
              <a:xfrm>
                <a:off x="5273914" y="4778786"/>
                <a:ext cx="547023" cy="702740"/>
              </a:xfrm>
              <a:custGeom>
                <a:avLst/>
                <a:gdLst>
                  <a:gd name="connsiteX0" fmla="*/ 11764 w 547023"/>
                  <a:gd name="connsiteY0" fmla="*/ 0 h 702740"/>
                  <a:gd name="connsiteX1" fmla="*/ 45218 w 547023"/>
                  <a:gd name="connsiteY1" fmla="*/ 256478 h 702740"/>
                  <a:gd name="connsiteX2" fmla="*/ 78671 w 547023"/>
                  <a:gd name="connsiteY2" fmla="*/ 267629 h 702740"/>
                  <a:gd name="connsiteX3" fmla="*/ 134427 w 547023"/>
                  <a:gd name="connsiteY3" fmla="*/ 301083 h 702740"/>
                  <a:gd name="connsiteX4" fmla="*/ 201335 w 547023"/>
                  <a:gd name="connsiteY4" fmla="*/ 334536 h 702740"/>
                  <a:gd name="connsiteX5" fmla="*/ 234788 w 547023"/>
                  <a:gd name="connsiteY5" fmla="*/ 356839 h 702740"/>
                  <a:gd name="connsiteX6" fmla="*/ 301696 w 547023"/>
                  <a:gd name="connsiteY6" fmla="*/ 379141 h 702740"/>
                  <a:gd name="connsiteX7" fmla="*/ 323998 w 547023"/>
                  <a:gd name="connsiteY7" fmla="*/ 412595 h 702740"/>
                  <a:gd name="connsiteX8" fmla="*/ 368603 w 547023"/>
                  <a:gd name="connsiteY8" fmla="*/ 591014 h 702740"/>
                  <a:gd name="connsiteX9" fmla="*/ 413208 w 547023"/>
                  <a:gd name="connsiteY9" fmla="*/ 657922 h 702740"/>
                  <a:gd name="connsiteX10" fmla="*/ 468964 w 547023"/>
                  <a:gd name="connsiteY10" fmla="*/ 691375 h 702740"/>
                  <a:gd name="connsiteX11" fmla="*/ 547023 w 547023"/>
                  <a:gd name="connsiteY11" fmla="*/ 702527 h 70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023" h="702740">
                    <a:moveTo>
                      <a:pt x="11764" y="0"/>
                    </a:moveTo>
                    <a:cubicBezTo>
                      <a:pt x="12112" y="7299"/>
                      <a:pt x="-30822" y="210853"/>
                      <a:pt x="45218" y="256478"/>
                    </a:cubicBezTo>
                    <a:cubicBezTo>
                      <a:pt x="55297" y="262526"/>
                      <a:pt x="67520" y="263912"/>
                      <a:pt x="78671" y="267629"/>
                    </a:cubicBezTo>
                    <a:cubicBezTo>
                      <a:pt x="135182" y="324137"/>
                      <a:pt x="62048" y="257655"/>
                      <a:pt x="134427" y="301083"/>
                    </a:cubicBezTo>
                    <a:cubicBezTo>
                      <a:pt x="205436" y="343689"/>
                      <a:pt x="91328" y="307035"/>
                      <a:pt x="201335" y="334536"/>
                    </a:cubicBezTo>
                    <a:cubicBezTo>
                      <a:pt x="212486" y="341970"/>
                      <a:pt x="222541" y="351396"/>
                      <a:pt x="234788" y="356839"/>
                    </a:cubicBezTo>
                    <a:cubicBezTo>
                      <a:pt x="256271" y="366387"/>
                      <a:pt x="301696" y="379141"/>
                      <a:pt x="301696" y="379141"/>
                    </a:cubicBezTo>
                    <a:cubicBezTo>
                      <a:pt x="309130" y="390292"/>
                      <a:pt x="320057" y="399786"/>
                      <a:pt x="323998" y="412595"/>
                    </a:cubicBezTo>
                    <a:cubicBezTo>
                      <a:pt x="330431" y="433501"/>
                      <a:pt x="347016" y="558633"/>
                      <a:pt x="368603" y="591014"/>
                    </a:cubicBezTo>
                    <a:cubicBezTo>
                      <a:pt x="383471" y="613317"/>
                      <a:pt x="390223" y="644131"/>
                      <a:pt x="413208" y="657922"/>
                    </a:cubicBezTo>
                    <a:cubicBezTo>
                      <a:pt x="431793" y="669073"/>
                      <a:pt x="449158" y="682572"/>
                      <a:pt x="468964" y="691375"/>
                    </a:cubicBezTo>
                    <a:cubicBezTo>
                      <a:pt x="500142" y="705232"/>
                      <a:pt x="515884" y="702527"/>
                      <a:pt x="547023" y="702527"/>
                    </a:cubicBezTo>
                  </a:path>
                </a:pathLst>
              </a:cu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Freeform: Shape 9">
                <a:extLst>
                  <a:ext uri="{FF2B5EF4-FFF2-40B4-BE49-F238E27FC236}">
                    <a16:creationId xmlns:a16="http://schemas.microsoft.com/office/drawing/2014/main" id="{752DCDC4-5F70-4F0C-A530-1BD9633063DC}"/>
                  </a:ext>
                </a:extLst>
              </p:cNvPr>
              <p:cNvSpPr/>
              <p:nvPr/>
            </p:nvSpPr>
            <p:spPr>
              <a:xfrm>
                <a:off x="4672361" y="4767635"/>
                <a:ext cx="602166" cy="1037063"/>
              </a:xfrm>
              <a:custGeom>
                <a:avLst/>
                <a:gdLst>
                  <a:gd name="connsiteX0" fmla="*/ 602166 w 602166"/>
                  <a:gd name="connsiteY0" fmla="*/ 0 h 1037063"/>
                  <a:gd name="connsiteX1" fmla="*/ 591015 w 602166"/>
                  <a:gd name="connsiteY1" fmla="*/ 66907 h 1037063"/>
                  <a:gd name="connsiteX2" fmla="*/ 568712 w 602166"/>
                  <a:gd name="connsiteY2" fmla="*/ 223024 h 1037063"/>
                  <a:gd name="connsiteX3" fmla="*/ 546410 w 602166"/>
                  <a:gd name="connsiteY3" fmla="*/ 289931 h 1037063"/>
                  <a:gd name="connsiteX4" fmla="*/ 524107 w 602166"/>
                  <a:gd name="connsiteY4" fmla="*/ 390292 h 1037063"/>
                  <a:gd name="connsiteX5" fmla="*/ 501805 w 602166"/>
                  <a:gd name="connsiteY5" fmla="*/ 613317 h 1037063"/>
                  <a:gd name="connsiteX6" fmla="*/ 479502 w 602166"/>
                  <a:gd name="connsiteY6" fmla="*/ 691375 h 1037063"/>
                  <a:gd name="connsiteX7" fmla="*/ 457200 w 602166"/>
                  <a:gd name="connsiteY7" fmla="*/ 713678 h 1037063"/>
                  <a:gd name="connsiteX8" fmla="*/ 446049 w 602166"/>
                  <a:gd name="connsiteY8" fmla="*/ 747131 h 1037063"/>
                  <a:gd name="connsiteX9" fmla="*/ 412595 w 602166"/>
                  <a:gd name="connsiteY9" fmla="*/ 769434 h 1037063"/>
                  <a:gd name="connsiteX10" fmla="*/ 367990 w 602166"/>
                  <a:gd name="connsiteY10" fmla="*/ 802887 h 1037063"/>
                  <a:gd name="connsiteX11" fmla="*/ 334537 w 602166"/>
                  <a:gd name="connsiteY11" fmla="*/ 836341 h 1037063"/>
                  <a:gd name="connsiteX12" fmla="*/ 211873 w 602166"/>
                  <a:gd name="connsiteY12" fmla="*/ 892097 h 1037063"/>
                  <a:gd name="connsiteX13" fmla="*/ 178419 w 602166"/>
                  <a:gd name="connsiteY13" fmla="*/ 914400 h 1037063"/>
                  <a:gd name="connsiteX14" fmla="*/ 100361 w 602166"/>
                  <a:gd name="connsiteY14" fmla="*/ 936702 h 1037063"/>
                  <a:gd name="connsiteX15" fmla="*/ 44605 w 602166"/>
                  <a:gd name="connsiteY15" fmla="*/ 992458 h 1037063"/>
                  <a:gd name="connsiteX16" fmla="*/ 33454 w 602166"/>
                  <a:gd name="connsiteY16" fmla="*/ 1025912 h 1037063"/>
                  <a:gd name="connsiteX17" fmla="*/ 0 w 602166"/>
                  <a:gd name="connsiteY17"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166" h="1037063">
                    <a:moveTo>
                      <a:pt x="602166" y="0"/>
                    </a:moveTo>
                    <a:cubicBezTo>
                      <a:pt x="598449" y="22302"/>
                      <a:pt x="594369" y="44547"/>
                      <a:pt x="591015" y="66907"/>
                    </a:cubicBezTo>
                    <a:cubicBezTo>
                      <a:pt x="583217" y="118893"/>
                      <a:pt x="585335" y="173154"/>
                      <a:pt x="568712" y="223024"/>
                    </a:cubicBezTo>
                    <a:cubicBezTo>
                      <a:pt x="561278" y="245326"/>
                      <a:pt x="552112" y="267124"/>
                      <a:pt x="546410" y="289931"/>
                    </a:cubicBezTo>
                    <a:cubicBezTo>
                      <a:pt x="530662" y="352924"/>
                      <a:pt x="538265" y="319508"/>
                      <a:pt x="524107" y="390292"/>
                    </a:cubicBezTo>
                    <a:cubicBezTo>
                      <a:pt x="506050" y="697265"/>
                      <a:pt x="534127" y="500189"/>
                      <a:pt x="501805" y="613317"/>
                    </a:cubicBezTo>
                    <a:cubicBezTo>
                      <a:pt x="499152" y="622601"/>
                      <a:pt x="486796" y="679219"/>
                      <a:pt x="479502" y="691375"/>
                    </a:cubicBezTo>
                    <a:cubicBezTo>
                      <a:pt x="474093" y="700390"/>
                      <a:pt x="464634" y="706244"/>
                      <a:pt x="457200" y="713678"/>
                    </a:cubicBezTo>
                    <a:cubicBezTo>
                      <a:pt x="453483" y="724829"/>
                      <a:pt x="453392" y="737953"/>
                      <a:pt x="446049" y="747131"/>
                    </a:cubicBezTo>
                    <a:cubicBezTo>
                      <a:pt x="437677" y="757596"/>
                      <a:pt x="423501" y="761644"/>
                      <a:pt x="412595" y="769434"/>
                    </a:cubicBezTo>
                    <a:cubicBezTo>
                      <a:pt x="397472" y="780236"/>
                      <a:pt x="382101" y="790792"/>
                      <a:pt x="367990" y="802887"/>
                    </a:cubicBezTo>
                    <a:cubicBezTo>
                      <a:pt x="356016" y="813150"/>
                      <a:pt x="347842" y="827874"/>
                      <a:pt x="334537" y="836341"/>
                    </a:cubicBezTo>
                    <a:cubicBezTo>
                      <a:pt x="279689" y="871245"/>
                      <a:pt x="261002" y="875721"/>
                      <a:pt x="211873" y="892097"/>
                    </a:cubicBezTo>
                    <a:cubicBezTo>
                      <a:pt x="200722" y="899531"/>
                      <a:pt x="190406" y="908406"/>
                      <a:pt x="178419" y="914400"/>
                    </a:cubicBezTo>
                    <a:cubicBezTo>
                      <a:pt x="162421" y="922399"/>
                      <a:pt x="114652" y="933129"/>
                      <a:pt x="100361" y="936702"/>
                    </a:cubicBezTo>
                    <a:cubicBezTo>
                      <a:pt x="66906" y="959004"/>
                      <a:pt x="63190" y="955286"/>
                      <a:pt x="44605" y="992458"/>
                    </a:cubicBezTo>
                    <a:cubicBezTo>
                      <a:pt x="39348" y="1002972"/>
                      <a:pt x="41766" y="1017600"/>
                      <a:pt x="33454" y="1025912"/>
                    </a:cubicBezTo>
                    <a:cubicBezTo>
                      <a:pt x="25142" y="1034224"/>
                      <a:pt x="0" y="1037063"/>
                      <a:pt x="0" y="1037063"/>
                    </a:cubicBezTo>
                  </a:path>
                </a:pathLst>
              </a:cu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Freeform: Shape 10">
                <a:extLst>
                  <a:ext uri="{FF2B5EF4-FFF2-40B4-BE49-F238E27FC236}">
                    <a16:creationId xmlns:a16="http://schemas.microsoft.com/office/drawing/2014/main" id="{3026775D-16EF-4B48-BAD1-296B75552F84}"/>
                  </a:ext>
                </a:extLst>
              </p:cNvPr>
              <p:cNvSpPr/>
              <p:nvPr/>
            </p:nvSpPr>
            <p:spPr>
              <a:xfrm>
                <a:off x="5375944" y="5070799"/>
                <a:ext cx="49496" cy="408432"/>
              </a:xfrm>
              <a:custGeom>
                <a:avLst/>
                <a:gdLst>
                  <a:gd name="connsiteX0" fmla="*/ 728 w 49496"/>
                  <a:gd name="connsiteY0" fmla="*/ 0 h 408432"/>
                  <a:gd name="connsiteX1" fmla="*/ 12920 w 49496"/>
                  <a:gd name="connsiteY1" fmla="*/ 30480 h 408432"/>
                  <a:gd name="connsiteX2" fmla="*/ 19016 w 49496"/>
                  <a:gd name="connsiteY2" fmla="*/ 48768 h 408432"/>
                  <a:gd name="connsiteX3" fmla="*/ 37304 w 49496"/>
                  <a:gd name="connsiteY3" fmla="*/ 396240 h 408432"/>
                  <a:gd name="connsiteX4" fmla="*/ 49496 w 49496"/>
                  <a:gd name="connsiteY4" fmla="*/ 408432 h 408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6" h="408432">
                    <a:moveTo>
                      <a:pt x="728" y="0"/>
                    </a:moveTo>
                    <a:cubicBezTo>
                      <a:pt x="4792" y="10160"/>
                      <a:pt x="9078" y="20234"/>
                      <a:pt x="12920" y="30480"/>
                    </a:cubicBezTo>
                    <a:cubicBezTo>
                      <a:pt x="15176" y="36497"/>
                      <a:pt x="18791" y="42346"/>
                      <a:pt x="19016" y="48768"/>
                    </a:cubicBezTo>
                    <a:cubicBezTo>
                      <a:pt x="21038" y="106382"/>
                      <a:pt x="-35484" y="305256"/>
                      <a:pt x="37304" y="396240"/>
                    </a:cubicBezTo>
                    <a:cubicBezTo>
                      <a:pt x="40894" y="400728"/>
                      <a:pt x="45432" y="404368"/>
                      <a:pt x="49496" y="408432"/>
                    </a:cubicBezTo>
                  </a:path>
                </a:pathLst>
              </a:cu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Freeform: Shape 11">
                <a:extLst>
                  <a:ext uri="{FF2B5EF4-FFF2-40B4-BE49-F238E27FC236}">
                    <a16:creationId xmlns:a16="http://schemas.microsoft.com/office/drawing/2014/main" id="{103F9BA6-5162-43B7-AD9E-EB8AB6A07D4D}"/>
                  </a:ext>
                </a:extLst>
              </p:cNvPr>
              <p:cNvSpPr/>
              <p:nvPr/>
            </p:nvSpPr>
            <p:spPr>
              <a:xfrm>
                <a:off x="4736592" y="5198815"/>
                <a:ext cx="445008" cy="177490"/>
              </a:xfrm>
              <a:custGeom>
                <a:avLst/>
                <a:gdLst>
                  <a:gd name="connsiteX0" fmla="*/ 445008 w 445008"/>
                  <a:gd name="connsiteY0" fmla="*/ 0 h 177490"/>
                  <a:gd name="connsiteX1" fmla="*/ 408432 w 445008"/>
                  <a:gd name="connsiteY1" fmla="*/ 12192 h 177490"/>
                  <a:gd name="connsiteX2" fmla="*/ 390144 w 445008"/>
                  <a:gd name="connsiteY2" fmla="*/ 24384 h 177490"/>
                  <a:gd name="connsiteX3" fmla="*/ 316992 w 445008"/>
                  <a:gd name="connsiteY3" fmla="*/ 48768 h 177490"/>
                  <a:gd name="connsiteX4" fmla="*/ 298704 w 445008"/>
                  <a:gd name="connsiteY4" fmla="*/ 54864 h 177490"/>
                  <a:gd name="connsiteX5" fmla="*/ 262128 w 445008"/>
                  <a:gd name="connsiteY5" fmla="*/ 79248 h 177490"/>
                  <a:gd name="connsiteX6" fmla="*/ 249936 w 445008"/>
                  <a:gd name="connsiteY6" fmla="*/ 97536 h 177490"/>
                  <a:gd name="connsiteX7" fmla="*/ 207264 w 445008"/>
                  <a:gd name="connsiteY7" fmla="*/ 152400 h 177490"/>
                  <a:gd name="connsiteX8" fmla="*/ 140208 w 445008"/>
                  <a:gd name="connsiteY8" fmla="*/ 170688 h 177490"/>
                  <a:gd name="connsiteX9" fmla="*/ 109728 w 445008"/>
                  <a:gd name="connsiteY9" fmla="*/ 176784 h 177490"/>
                  <a:gd name="connsiteX10" fmla="*/ 0 w 445008"/>
                  <a:gd name="connsiteY10" fmla="*/ 176784 h 17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5008" h="177490">
                    <a:moveTo>
                      <a:pt x="445008" y="0"/>
                    </a:moveTo>
                    <a:cubicBezTo>
                      <a:pt x="432816" y="4064"/>
                      <a:pt x="420176" y="6973"/>
                      <a:pt x="408432" y="12192"/>
                    </a:cubicBezTo>
                    <a:cubicBezTo>
                      <a:pt x="401737" y="15168"/>
                      <a:pt x="396907" y="21566"/>
                      <a:pt x="390144" y="24384"/>
                    </a:cubicBezTo>
                    <a:lnTo>
                      <a:pt x="316992" y="48768"/>
                    </a:lnTo>
                    <a:cubicBezTo>
                      <a:pt x="310896" y="50800"/>
                      <a:pt x="304051" y="51300"/>
                      <a:pt x="298704" y="54864"/>
                    </a:cubicBezTo>
                    <a:lnTo>
                      <a:pt x="262128" y="79248"/>
                    </a:lnTo>
                    <a:cubicBezTo>
                      <a:pt x="258064" y="85344"/>
                      <a:pt x="253213" y="90983"/>
                      <a:pt x="249936" y="97536"/>
                    </a:cubicBezTo>
                    <a:cubicBezTo>
                      <a:pt x="237588" y="122231"/>
                      <a:pt x="250528" y="137979"/>
                      <a:pt x="207264" y="152400"/>
                    </a:cubicBezTo>
                    <a:cubicBezTo>
                      <a:pt x="180989" y="161158"/>
                      <a:pt x="174584" y="163813"/>
                      <a:pt x="140208" y="170688"/>
                    </a:cubicBezTo>
                    <a:cubicBezTo>
                      <a:pt x="130048" y="172720"/>
                      <a:pt x="120079" y="176334"/>
                      <a:pt x="109728" y="176784"/>
                    </a:cubicBezTo>
                    <a:cubicBezTo>
                      <a:pt x="73187" y="178373"/>
                      <a:pt x="36576" y="176784"/>
                      <a:pt x="0" y="176784"/>
                    </a:cubicBezTo>
                  </a:path>
                </a:pathLst>
              </a:cu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sp>
        <p:nvSpPr>
          <p:cNvPr id="6" name="Slide Number Placeholder 5">
            <a:extLst>
              <a:ext uri="{FF2B5EF4-FFF2-40B4-BE49-F238E27FC236}">
                <a16:creationId xmlns:a16="http://schemas.microsoft.com/office/drawing/2014/main" id="{EE60EE8F-B541-452B-8F78-CE1015C944FB}"/>
              </a:ext>
            </a:extLst>
          </p:cNvPr>
          <p:cNvSpPr>
            <a:spLocks noGrp="1"/>
          </p:cNvSpPr>
          <p:nvPr>
            <p:ph type="sldNum" sz="quarter" idx="12"/>
          </p:nvPr>
        </p:nvSpPr>
        <p:spPr/>
        <p:txBody>
          <a:bodyPr/>
          <a:lstStyle/>
          <a:p>
            <a:fld id="{C73C8D7F-9C84-47C4-B132-BAD03B6622AA}" type="slidenum">
              <a:rPr lang="LID4096" smtClean="0"/>
              <a:t>19</a:t>
            </a:fld>
            <a:endParaRPr lang="LID4096" dirty="0"/>
          </a:p>
        </p:txBody>
      </p:sp>
      <p:cxnSp>
        <p:nvCxnSpPr>
          <p:cNvPr id="14" name="Straight Connector 13">
            <a:extLst>
              <a:ext uri="{FF2B5EF4-FFF2-40B4-BE49-F238E27FC236}">
                <a16:creationId xmlns:a16="http://schemas.microsoft.com/office/drawing/2014/main" id="{314DBFE7-4971-46A8-882A-DC2235A53EB7}"/>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5BD03300-756B-4E84-A420-56997E86D08B}"/>
              </a:ext>
            </a:extLst>
          </p:cNvPr>
          <p:cNvSpPr txBox="1"/>
          <p:nvPr/>
        </p:nvSpPr>
        <p:spPr>
          <a:xfrm>
            <a:off x="976788" y="2148463"/>
            <a:ext cx="3243324" cy="4093428"/>
          </a:xfrm>
          <a:prstGeom prst="rect">
            <a:avLst/>
          </a:prstGeom>
          <a:noFill/>
        </p:spPr>
        <p:txBody>
          <a:bodyPr wrap="none" rtlCol="0">
            <a:spAutoFit/>
          </a:bodyPr>
          <a:lstStyle/>
          <a:p>
            <a:pPr algn="r"/>
            <a:r>
              <a:rPr lang="en-US" sz="2000" dirty="0"/>
              <a:t>Seed mass</a:t>
            </a:r>
          </a:p>
          <a:p>
            <a:pPr algn="r"/>
            <a:endParaRPr lang="en-US" sz="2000" dirty="0"/>
          </a:p>
          <a:p>
            <a:pPr algn="r"/>
            <a:r>
              <a:rPr lang="en-US" sz="2000" dirty="0"/>
              <a:t>Vegetative height</a:t>
            </a:r>
          </a:p>
          <a:p>
            <a:pPr algn="r"/>
            <a:endParaRPr lang="en-US" sz="2000" dirty="0"/>
          </a:p>
          <a:p>
            <a:pPr algn="r"/>
            <a:r>
              <a:rPr lang="en-US" sz="2000" dirty="0"/>
              <a:t>Leaf size</a:t>
            </a:r>
          </a:p>
          <a:p>
            <a:pPr algn="r"/>
            <a:r>
              <a:rPr lang="en-US" sz="2000" dirty="0"/>
              <a:t>Specific leaf area (SLA)</a:t>
            </a:r>
          </a:p>
          <a:p>
            <a:pPr algn="r"/>
            <a:r>
              <a:rPr lang="en-US" sz="2000" dirty="0"/>
              <a:t>Leaf nutrients concentrations</a:t>
            </a:r>
          </a:p>
          <a:p>
            <a:pPr algn="r"/>
            <a:endParaRPr lang="en-US" sz="2000" dirty="0"/>
          </a:p>
          <a:p>
            <a:pPr algn="r"/>
            <a:endParaRPr lang="en-US" sz="2000" dirty="0"/>
          </a:p>
          <a:p>
            <a:pPr algn="r"/>
            <a:r>
              <a:rPr lang="en-US" sz="2000" dirty="0"/>
              <a:t>Density root tissues </a:t>
            </a:r>
          </a:p>
          <a:p>
            <a:pPr algn="r"/>
            <a:r>
              <a:rPr lang="en-US" sz="2000" dirty="0"/>
              <a:t>Toor depth or root length</a:t>
            </a:r>
          </a:p>
          <a:p>
            <a:pPr algn="r"/>
            <a:endParaRPr lang="en-US" sz="2000" dirty="0"/>
          </a:p>
          <a:p>
            <a:pPr algn="r"/>
            <a:endParaRPr lang="en-US" sz="2000" dirty="0"/>
          </a:p>
        </p:txBody>
      </p:sp>
      <p:sp>
        <p:nvSpPr>
          <p:cNvPr id="16" name="TextBox 15">
            <a:extLst>
              <a:ext uri="{FF2B5EF4-FFF2-40B4-BE49-F238E27FC236}">
                <a16:creationId xmlns:a16="http://schemas.microsoft.com/office/drawing/2014/main" id="{88B55FA9-EA65-47B6-8878-42708FB30B0F}"/>
              </a:ext>
            </a:extLst>
          </p:cNvPr>
          <p:cNvSpPr txBox="1"/>
          <p:nvPr/>
        </p:nvSpPr>
        <p:spPr>
          <a:xfrm>
            <a:off x="7075738" y="2142300"/>
            <a:ext cx="4082400" cy="4093428"/>
          </a:xfrm>
          <a:prstGeom prst="rect">
            <a:avLst/>
          </a:prstGeom>
          <a:noFill/>
        </p:spPr>
        <p:txBody>
          <a:bodyPr wrap="none" rtlCol="0">
            <a:spAutoFit/>
          </a:bodyPr>
          <a:lstStyle/>
          <a:p>
            <a:r>
              <a:rPr lang="en-US" sz="2000" dirty="0"/>
              <a:t>Fecundity</a:t>
            </a:r>
          </a:p>
          <a:p>
            <a:endParaRPr lang="en-US" sz="2000" dirty="0"/>
          </a:p>
          <a:p>
            <a:r>
              <a:rPr lang="en-US" sz="2000" dirty="0"/>
              <a:t>Light interception, competitive ability</a:t>
            </a:r>
          </a:p>
          <a:p>
            <a:endParaRPr lang="en-US" sz="2000" dirty="0"/>
          </a:p>
          <a:p>
            <a:endParaRPr lang="en-US" sz="2000" dirty="0"/>
          </a:p>
          <a:p>
            <a:r>
              <a:rPr lang="en-US" sz="2000" dirty="0"/>
              <a:t>Resource acquisition</a:t>
            </a:r>
          </a:p>
          <a:p>
            <a:r>
              <a:rPr lang="en-US" sz="2000" dirty="0"/>
              <a:t>Growth (fast, slow)</a:t>
            </a:r>
          </a:p>
          <a:p>
            <a:endParaRPr lang="en-US" sz="2000" dirty="0"/>
          </a:p>
          <a:p>
            <a:endParaRPr lang="en-US" sz="2000" dirty="0"/>
          </a:p>
          <a:p>
            <a:r>
              <a:rPr lang="en-US" sz="2000" dirty="0"/>
              <a:t>Absorption (nutrients, water)</a:t>
            </a:r>
          </a:p>
          <a:p>
            <a:r>
              <a:rPr lang="en-US" sz="2000" dirty="0"/>
              <a:t>Survival under drought</a:t>
            </a:r>
          </a:p>
          <a:p>
            <a:endParaRPr lang="en-US" sz="2000" dirty="0"/>
          </a:p>
          <a:p>
            <a:endParaRPr lang="en-US" sz="2000" dirty="0"/>
          </a:p>
        </p:txBody>
      </p:sp>
      <p:sp>
        <p:nvSpPr>
          <p:cNvPr id="18" name="Rectangle 17">
            <a:extLst>
              <a:ext uri="{FF2B5EF4-FFF2-40B4-BE49-F238E27FC236}">
                <a16:creationId xmlns:a16="http://schemas.microsoft.com/office/drawing/2014/main" id="{4752F9A7-8CE0-4DBC-81B9-B891516BCB40}"/>
              </a:ext>
            </a:extLst>
          </p:cNvPr>
          <p:cNvSpPr/>
          <p:nvPr/>
        </p:nvSpPr>
        <p:spPr>
          <a:xfrm>
            <a:off x="0" y="6586312"/>
            <a:ext cx="4646141" cy="215444"/>
          </a:xfrm>
          <a:prstGeom prst="rect">
            <a:avLst/>
          </a:prstGeom>
        </p:spPr>
        <p:txBody>
          <a:bodyPr wrap="square">
            <a:spAutoFit/>
          </a:bodyPr>
          <a:lstStyle/>
          <a:p>
            <a:pPr lvl="0">
              <a:defRPr/>
            </a:pPr>
            <a:r>
              <a:rPr lang="LID4096" sz="800" dirty="0">
                <a:solidFill>
                  <a:schemeClr val="bg1">
                    <a:lumMod val="50000"/>
                  </a:schemeClr>
                </a:solidFill>
              </a:rPr>
              <a:t>http://www3.gobiernodecanarias.org/medusa/wiki/index.php?title=Categor%C3%ADa:Flora_canaria</a:t>
            </a:r>
          </a:p>
        </p:txBody>
      </p:sp>
    </p:spTree>
    <p:extLst>
      <p:ext uri="{BB962C8B-B14F-4D97-AF65-F5344CB8AC3E}">
        <p14:creationId xmlns:p14="http://schemas.microsoft.com/office/powerpoint/2010/main" val="3596129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B4F1AB-580D-4C41-B515-3C2E76A1C06B}"/>
              </a:ext>
            </a:extLst>
          </p:cNvPr>
          <p:cNvPicPr>
            <a:picLocks noChangeAspect="1"/>
          </p:cNvPicPr>
          <p:nvPr/>
        </p:nvPicPr>
        <p:blipFill>
          <a:blip r:embed="rId3"/>
          <a:stretch>
            <a:fillRect/>
          </a:stretch>
        </p:blipFill>
        <p:spPr>
          <a:xfrm>
            <a:off x="4924080" y="501650"/>
            <a:ext cx="7267920" cy="6356350"/>
          </a:xfrm>
          <a:prstGeom prst="rect">
            <a:avLst/>
          </a:prstGeom>
        </p:spPr>
      </p:pic>
      <p:sp>
        <p:nvSpPr>
          <p:cNvPr id="2" name="Title 1">
            <a:extLst>
              <a:ext uri="{FF2B5EF4-FFF2-40B4-BE49-F238E27FC236}">
                <a16:creationId xmlns:a16="http://schemas.microsoft.com/office/drawing/2014/main" id="{5339D56A-5E5D-4D4F-9141-0A7DBF5645B5}"/>
              </a:ext>
            </a:extLst>
          </p:cNvPr>
          <p:cNvSpPr>
            <a:spLocks noGrp="1"/>
          </p:cNvSpPr>
          <p:nvPr>
            <p:ph type="title"/>
          </p:nvPr>
        </p:nvSpPr>
        <p:spPr/>
        <p:txBody>
          <a:bodyPr/>
          <a:lstStyle/>
          <a:p>
            <a:r>
              <a:rPr lang="en-US" dirty="0"/>
              <a:t>Plan of the day</a:t>
            </a:r>
          </a:p>
        </p:txBody>
      </p:sp>
      <p:sp>
        <p:nvSpPr>
          <p:cNvPr id="3" name="Content Placeholder 2">
            <a:extLst>
              <a:ext uri="{FF2B5EF4-FFF2-40B4-BE49-F238E27FC236}">
                <a16:creationId xmlns:a16="http://schemas.microsoft.com/office/drawing/2014/main" id="{7B5E2754-3AD6-426A-9EAC-5CF08E92CF09}"/>
              </a:ext>
            </a:extLst>
          </p:cNvPr>
          <p:cNvSpPr>
            <a:spLocks noGrp="1"/>
          </p:cNvSpPr>
          <p:nvPr>
            <p:ph idx="1"/>
          </p:nvPr>
        </p:nvSpPr>
        <p:spPr>
          <a:xfrm>
            <a:off x="838200" y="1825625"/>
            <a:ext cx="10515600" cy="4351338"/>
          </a:xfrm>
          <a:solidFill>
            <a:schemeClr val="bg1">
              <a:alpha val="88000"/>
            </a:schemeClr>
          </a:solidFill>
        </p:spPr>
        <p:txBody>
          <a:bodyPr>
            <a:normAutofit fontScale="85000" lnSpcReduction="10000"/>
          </a:bodyPr>
          <a:lstStyle/>
          <a:p>
            <a:pPr>
              <a:lnSpc>
                <a:spcPct val="150000"/>
              </a:lnSpc>
            </a:pPr>
            <a:r>
              <a:rPr lang="en-US" dirty="0"/>
              <a:t>Introduction</a:t>
            </a:r>
          </a:p>
          <a:p>
            <a:pPr lvl="1">
              <a:lnSpc>
                <a:spcPct val="150000"/>
              </a:lnSpc>
            </a:pPr>
            <a:r>
              <a:rPr lang="en-US" dirty="0"/>
              <a:t>Functional diversity is a facet of biodiversity</a:t>
            </a:r>
          </a:p>
          <a:p>
            <a:pPr lvl="1">
              <a:lnSpc>
                <a:spcPct val="150000"/>
              </a:lnSpc>
            </a:pPr>
            <a:r>
              <a:rPr lang="en-US" dirty="0"/>
              <a:t>Functional ecology</a:t>
            </a:r>
          </a:p>
          <a:p>
            <a:pPr>
              <a:lnSpc>
                <a:spcPct val="150000"/>
              </a:lnSpc>
            </a:pPr>
            <a:r>
              <a:rPr lang="en-US" dirty="0"/>
              <a:t>Trait-based ecology</a:t>
            </a:r>
          </a:p>
          <a:p>
            <a:pPr lvl="1">
              <a:lnSpc>
                <a:spcPct val="150000"/>
              </a:lnSpc>
            </a:pPr>
            <a:r>
              <a:rPr lang="en-US" dirty="0"/>
              <a:t>The merit and ecological significance of traits</a:t>
            </a:r>
          </a:p>
          <a:p>
            <a:pPr>
              <a:lnSpc>
                <a:spcPct val="150000"/>
              </a:lnSpc>
            </a:pPr>
            <a:r>
              <a:rPr lang="en-US" dirty="0"/>
              <a:t>Functional diversity quantification</a:t>
            </a:r>
          </a:p>
          <a:p>
            <a:pPr lvl="1">
              <a:lnSpc>
                <a:spcPct val="150000"/>
              </a:lnSpc>
            </a:pPr>
            <a:r>
              <a:rPr lang="en-US" dirty="0"/>
              <a:t>Species-pairwise functional distances - approach </a:t>
            </a:r>
            <a:r>
              <a:rPr lang="en-US" i="1" dirty="0"/>
              <a:t>sensu</a:t>
            </a:r>
            <a:r>
              <a:rPr lang="en-US" dirty="0"/>
              <a:t> Anne Chao et al</a:t>
            </a:r>
          </a:p>
          <a:p>
            <a:pPr lvl="1">
              <a:lnSpc>
                <a:spcPct val="150000"/>
              </a:lnSpc>
            </a:pPr>
            <a:r>
              <a:rPr lang="en-US" dirty="0"/>
              <a:t>Trait-value-based - approach </a:t>
            </a:r>
            <a:r>
              <a:rPr lang="en-US" i="1" dirty="0"/>
              <a:t>sensu </a:t>
            </a:r>
            <a:r>
              <a:rPr lang="en-US" dirty="0"/>
              <a:t>Blonder et al </a:t>
            </a:r>
          </a:p>
          <a:p>
            <a:pPr lvl="1">
              <a:lnSpc>
                <a:spcPct val="150000"/>
              </a:lnSpc>
            </a:pPr>
            <a:endParaRPr lang="en-US" dirty="0"/>
          </a:p>
          <a:p>
            <a:pPr lvl="1">
              <a:lnSpc>
                <a:spcPct val="150000"/>
              </a:lnSpc>
            </a:pPr>
            <a:endParaRPr lang="en-US" dirty="0"/>
          </a:p>
          <a:p>
            <a:pPr>
              <a:lnSpc>
                <a:spcPct val="150000"/>
              </a:lnSpc>
            </a:pPr>
            <a:endParaRPr lang="en-US" dirty="0"/>
          </a:p>
        </p:txBody>
      </p:sp>
      <p:sp>
        <p:nvSpPr>
          <p:cNvPr id="4" name="Slide Number Placeholder 3">
            <a:extLst>
              <a:ext uri="{FF2B5EF4-FFF2-40B4-BE49-F238E27FC236}">
                <a16:creationId xmlns:a16="http://schemas.microsoft.com/office/drawing/2014/main" id="{1913B130-4404-40F7-9B74-2F21A6F5161B}"/>
              </a:ext>
            </a:extLst>
          </p:cNvPr>
          <p:cNvSpPr>
            <a:spLocks noGrp="1"/>
          </p:cNvSpPr>
          <p:nvPr>
            <p:ph type="sldNum" sz="quarter" idx="12"/>
          </p:nvPr>
        </p:nvSpPr>
        <p:spPr/>
        <p:txBody>
          <a:bodyPr/>
          <a:lstStyle/>
          <a:p>
            <a:fld id="{C73C8D7F-9C84-47C4-B132-BAD03B6622AA}" type="slidenum">
              <a:rPr lang="LID4096" smtClean="0"/>
              <a:t>2</a:t>
            </a:fld>
            <a:endParaRPr lang="LID4096"/>
          </a:p>
        </p:txBody>
      </p:sp>
    </p:spTree>
    <p:extLst>
      <p:ext uri="{BB962C8B-B14F-4D97-AF65-F5344CB8AC3E}">
        <p14:creationId xmlns:p14="http://schemas.microsoft.com/office/powerpoint/2010/main" val="2611624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488B-D8E4-4C55-8BFD-ADDF91EC346A}"/>
              </a:ext>
            </a:extLst>
          </p:cNvPr>
          <p:cNvSpPr>
            <a:spLocks noGrp="1"/>
          </p:cNvSpPr>
          <p:nvPr>
            <p:ph type="title"/>
          </p:nvPr>
        </p:nvSpPr>
        <p:spPr/>
        <p:txBody>
          <a:bodyPr>
            <a:normAutofit/>
          </a:bodyPr>
          <a:lstStyle/>
          <a:p>
            <a:pPr algn="ctr"/>
            <a:r>
              <a:rPr lang="en-US" sz="4000" dirty="0"/>
              <a:t>Trait-based functional ecology</a:t>
            </a:r>
          </a:p>
        </p:txBody>
      </p:sp>
      <p:sp>
        <p:nvSpPr>
          <p:cNvPr id="3" name="Content Placeholder 2">
            <a:extLst>
              <a:ext uri="{FF2B5EF4-FFF2-40B4-BE49-F238E27FC236}">
                <a16:creationId xmlns:a16="http://schemas.microsoft.com/office/drawing/2014/main" id="{A82BA6D2-F48C-4315-8F79-718A16346B2A}"/>
              </a:ext>
            </a:extLst>
          </p:cNvPr>
          <p:cNvSpPr>
            <a:spLocks noGrp="1"/>
          </p:cNvSpPr>
          <p:nvPr>
            <p:ph idx="1"/>
          </p:nvPr>
        </p:nvSpPr>
        <p:spPr>
          <a:xfrm>
            <a:off x="838200" y="1825625"/>
            <a:ext cx="10372105" cy="4351338"/>
          </a:xfrm>
        </p:spPr>
        <p:txBody>
          <a:bodyPr>
            <a:normAutofit/>
          </a:bodyPr>
          <a:lstStyle/>
          <a:p>
            <a:pPr marL="0" indent="0">
              <a:lnSpc>
                <a:spcPct val="150000"/>
              </a:lnSpc>
              <a:buNone/>
            </a:pPr>
            <a:r>
              <a:rPr lang="en-US" sz="2500" dirty="0"/>
              <a:t>The merit of traits</a:t>
            </a:r>
          </a:p>
          <a:p>
            <a:pPr marL="285750" indent="-285750">
              <a:lnSpc>
                <a:spcPct val="150000"/>
              </a:lnSpc>
            </a:pPr>
            <a:r>
              <a:rPr lang="en-US" sz="2500" dirty="0"/>
              <a:t>They facilitate comparisons: operability of </a:t>
            </a:r>
            <a:r>
              <a:rPr lang="en-US" sz="2400" dirty="0"/>
              <a:t>systems around the world, regardless of their compositions </a:t>
            </a:r>
            <a:r>
              <a:rPr lang="en-US" sz="2500" dirty="0"/>
              <a:t>(</a:t>
            </a:r>
            <a:r>
              <a:rPr lang="en-US" sz="2500" dirty="0" err="1">
                <a:latin typeface="Agency FB" panose="020B0503020202020204" pitchFamily="34" charset="0"/>
              </a:rPr>
              <a:t>Raunkiaer</a:t>
            </a:r>
            <a:r>
              <a:rPr lang="en-US" sz="2500" dirty="0">
                <a:latin typeface="Agency FB" panose="020B0503020202020204" pitchFamily="34" charset="0"/>
              </a:rPr>
              <a:t> 1937; Grime 1979</a:t>
            </a:r>
            <a:r>
              <a:rPr lang="en-US" sz="2500" dirty="0"/>
              <a:t>).</a:t>
            </a:r>
          </a:p>
          <a:p>
            <a:pPr marL="285750" indent="-285750">
              <a:lnSpc>
                <a:spcPct val="150000"/>
              </a:lnSpc>
            </a:pPr>
            <a:r>
              <a:rPr lang="en-US" sz="2500" dirty="0"/>
              <a:t>Ecosystem management (e.g., wetlands) could be transferred or compared to different floras or geographical regions. </a:t>
            </a:r>
          </a:p>
        </p:txBody>
      </p:sp>
      <p:sp>
        <p:nvSpPr>
          <p:cNvPr id="4" name="Slide Number Placeholder 3">
            <a:extLst>
              <a:ext uri="{FF2B5EF4-FFF2-40B4-BE49-F238E27FC236}">
                <a16:creationId xmlns:a16="http://schemas.microsoft.com/office/drawing/2014/main" id="{9686F14D-B223-4A6F-94C8-51513992357C}"/>
              </a:ext>
            </a:extLst>
          </p:cNvPr>
          <p:cNvSpPr>
            <a:spLocks noGrp="1"/>
          </p:cNvSpPr>
          <p:nvPr>
            <p:ph type="sldNum" sz="quarter" idx="12"/>
          </p:nvPr>
        </p:nvSpPr>
        <p:spPr/>
        <p:txBody>
          <a:bodyPr/>
          <a:lstStyle/>
          <a:p>
            <a:fld id="{C73C8D7F-9C84-47C4-B132-BAD03B6622AA}" type="slidenum">
              <a:rPr lang="LID4096" smtClean="0"/>
              <a:t>20</a:t>
            </a:fld>
            <a:endParaRPr lang="LID4096"/>
          </a:p>
        </p:txBody>
      </p:sp>
      <p:cxnSp>
        <p:nvCxnSpPr>
          <p:cNvPr id="8" name="Straight Connector 7">
            <a:extLst>
              <a:ext uri="{FF2B5EF4-FFF2-40B4-BE49-F238E27FC236}">
                <a16:creationId xmlns:a16="http://schemas.microsoft.com/office/drawing/2014/main" id="{F3B3B89D-C1F6-451E-8639-4BA0D4E1F056}"/>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41439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D97BF7-2F6F-AF42-B6CF-C32423103683}"/>
              </a:ext>
            </a:extLst>
          </p:cNvPr>
          <p:cNvPicPr>
            <a:picLocks noChangeAspect="1"/>
          </p:cNvPicPr>
          <p:nvPr/>
        </p:nvPicPr>
        <p:blipFill rotWithShape="1">
          <a:blip r:embed="rId3"/>
          <a:srcRect l="9175" r="56247"/>
          <a:stretch/>
        </p:blipFill>
        <p:spPr>
          <a:xfrm>
            <a:off x="6891871" y="937094"/>
            <a:ext cx="2020840" cy="4365483"/>
          </a:xfrm>
          <a:prstGeom prst="rect">
            <a:avLst/>
          </a:prstGeom>
        </p:spPr>
      </p:pic>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p:txBody>
          <a:bodyPr>
            <a:normAutofit/>
          </a:bodyPr>
          <a:lstStyle/>
          <a:p>
            <a:pPr algn="ctr"/>
            <a:r>
              <a:rPr lang="en-US" sz="4000" dirty="0"/>
              <a:t>Trade-offs… because plants cannot do it all </a:t>
            </a:r>
          </a:p>
        </p:txBody>
      </p:sp>
      <p:sp>
        <p:nvSpPr>
          <p:cNvPr id="7" name="Content Placeholder 2">
            <a:extLst>
              <a:ext uri="{FF2B5EF4-FFF2-40B4-BE49-F238E27FC236}">
                <a16:creationId xmlns:a16="http://schemas.microsoft.com/office/drawing/2014/main" id="{B9AF5319-1014-4F37-A23F-3A6D8A73B092}"/>
              </a:ext>
            </a:extLst>
          </p:cNvPr>
          <p:cNvSpPr>
            <a:spLocks noGrp="1"/>
          </p:cNvSpPr>
          <p:nvPr>
            <p:ph idx="1"/>
          </p:nvPr>
        </p:nvSpPr>
        <p:spPr>
          <a:xfrm>
            <a:off x="569259" y="1780218"/>
            <a:ext cx="4979530" cy="4351338"/>
          </a:xfrm>
        </p:spPr>
        <p:txBody>
          <a:bodyPr>
            <a:normAutofit fontScale="92500" lnSpcReduction="10000"/>
          </a:bodyPr>
          <a:lstStyle/>
          <a:p>
            <a:pPr>
              <a:lnSpc>
                <a:spcPct val="150000"/>
              </a:lnSpc>
            </a:pPr>
            <a:r>
              <a:rPr lang="en-US" sz="2500" dirty="0"/>
              <a:t>Trade-off arise because evolutionary pressures select for specific traits in specific environments</a:t>
            </a:r>
          </a:p>
          <a:p>
            <a:pPr>
              <a:lnSpc>
                <a:spcPct val="150000"/>
              </a:lnSpc>
            </a:pPr>
            <a:r>
              <a:rPr lang="en-US" sz="2500" dirty="0"/>
              <a:t>Example: species with high specific leaf area may be best suited to thrive in resource-rich environments, whereas those with low SLA might be best at withstanding drought </a:t>
            </a:r>
          </a:p>
        </p:txBody>
      </p:sp>
      <p:sp>
        <p:nvSpPr>
          <p:cNvPr id="3" name="Slide Number Placeholder 2">
            <a:extLst>
              <a:ext uri="{FF2B5EF4-FFF2-40B4-BE49-F238E27FC236}">
                <a16:creationId xmlns:a16="http://schemas.microsoft.com/office/drawing/2014/main" id="{1210025A-C252-430E-A41C-CB29F218022E}"/>
              </a:ext>
            </a:extLst>
          </p:cNvPr>
          <p:cNvSpPr>
            <a:spLocks noGrp="1"/>
          </p:cNvSpPr>
          <p:nvPr>
            <p:ph type="sldNum" sz="quarter" idx="12"/>
          </p:nvPr>
        </p:nvSpPr>
        <p:spPr/>
        <p:txBody>
          <a:bodyPr/>
          <a:lstStyle/>
          <a:p>
            <a:fld id="{C73C8D7F-9C84-47C4-B132-BAD03B6622AA}" type="slidenum">
              <a:rPr lang="LID4096" smtClean="0"/>
              <a:t>21</a:t>
            </a:fld>
            <a:endParaRPr lang="LID4096" dirty="0"/>
          </a:p>
        </p:txBody>
      </p:sp>
      <p:cxnSp>
        <p:nvCxnSpPr>
          <p:cNvPr id="5" name="Straight Connector 4">
            <a:extLst>
              <a:ext uri="{FF2B5EF4-FFF2-40B4-BE49-F238E27FC236}">
                <a16:creationId xmlns:a16="http://schemas.microsoft.com/office/drawing/2014/main" id="{F69F313C-B443-4DF6-8960-FE47F0AECAEC}"/>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D775975B-291E-C549-95C1-9914EEB0F0F1}"/>
              </a:ext>
            </a:extLst>
          </p:cNvPr>
          <p:cNvSpPr txBox="1"/>
          <p:nvPr/>
        </p:nvSpPr>
        <p:spPr>
          <a:xfrm>
            <a:off x="9855755" y="4925232"/>
            <a:ext cx="2259830" cy="1015663"/>
          </a:xfrm>
          <a:prstGeom prst="rect">
            <a:avLst/>
          </a:prstGeom>
          <a:noFill/>
        </p:spPr>
        <p:txBody>
          <a:bodyPr wrap="square" rtlCol="0">
            <a:spAutoFit/>
          </a:bodyPr>
          <a:lstStyle/>
          <a:p>
            <a:pPr marL="171450" indent="-171450">
              <a:buFontTx/>
              <a:buChar char="-"/>
            </a:pPr>
            <a:r>
              <a:rPr lang="en-US" sz="1500" dirty="0"/>
              <a:t>Low specific leaf area</a:t>
            </a:r>
          </a:p>
          <a:p>
            <a:pPr marL="171450" indent="-171450">
              <a:buFontTx/>
              <a:buChar char="-"/>
            </a:pPr>
            <a:r>
              <a:rPr lang="en-US" sz="1500" dirty="0"/>
              <a:t>Low specific root length </a:t>
            </a:r>
          </a:p>
          <a:p>
            <a:pPr marL="171450" indent="-171450">
              <a:buFontTx/>
              <a:buChar char="-"/>
            </a:pPr>
            <a:r>
              <a:rPr lang="en-US" sz="1500" dirty="0"/>
              <a:t>High tissue density </a:t>
            </a:r>
          </a:p>
          <a:p>
            <a:pPr marL="171450" indent="-171450">
              <a:buFontTx/>
              <a:buChar char="-"/>
            </a:pPr>
            <a:r>
              <a:rPr lang="en-US" sz="1500" dirty="0"/>
              <a:t>SLOW growth </a:t>
            </a:r>
          </a:p>
        </p:txBody>
      </p:sp>
      <p:sp>
        <p:nvSpPr>
          <p:cNvPr id="4" name="Rectangle 3">
            <a:extLst>
              <a:ext uri="{FF2B5EF4-FFF2-40B4-BE49-F238E27FC236}">
                <a16:creationId xmlns:a16="http://schemas.microsoft.com/office/drawing/2014/main" id="{ED27C039-D9E0-4369-AD2A-33856A4E78A3}"/>
              </a:ext>
            </a:extLst>
          </p:cNvPr>
          <p:cNvSpPr/>
          <p:nvPr/>
        </p:nvSpPr>
        <p:spPr>
          <a:xfrm>
            <a:off x="7211107" y="3948495"/>
            <a:ext cx="1079142" cy="276999"/>
          </a:xfrm>
          <a:prstGeom prst="rect">
            <a:avLst/>
          </a:prstGeom>
        </p:spPr>
        <p:txBody>
          <a:bodyPr wrap="none">
            <a:spAutoFit/>
          </a:bodyPr>
          <a:lstStyle/>
          <a:p>
            <a:r>
              <a:rPr lang="en-GB" sz="1200" dirty="0">
                <a:solidFill>
                  <a:schemeClr val="bg1">
                    <a:lumMod val="50000"/>
                  </a:schemeClr>
                </a:solidFill>
                <a:latin typeface="Agency FB" panose="020B0503020202020204" pitchFamily="34" charset="0"/>
              </a:rPr>
              <a:t>@</a:t>
            </a:r>
            <a:r>
              <a:rPr lang="en-GB" sz="1200" dirty="0" err="1">
                <a:solidFill>
                  <a:schemeClr val="bg1">
                    <a:lumMod val="50000"/>
                  </a:schemeClr>
                </a:solidFill>
                <a:latin typeface="Agency FB" panose="020B0503020202020204" pitchFamily="34" charset="0"/>
              </a:rPr>
              <a:t>MagdaGarbowski</a:t>
            </a:r>
            <a:endParaRPr lang="en-GB" sz="1200" dirty="0">
              <a:solidFill>
                <a:schemeClr val="bg1">
                  <a:lumMod val="50000"/>
                </a:schemeClr>
              </a:solidFill>
              <a:latin typeface="Agency FB" panose="020B0503020202020204" pitchFamily="34" charset="0"/>
            </a:endParaRPr>
          </a:p>
        </p:txBody>
      </p:sp>
      <p:pic>
        <p:nvPicPr>
          <p:cNvPr id="8" name="Picture 7">
            <a:extLst>
              <a:ext uri="{FF2B5EF4-FFF2-40B4-BE49-F238E27FC236}">
                <a16:creationId xmlns:a16="http://schemas.microsoft.com/office/drawing/2014/main" id="{0D5138F4-7D82-4DEF-A318-9758897D5F0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66" b="98438" l="7731" r="93017">
                        <a14:foregroundMark x1="14214" y1="73047" x2="6733" y2="56250"/>
                        <a14:foregroundMark x1="6733" y1="56250" x2="5237" y2="34375"/>
                        <a14:foregroundMark x1="5237" y1="34375" x2="17207" y2="16016"/>
                        <a14:foregroundMark x1="17207" y1="16016" x2="42893" y2="14063"/>
                        <a14:foregroundMark x1="42893" y1="14063" x2="56110" y2="6641"/>
                        <a14:foregroundMark x1="56110" y1="6641" x2="74065" y2="10547"/>
                        <a14:foregroundMark x1="74065" y1="10547" x2="85786" y2="25781"/>
                        <a14:foregroundMark x1="85786" y1="25781" x2="94264" y2="45313"/>
                        <a14:foregroundMark x1="94264" y1="45313" x2="93017" y2="64844"/>
                        <a14:foregroundMark x1="93017" y1="64844" x2="78803" y2="77734"/>
                        <a14:foregroundMark x1="78803" y1="77734" x2="65087" y2="76953"/>
                        <a14:foregroundMark x1="65087" y1="76953" x2="65087" y2="76953"/>
                        <a14:foregroundMark x1="10474" y1="64844" x2="4239" y2="44531"/>
                        <a14:foregroundMark x1="4239" y1="44531" x2="7980" y2="23828"/>
                        <a14:foregroundMark x1="7980" y1="23828" x2="18454" y2="33203"/>
                        <a14:foregroundMark x1="48130" y1="86328" x2="59102" y2="98828"/>
                        <a14:foregroundMark x1="59102" y1="98828" x2="60599" y2="82813"/>
                        <a14:foregroundMark x1="91521" y1="44922" x2="93017" y2="56641"/>
                      </a14:backgroundRemoval>
                    </a14:imgEffect>
                  </a14:imgLayer>
                </a14:imgProps>
              </a:ext>
            </a:extLst>
          </a:blip>
          <a:stretch>
            <a:fillRect/>
          </a:stretch>
        </p:blipFill>
        <p:spPr>
          <a:xfrm>
            <a:off x="5857369" y="4250177"/>
            <a:ext cx="3820058" cy="2438740"/>
          </a:xfrm>
          <a:prstGeom prst="rect">
            <a:avLst/>
          </a:prstGeom>
        </p:spPr>
      </p:pic>
      <p:sp>
        <p:nvSpPr>
          <p:cNvPr id="18" name="Teardrop 17">
            <a:extLst>
              <a:ext uri="{FF2B5EF4-FFF2-40B4-BE49-F238E27FC236}">
                <a16:creationId xmlns:a16="http://schemas.microsoft.com/office/drawing/2014/main" id="{14734569-8AAB-F646-A448-E63A329A70B8}"/>
              </a:ext>
            </a:extLst>
          </p:cNvPr>
          <p:cNvSpPr/>
          <p:nvPr/>
        </p:nvSpPr>
        <p:spPr>
          <a:xfrm rot="2571285" flipH="1" flipV="1">
            <a:off x="9946343" y="4353217"/>
            <a:ext cx="2078654" cy="2070449"/>
          </a:xfrm>
          <a:prstGeom prst="teardrop">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ardrop 18">
            <a:extLst>
              <a:ext uri="{FF2B5EF4-FFF2-40B4-BE49-F238E27FC236}">
                <a16:creationId xmlns:a16="http://schemas.microsoft.com/office/drawing/2014/main" id="{B80E94C9-D70A-41BB-B202-5CFC75BE4E28}"/>
              </a:ext>
            </a:extLst>
          </p:cNvPr>
          <p:cNvSpPr/>
          <p:nvPr/>
        </p:nvSpPr>
        <p:spPr>
          <a:xfrm rot="2571285" flipH="1" flipV="1">
            <a:off x="9888232" y="1954634"/>
            <a:ext cx="2014918" cy="1961810"/>
          </a:xfrm>
          <a:prstGeom prst="teardrop">
            <a:avLst>
              <a:gd name="adj" fmla="val 10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ADAC726-3279-4423-98F7-F4FF86D08336}"/>
              </a:ext>
            </a:extLst>
          </p:cNvPr>
          <p:cNvSpPr txBox="1"/>
          <p:nvPr/>
        </p:nvSpPr>
        <p:spPr>
          <a:xfrm>
            <a:off x="9746146" y="2476989"/>
            <a:ext cx="2555249" cy="1015663"/>
          </a:xfrm>
          <a:prstGeom prst="rect">
            <a:avLst/>
          </a:prstGeom>
          <a:noFill/>
        </p:spPr>
        <p:txBody>
          <a:bodyPr wrap="square" rtlCol="0">
            <a:spAutoFit/>
          </a:bodyPr>
          <a:lstStyle/>
          <a:p>
            <a:pPr marL="171450" indent="-171450">
              <a:buFontTx/>
              <a:buChar char="-"/>
            </a:pPr>
            <a:r>
              <a:rPr lang="en-US" sz="1500" dirty="0"/>
              <a:t>High specific leaf area </a:t>
            </a:r>
          </a:p>
          <a:p>
            <a:pPr marL="171450" indent="-171450">
              <a:buFontTx/>
              <a:buChar char="-"/>
            </a:pPr>
            <a:r>
              <a:rPr lang="en-US" sz="1500" dirty="0"/>
              <a:t>High specific root length</a:t>
            </a:r>
          </a:p>
          <a:p>
            <a:pPr marL="171450" indent="-171450">
              <a:buFontTx/>
              <a:buChar char="-"/>
            </a:pPr>
            <a:r>
              <a:rPr lang="en-US" sz="1500" dirty="0"/>
              <a:t>Low tissue density </a:t>
            </a:r>
          </a:p>
          <a:p>
            <a:pPr marL="171450" indent="-171450">
              <a:buFontTx/>
              <a:buChar char="-"/>
            </a:pPr>
            <a:r>
              <a:rPr lang="en-US" sz="1500" dirty="0"/>
              <a:t>FAST growth </a:t>
            </a:r>
          </a:p>
        </p:txBody>
      </p:sp>
      <p:sp>
        <p:nvSpPr>
          <p:cNvPr id="9" name="Rectangle 8">
            <a:extLst>
              <a:ext uri="{FF2B5EF4-FFF2-40B4-BE49-F238E27FC236}">
                <a16:creationId xmlns:a16="http://schemas.microsoft.com/office/drawing/2014/main" id="{C4F693EA-5598-4DDA-9AD4-C30FBFBFA1D2}"/>
              </a:ext>
            </a:extLst>
          </p:cNvPr>
          <p:cNvSpPr/>
          <p:nvPr/>
        </p:nvSpPr>
        <p:spPr>
          <a:xfrm>
            <a:off x="5956902" y="1804421"/>
            <a:ext cx="646331" cy="369332"/>
          </a:xfrm>
          <a:prstGeom prst="rect">
            <a:avLst/>
          </a:prstGeom>
        </p:spPr>
        <p:txBody>
          <a:bodyPr wrap="none">
            <a:spAutoFit/>
          </a:bodyPr>
          <a:lstStyle/>
          <a:p>
            <a:r>
              <a:rPr lang="en-US" dirty="0"/>
              <a:t>Herb</a:t>
            </a:r>
          </a:p>
        </p:txBody>
      </p:sp>
      <p:sp>
        <p:nvSpPr>
          <p:cNvPr id="21" name="Rectangle 20">
            <a:extLst>
              <a:ext uri="{FF2B5EF4-FFF2-40B4-BE49-F238E27FC236}">
                <a16:creationId xmlns:a16="http://schemas.microsoft.com/office/drawing/2014/main" id="{8765317F-A9B4-458C-8C99-77C57C680D7E}"/>
              </a:ext>
            </a:extLst>
          </p:cNvPr>
          <p:cNvSpPr/>
          <p:nvPr/>
        </p:nvSpPr>
        <p:spPr>
          <a:xfrm>
            <a:off x="5956902" y="4185011"/>
            <a:ext cx="643125" cy="369332"/>
          </a:xfrm>
          <a:prstGeom prst="rect">
            <a:avLst/>
          </a:prstGeom>
        </p:spPr>
        <p:txBody>
          <a:bodyPr wrap="none">
            <a:spAutoFit/>
          </a:bodyPr>
          <a:lstStyle/>
          <a:p>
            <a:r>
              <a:rPr lang="en-US" dirty="0"/>
              <a:t>Bush</a:t>
            </a:r>
          </a:p>
        </p:txBody>
      </p:sp>
    </p:spTree>
    <p:extLst>
      <p:ext uri="{BB962C8B-B14F-4D97-AF65-F5344CB8AC3E}">
        <p14:creationId xmlns:p14="http://schemas.microsoft.com/office/powerpoint/2010/main" val="2636892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A97F54-9337-4567-9385-13B4321C7DAC}"/>
              </a:ext>
            </a:extLst>
          </p:cNvPr>
          <p:cNvSpPr>
            <a:spLocks noGrp="1"/>
          </p:cNvSpPr>
          <p:nvPr>
            <p:ph type="sldNum" sz="quarter" idx="12"/>
          </p:nvPr>
        </p:nvSpPr>
        <p:spPr/>
        <p:txBody>
          <a:bodyPr/>
          <a:lstStyle/>
          <a:p>
            <a:fld id="{C73C8D7F-9C84-47C4-B132-BAD03B6622AA}" type="slidenum">
              <a:rPr lang="LID4096" smtClean="0"/>
              <a:t>22</a:t>
            </a:fld>
            <a:endParaRPr lang="LID4096"/>
          </a:p>
        </p:txBody>
      </p:sp>
      <p:sp>
        <p:nvSpPr>
          <p:cNvPr id="10" name="Title 1">
            <a:extLst>
              <a:ext uri="{FF2B5EF4-FFF2-40B4-BE49-F238E27FC236}">
                <a16:creationId xmlns:a16="http://schemas.microsoft.com/office/drawing/2014/main" id="{9DE0D96E-E2F9-4993-AD3F-E6CB651177B4}"/>
              </a:ext>
            </a:extLst>
          </p:cNvPr>
          <p:cNvSpPr>
            <a:spLocks noGrp="1"/>
          </p:cNvSpPr>
          <p:nvPr>
            <p:ph type="title"/>
          </p:nvPr>
        </p:nvSpPr>
        <p:spPr>
          <a:xfrm>
            <a:off x="838200" y="365125"/>
            <a:ext cx="10515600" cy="1325563"/>
          </a:xfrm>
        </p:spPr>
        <p:txBody>
          <a:bodyPr>
            <a:normAutofit/>
          </a:bodyPr>
          <a:lstStyle/>
          <a:p>
            <a:pPr algn="ctr"/>
            <a:r>
              <a:rPr lang="en-US" sz="3600" dirty="0"/>
              <a:t>Plant ecological strategies </a:t>
            </a:r>
          </a:p>
        </p:txBody>
      </p:sp>
      <p:cxnSp>
        <p:nvCxnSpPr>
          <p:cNvPr id="8" name="Straight Connector 7">
            <a:extLst>
              <a:ext uri="{FF2B5EF4-FFF2-40B4-BE49-F238E27FC236}">
                <a16:creationId xmlns:a16="http://schemas.microsoft.com/office/drawing/2014/main" id="{6B55D9A5-C4A7-4B9C-8EE5-DAEE8F510986}"/>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29AD92B3-D4DD-2B43-B56E-16D8C24023C3}"/>
              </a:ext>
            </a:extLst>
          </p:cNvPr>
          <p:cNvSpPr txBox="1"/>
          <p:nvPr/>
        </p:nvSpPr>
        <p:spPr>
          <a:xfrm>
            <a:off x="9213694" y="5764627"/>
            <a:ext cx="1632178" cy="400110"/>
          </a:xfrm>
          <a:prstGeom prst="rect">
            <a:avLst/>
          </a:prstGeom>
          <a:noFill/>
        </p:spPr>
        <p:txBody>
          <a:bodyPr wrap="none" rtlCol="0">
            <a:spAutoFit/>
          </a:bodyPr>
          <a:lstStyle/>
          <a:p>
            <a:r>
              <a:rPr lang="en-US" sz="2000" dirty="0">
                <a:latin typeface="Agency FB" panose="020B0503020202020204" pitchFamily="34" charset="0"/>
              </a:rPr>
              <a:t>Weigelt et al 2021</a:t>
            </a:r>
          </a:p>
        </p:txBody>
      </p:sp>
      <p:pic>
        <p:nvPicPr>
          <p:cNvPr id="5" name="Picture 4" descr="Diagram&#10;&#10;Description automatically generated">
            <a:extLst>
              <a:ext uri="{FF2B5EF4-FFF2-40B4-BE49-F238E27FC236}">
                <a16:creationId xmlns:a16="http://schemas.microsoft.com/office/drawing/2014/main" id="{1ADE8D2F-18AB-704C-A090-157977735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797" y="1776725"/>
            <a:ext cx="6138406" cy="4677420"/>
          </a:xfrm>
          <a:prstGeom prst="rect">
            <a:avLst/>
          </a:prstGeom>
          <a:ln w="22225">
            <a:solidFill>
              <a:srgbClr val="000000"/>
            </a:solidFill>
          </a:ln>
        </p:spPr>
      </p:pic>
    </p:spTree>
    <p:extLst>
      <p:ext uri="{BB962C8B-B14F-4D97-AF65-F5344CB8AC3E}">
        <p14:creationId xmlns:p14="http://schemas.microsoft.com/office/powerpoint/2010/main" val="1556726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a:xfrm>
            <a:off x="838200" y="365125"/>
            <a:ext cx="10515600" cy="1325563"/>
          </a:xfrm>
        </p:spPr>
        <p:txBody>
          <a:bodyPr>
            <a:normAutofit/>
          </a:bodyPr>
          <a:lstStyle/>
          <a:p>
            <a:pPr algn="ctr"/>
            <a:r>
              <a:rPr lang="en-US" sz="4000" dirty="0"/>
              <a:t>Functional Traits + Ecology = Trait-based ecology</a:t>
            </a:r>
          </a:p>
        </p:txBody>
      </p:sp>
      <p:sp>
        <p:nvSpPr>
          <p:cNvPr id="7" name="Content Placeholder 2">
            <a:extLst>
              <a:ext uri="{FF2B5EF4-FFF2-40B4-BE49-F238E27FC236}">
                <a16:creationId xmlns:a16="http://schemas.microsoft.com/office/drawing/2014/main" id="{B9AF5319-1014-4F37-A23F-3A6D8A73B092}"/>
              </a:ext>
            </a:extLst>
          </p:cNvPr>
          <p:cNvSpPr>
            <a:spLocks noGrp="1"/>
          </p:cNvSpPr>
          <p:nvPr>
            <p:ph idx="1"/>
          </p:nvPr>
        </p:nvSpPr>
        <p:spPr>
          <a:xfrm>
            <a:off x="569258" y="1780218"/>
            <a:ext cx="9755359" cy="4351338"/>
          </a:xfrm>
        </p:spPr>
        <p:txBody>
          <a:bodyPr>
            <a:noAutofit/>
          </a:bodyPr>
          <a:lstStyle/>
          <a:p>
            <a:pPr marL="0" indent="0">
              <a:lnSpc>
                <a:spcPct val="150000"/>
              </a:lnSpc>
              <a:buNone/>
            </a:pPr>
            <a:r>
              <a:rPr lang="en-US" sz="2500" dirty="0"/>
              <a:t>Trait-based functional ecology uses species traits to understand:</a:t>
            </a:r>
          </a:p>
          <a:p>
            <a:pPr lvl="1">
              <a:lnSpc>
                <a:spcPct val="150000"/>
              </a:lnSpc>
            </a:pPr>
            <a:r>
              <a:rPr lang="en-US" sz="2500" dirty="0"/>
              <a:t>how species and communities respond to environmental change (</a:t>
            </a:r>
            <a:r>
              <a:rPr lang="en-US" sz="2500" dirty="0">
                <a:latin typeface="Agency FB" panose="020B0503020202020204" pitchFamily="34" charset="0"/>
              </a:rPr>
              <a:t>Lavorel &amp; Garnier 2002</a:t>
            </a:r>
            <a:r>
              <a:rPr lang="en-US" sz="2500" dirty="0"/>
              <a:t>) </a:t>
            </a:r>
          </a:p>
          <a:p>
            <a:pPr lvl="1">
              <a:lnSpc>
                <a:spcPct val="150000"/>
              </a:lnSpc>
            </a:pPr>
            <a:r>
              <a:rPr lang="en-US" sz="2500" dirty="0"/>
              <a:t>and predict how species enter, persist, and coexist in communities (i.e., community assembly) (</a:t>
            </a:r>
            <a:r>
              <a:rPr lang="en-US" sz="2500" dirty="0">
                <a:latin typeface="Agency FB" panose="020B0503020202020204" pitchFamily="34" charset="0"/>
              </a:rPr>
              <a:t>HilleRisLambers et al 2012</a:t>
            </a:r>
            <a:r>
              <a:rPr lang="en-US" sz="2500" dirty="0"/>
              <a:t>) </a:t>
            </a:r>
          </a:p>
        </p:txBody>
      </p:sp>
      <p:sp>
        <p:nvSpPr>
          <p:cNvPr id="3" name="Slide Number Placeholder 2">
            <a:extLst>
              <a:ext uri="{FF2B5EF4-FFF2-40B4-BE49-F238E27FC236}">
                <a16:creationId xmlns:a16="http://schemas.microsoft.com/office/drawing/2014/main" id="{1210025A-C252-430E-A41C-CB29F218022E}"/>
              </a:ext>
            </a:extLst>
          </p:cNvPr>
          <p:cNvSpPr>
            <a:spLocks noGrp="1"/>
          </p:cNvSpPr>
          <p:nvPr>
            <p:ph type="sldNum" sz="quarter" idx="12"/>
          </p:nvPr>
        </p:nvSpPr>
        <p:spPr/>
        <p:txBody>
          <a:bodyPr/>
          <a:lstStyle/>
          <a:p>
            <a:fld id="{C73C8D7F-9C84-47C4-B132-BAD03B6622AA}" type="slidenum">
              <a:rPr lang="LID4096" smtClean="0"/>
              <a:t>23</a:t>
            </a:fld>
            <a:endParaRPr lang="LID4096"/>
          </a:p>
        </p:txBody>
      </p:sp>
      <p:cxnSp>
        <p:nvCxnSpPr>
          <p:cNvPr id="5" name="Straight Connector 4">
            <a:extLst>
              <a:ext uri="{FF2B5EF4-FFF2-40B4-BE49-F238E27FC236}">
                <a16:creationId xmlns:a16="http://schemas.microsoft.com/office/drawing/2014/main" id="{F69F313C-B443-4DF6-8960-FE47F0AECAEC}"/>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35898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a:xfrm>
            <a:off x="838200" y="365125"/>
            <a:ext cx="10515600" cy="1325563"/>
          </a:xfrm>
        </p:spPr>
        <p:txBody>
          <a:bodyPr>
            <a:normAutofit/>
          </a:bodyPr>
          <a:lstStyle/>
          <a:p>
            <a:pPr algn="ctr"/>
            <a:r>
              <a:rPr lang="en-US" sz="3200" dirty="0"/>
              <a:t>Trait-based ecology</a:t>
            </a:r>
          </a:p>
        </p:txBody>
      </p:sp>
      <p:sp>
        <p:nvSpPr>
          <p:cNvPr id="7" name="Content Placeholder 2">
            <a:extLst>
              <a:ext uri="{FF2B5EF4-FFF2-40B4-BE49-F238E27FC236}">
                <a16:creationId xmlns:a16="http://schemas.microsoft.com/office/drawing/2014/main" id="{B9AF5319-1014-4F37-A23F-3A6D8A73B092}"/>
              </a:ext>
            </a:extLst>
          </p:cNvPr>
          <p:cNvSpPr>
            <a:spLocks noGrp="1"/>
          </p:cNvSpPr>
          <p:nvPr>
            <p:ph idx="1"/>
          </p:nvPr>
        </p:nvSpPr>
        <p:spPr>
          <a:xfrm>
            <a:off x="569258" y="1780218"/>
            <a:ext cx="6995774" cy="4351338"/>
          </a:xfrm>
        </p:spPr>
        <p:txBody>
          <a:bodyPr>
            <a:noAutofit/>
          </a:bodyPr>
          <a:lstStyle/>
          <a:p>
            <a:pPr marL="0" indent="0">
              <a:lnSpc>
                <a:spcPct val="150000"/>
              </a:lnSpc>
              <a:buNone/>
            </a:pPr>
            <a:r>
              <a:rPr lang="en-US" sz="2500" dirty="0"/>
              <a:t>Species and communities responses to environmental change </a:t>
            </a:r>
          </a:p>
          <a:p>
            <a:pPr marL="0" indent="0">
              <a:lnSpc>
                <a:spcPct val="150000"/>
              </a:lnSpc>
              <a:buNone/>
            </a:pPr>
            <a:r>
              <a:rPr lang="en-US" sz="2500" dirty="0"/>
              <a:t>Example 1</a:t>
            </a:r>
          </a:p>
          <a:p>
            <a:pPr marL="0" indent="0">
              <a:lnSpc>
                <a:spcPct val="150000"/>
              </a:lnSpc>
              <a:buNone/>
            </a:pPr>
            <a:endParaRPr lang="en-US" sz="2500" dirty="0"/>
          </a:p>
        </p:txBody>
      </p:sp>
      <p:cxnSp>
        <p:nvCxnSpPr>
          <p:cNvPr id="5" name="Straight Connector 4">
            <a:extLst>
              <a:ext uri="{FF2B5EF4-FFF2-40B4-BE49-F238E27FC236}">
                <a16:creationId xmlns:a16="http://schemas.microsoft.com/office/drawing/2014/main" id="{F69F313C-B443-4DF6-8960-FE47F0AECAEC}"/>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pic>
        <p:nvPicPr>
          <p:cNvPr id="10" name="Picture 9">
            <a:extLst>
              <a:ext uri="{FF2B5EF4-FFF2-40B4-BE49-F238E27FC236}">
                <a16:creationId xmlns:a16="http://schemas.microsoft.com/office/drawing/2014/main" id="{C26BBD4E-0C30-C74F-9EC8-62D49CCD97A7}"/>
              </a:ext>
            </a:extLst>
          </p:cNvPr>
          <p:cNvPicPr>
            <a:picLocks noChangeAspect="1"/>
          </p:cNvPicPr>
          <p:nvPr/>
        </p:nvPicPr>
        <p:blipFill>
          <a:blip r:embed="rId3"/>
          <a:stretch>
            <a:fillRect/>
          </a:stretch>
        </p:blipFill>
        <p:spPr>
          <a:xfrm>
            <a:off x="7489452" y="4213190"/>
            <a:ext cx="3397291" cy="2537610"/>
          </a:xfrm>
          <a:prstGeom prst="rect">
            <a:avLst/>
          </a:prstGeom>
        </p:spPr>
      </p:pic>
      <p:sp>
        <p:nvSpPr>
          <p:cNvPr id="9" name="Rectangle 8">
            <a:extLst>
              <a:ext uri="{FF2B5EF4-FFF2-40B4-BE49-F238E27FC236}">
                <a16:creationId xmlns:a16="http://schemas.microsoft.com/office/drawing/2014/main" id="{14120680-06FC-8E4E-94F5-BC68FD6EABD6}"/>
              </a:ext>
            </a:extLst>
          </p:cNvPr>
          <p:cNvSpPr/>
          <p:nvPr/>
        </p:nvSpPr>
        <p:spPr>
          <a:xfrm>
            <a:off x="7774737" y="4109200"/>
            <a:ext cx="1123935" cy="1915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close-up of a plant&#10;&#10;Description automatically generated with medium confidence">
            <a:extLst>
              <a:ext uri="{FF2B5EF4-FFF2-40B4-BE49-F238E27FC236}">
                <a16:creationId xmlns:a16="http://schemas.microsoft.com/office/drawing/2014/main" id="{CB73ABB1-BB32-B243-9119-8C2C4BF8E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3610" y="4556283"/>
            <a:ext cx="634237" cy="2235954"/>
          </a:xfrm>
          <a:prstGeom prst="rect">
            <a:avLst/>
          </a:prstGeom>
        </p:spPr>
      </p:pic>
      <p:pic>
        <p:nvPicPr>
          <p:cNvPr id="15" name="Picture 14" descr="A close-up of a plant&#10;&#10;Description automatically generated with medium confidence">
            <a:extLst>
              <a:ext uri="{FF2B5EF4-FFF2-40B4-BE49-F238E27FC236}">
                <a16:creationId xmlns:a16="http://schemas.microsoft.com/office/drawing/2014/main" id="{81EF4CAA-9389-554A-B3F4-C4CA944150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539" y="4403827"/>
            <a:ext cx="660184" cy="2327427"/>
          </a:xfrm>
          <a:prstGeom prst="rect">
            <a:avLst/>
          </a:prstGeom>
        </p:spPr>
      </p:pic>
      <p:pic>
        <p:nvPicPr>
          <p:cNvPr id="16" name="Picture 15" descr="A close-up of a plant&#10;&#10;Description automatically generated with medium confidence">
            <a:extLst>
              <a:ext uri="{FF2B5EF4-FFF2-40B4-BE49-F238E27FC236}">
                <a16:creationId xmlns:a16="http://schemas.microsoft.com/office/drawing/2014/main" id="{E69FB74A-D253-C24C-BDD1-37AE5C896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3459" y="4267388"/>
            <a:ext cx="693341" cy="2444322"/>
          </a:xfrm>
          <a:prstGeom prst="rect">
            <a:avLst/>
          </a:prstGeom>
        </p:spPr>
      </p:pic>
      <p:pic>
        <p:nvPicPr>
          <p:cNvPr id="19" name="Picture 18">
            <a:extLst>
              <a:ext uri="{FF2B5EF4-FFF2-40B4-BE49-F238E27FC236}">
                <a16:creationId xmlns:a16="http://schemas.microsoft.com/office/drawing/2014/main" id="{2165A98E-4E2F-5E43-8E7A-FBC09689E5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6398" y="5029200"/>
            <a:ext cx="510565" cy="1102356"/>
          </a:xfrm>
          <a:prstGeom prst="rect">
            <a:avLst/>
          </a:prstGeom>
        </p:spPr>
      </p:pic>
      <p:pic>
        <p:nvPicPr>
          <p:cNvPr id="20" name="Picture 19">
            <a:extLst>
              <a:ext uri="{FF2B5EF4-FFF2-40B4-BE49-F238E27FC236}">
                <a16:creationId xmlns:a16="http://schemas.microsoft.com/office/drawing/2014/main" id="{83F8F0C5-DE88-AC48-8F54-3A1D6745D1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95767" y="5017197"/>
            <a:ext cx="510565" cy="1102356"/>
          </a:xfrm>
          <a:prstGeom prst="rect">
            <a:avLst/>
          </a:prstGeom>
        </p:spPr>
      </p:pic>
      <p:cxnSp>
        <p:nvCxnSpPr>
          <p:cNvPr id="22" name="Straight Connector 21">
            <a:extLst>
              <a:ext uri="{FF2B5EF4-FFF2-40B4-BE49-F238E27FC236}">
                <a16:creationId xmlns:a16="http://schemas.microsoft.com/office/drawing/2014/main" id="{07A8BFBE-3F00-CE4B-AA95-73ADB041522A}"/>
              </a:ext>
            </a:extLst>
          </p:cNvPr>
          <p:cNvCxnSpPr/>
          <p:nvPr/>
        </p:nvCxnSpPr>
        <p:spPr>
          <a:xfrm>
            <a:off x="7486478" y="3989340"/>
            <a:ext cx="368407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9A4DC85-48EE-4C4A-845D-694947A7CF40}"/>
              </a:ext>
            </a:extLst>
          </p:cNvPr>
          <p:cNvSpPr txBox="1"/>
          <p:nvPr/>
        </p:nvSpPr>
        <p:spPr>
          <a:xfrm>
            <a:off x="10333752" y="3699106"/>
            <a:ext cx="867097" cy="338554"/>
          </a:xfrm>
          <a:prstGeom prst="rect">
            <a:avLst/>
          </a:prstGeom>
          <a:noFill/>
        </p:spPr>
        <p:txBody>
          <a:bodyPr wrap="none" rtlCol="0">
            <a:spAutoFit/>
          </a:bodyPr>
          <a:lstStyle/>
          <a:p>
            <a:r>
              <a:rPr lang="en-US" sz="1600" i="1" dirty="0"/>
              <a:t>Drought</a:t>
            </a:r>
          </a:p>
        </p:txBody>
      </p:sp>
      <p:pic>
        <p:nvPicPr>
          <p:cNvPr id="24" name="Picture 23" descr="A close-up of a plant&#10;&#10;Description automatically generated with medium confidence">
            <a:extLst>
              <a:ext uri="{FF2B5EF4-FFF2-40B4-BE49-F238E27FC236}">
                <a16:creationId xmlns:a16="http://schemas.microsoft.com/office/drawing/2014/main" id="{A7F8CE0C-A088-9340-9807-291C36BB7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3619" y="4178706"/>
            <a:ext cx="718496" cy="2533003"/>
          </a:xfrm>
          <a:prstGeom prst="rect">
            <a:avLst/>
          </a:prstGeom>
        </p:spPr>
      </p:pic>
      <p:sp>
        <p:nvSpPr>
          <p:cNvPr id="3" name="Slide Number Placeholder 2">
            <a:extLst>
              <a:ext uri="{FF2B5EF4-FFF2-40B4-BE49-F238E27FC236}">
                <a16:creationId xmlns:a16="http://schemas.microsoft.com/office/drawing/2014/main" id="{1210025A-C252-430E-A41C-CB29F218022E}"/>
              </a:ext>
            </a:extLst>
          </p:cNvPr>
          <p:cNvSpPr>
            <a:spLocks noGrp="1"/>
          </p:cNvSpPr>
          <p:nvPr>
            <p:ph type="sldNum" sz="quarter" idx="12"/>
          </p:nvPr>
        </p:nvSpPr>
        <p:spPr/>
        <p:txBody>
          <a:bodyPr/>
          <a:lstStyle/>
          <a:p>
            <a:fld id="{C73C8D7F-9C84-47C4-B132-BAD03B6622AA}" type="slidenum">
              <a:rPr lang="LID4096" smtClean="0"/>
              <a:t>24</a:t>
            </a:fld>
            <a:endParaRPr lang="LID4096"/>
          </a:p>
        </p:txBody>
      </p:sp>
      <p:pic>
        <p:nvPicPr>
          <p:cNvPr id="12" name="Picture 11" descr="Chart, scatter chart&#10;&#10;Description automatically generated">
            <a:extLst>
              <a:ext uri="{FF2B5EF4-FFF2-40B4-BE49-F238E27FC236}">
                <a16:creationId xmlns:a16="http://schemas.microsoft.com/office/drawing/2014/main" id="{4661A795-4DBC-B145-B6B8-C7C2436822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0475" y="1862571"/>
            <a:ext cx="5486784" cy="4995430"/>
          </a:xfrm>
          <a:prstGeom prst="rect">
            <a:avLst/>
          </a:prstGeom>
        </p:spPr>
      </p:pic>
      <p:cxnSp>
        <p:nvCxnSpPr>
          <p:cNvPr id="25" name="Straight Arrow Connector 24">
            <a:extLst>
              <a:ext uri="{FF2B5EF4-FFF2-40B4-BE49-F238E27FC236}">
                <a16:creationId xmlns:a16="http://schemas.microsoft.com/office/drawing/2014/main" id="{306F8A06-1D6E-DF4E-AD38-EB0BE23A354F}"/>
              </a:ext>
            </a:extLst>
          </p:cNvPr>
          <p:cNvCxnSpPr>
            <a:cxnSpLocks/>
          </p:cNvCxnSpPr>
          <p:nvPr/>
        </p:nvCxnSpPr>
        <p:spPr>
          <a:xfrm flipV="1">
            <a:off x="5762625" y="4121150"/>
            <a:ext cx="2036882" cy="36512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447A972-E741-274D-99C0-9E03BD9FC65E}"/>
              </a:ext>
            </a:extLst>
          </p:cNvPr>
          <p:cNvCxnSpPr>
            <a:cxnSpLocks/>
          </p:cNvCxnSpPr>
          <p:nvPr/>
        </p:nvCxnSpPr>
        <p:spPr>
          <a:xfrm>
            <a:off x="5762625" y="4724400"/>
            <a:ext cx="2276054" cy="176847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FB008A8-7559-C644-804A-0334F448ADAC}"/>
              </a:ext>
            </a:extLst>
          </p:cNvPr>
          <p:cNvSpPr txBox="1"/>
          <p:nvPr/>
        </p:nvSpPr>
        <p:spPr>
          <a:xfrm>
            <a:off x="598141" y="3868717"/>
            <a:ext cx="5497859" cy="1711366"/>
          </a:xfrm>
          <a:prstGeom prst="rect">
            <a:avLst/>
          </a:prstGeom>
          <a:noFill/>
        </p:spPr>
        <p:txBody>
          <a:bodyPr wrap="square" rtlCol="0">
            <a:spAutoFit/>
          </a:bodyPr>
          <a:lstStyle/>
          <a:p>
            <a:pPr>
              <a:lnSpc>
                <a:spcPct val="150000"/>
              </a:lnSpc>
            </a:pPr>
            <a:r>
              <a:rPr lang="en-US" dirty="0"/>
              <a:t>Working in annual grasslands, Harrison and </a:t>
            </a:r>
            <a:r>
              <a:rPr lang="en-US" dirty="0" err="1"/>
              <a:t>LaForgia</a:t>
            </a:r>
            <a:r>
              <a:rPr lang="en-US" dirty="0"/>
              <a:t> (2019) found that species with long roots and low SLA, experienced lower mortality that those with short root and high SLA resulting from drought.</a:t>
            </a:r>
          </a:p>
        </p:txBody>
      </p:sp>
      <p:sp>
        <p:nvSpPr>
          <p:cNvPr id="33" name="TextBox 32">
            <a:extLst>
              <a:ext uri="{FF2B5EF4-FFF2-40B4-BE49-F238E27FC236}">
                <a16:creationId xmlns:a16="http://schemas.microsoft.com/office/drawing/2014/main" id="{8E13ED16-6B3D-624B-9340-7D94E9E70708}"/>
              </a:ext>
            </a:extLst>
          </p:cNvPr>
          <p:cNvSpPr txBox="1"/>
          <p:nvPr/>
        </p:nvSpPr>
        <p:spPr>
          <a:xfrm>
            <a:off x="7241744" y="1701190"/>
            <a:ext cx="867097" cy="338554"/>
          </a:xfrm>
          <a:prstGeom prst="rect">
            <a:avLst/>
          </a:prstGeom>
          <a:noFill/>
        </p:spPr>
        <p:txBody>
          <a:bodyPr wrap="none" rtlCol="0">
            <a:spAutoFit/>
          </a:bodyPr>
          <a:lstStyle/>
          <a:p>
            <a:r>
              <a:rPr lang="en-US" sz="1600" i="1" dirty="0"/>
              <a:t>Drought</a:t>
            </a:r>
          </a:p>
        </p:txBody>
      </p:sp>
      <p:sp>
        <p:nvSpPr>
          <p:cNvPr id="34" name="TextBox 33">
            <a:extLst>
              <a:ext uri="{FF2B5EF4-FFF2-40B4-BE49-F238E27FC236}">
                <a16:creationId xmlns:a16="http://schemas.microsoft.com/office/drawing/2014/main" id="{7D4D091B-EAE2-9345-B8AC-665A9E963BD8}"/>
              </a:ext>
            </a:extLst>
          </p:cNvPr>
          <p:cNvSpPr txBox="1"/>
          <p:nvPr/>
        </p:nvSpPr>
        <p:spPr>
          <a:xfrm>
            <a:off x="9020110" y="1700275"/>
            <a:ext cx="903709" cy="338554"/>
          </a:xfrm>
          <a:prstGeom prst="rect">
            <a:avLst/>
          </a:prstGeom>
          <a:noFill/>
        </p:spPr>
        <p:txBody>
          <a:bodyPr wrap="none" rtlCol="0">
            <a:spAutoFit/>
          </a:bodyPr>
          <a:lstStyle/>
          <a:p>
            <a:r>
              <a:rPr lang="en-US" sz="1600" i="1" dirty="0"/>
              <a:t>Watered</a:t>
            </a:r>
          </a:p>
        </p:txBody>
      </p:sp>
      <p:sp>
        <p:nvSpPr>
          <p:cNvPr id="35" name="TextBox 34">
            <a:extLst>
              <a:ext uri="{FF2B5EF4-FFF2-40B4-BE49-F238E27FC236}">
                <a16:creationId xmlns:a16="http://schemas.microsoft.com/office/drawing/2014/main" id="{58A48467-3779-0B43-AFBA-CFE28AAAB67A}"/>
              </a:ext>
            </a:extLst>
          </p:cNvPr>
          <p:cNvSpPr txBox="1"/>
          <p:nvPr/>
        </p:nvSpPr>
        <p:spPr>
          <a:xfrm>
            <a:off x="9495311" y="6491168"/>
            <a:ext cx="2111475" cy="369332"/>
          </a:xfrm>
          <a:prstGeom prst="rect">
            <a:avLst/>
          </a:prstGeom>
          <a:noFill/>
        </p:spPr>
        <p:txBody>
          <a:bodyPr wrap="none" rtlCol="0">
            <a:spAutoFit/>
          </a:bodyPr>
          <a:lstStyle/>
          <a:p>
            <a:r>
              <a:rPr lang="en-US" dirty="0">
                <a:latin typeface="Agency FB" panose="020B0503020202020204" pitchFamily="34" charset="0"/>
              </a:rPr>
              <a:t>Harrison &amp; La </a:t>
            </a:r>
            <a:r>
              <a:rPr lang="en-US" dirty="0" err="1">
                <a:latin typeface="Agency FB" panose="020B0503020202020204" pitchFamily="34" charset="0"/>
              </a:rPr>
              <a:t>Forgia</a:t>
            </a:r>
            <a:r>
              <a:rPr lang="en-US" dirty="0">
                <a:latin typeface="Agency FB" panose="020B0503020202020204" pitchFamily="34" charset="0"/>
              </a:rPr>
              <a:t> 2019 </a:t>
            </a:r>
          </a:p>
        </p:txBody>
      </p:sp>
    </p:spTree>
    <p:extLst>
      <p:ext uri="{BB962C8B-B14F-4D97-AF65-F5344CB8AC3E}">
        <p14:creationId xmlns:p14="http://schemas.microsoft.com/office/powerpoint/2010/main" val="280231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B032B9-0820-435B-A7CB-BA9D6F1C6BFB}"/>
              </a:ext>
            </a:extLst>
          </p:cNvPr>
          <p:cNvPicPr>
            <a:picLocks noChangeAspect="1"/>
          </p:cNvPicPr>
          <p:nvPr/>
        </p:nvPicPr>
        <p:blipFill>
          <a:blip r:embed="rId3"/>
          <a:stretch>
            <a:fillRect/>
          </a:stretch>
        </p:blipFill>
        <p:spPr>
          <a:xfrm>
            <a:off x="5600925" y="3107124"/>
            <a:ext cx="5920217" cy="2288229"/>
          </a:xfrm>
          <a:prstGeom prst="rect">
            <a:avLst/>
          </a:prstGeom>
        </p:spPr>
      </p:pic>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a:xfrm>
            <a:off x="838200" y="365125"/>
            <a:ext cx="10515600" cy="1325563"/>
          </a:xfrm>
        </p:spPr>
        <p:txBody>
          <a:bodyPr>
            <a:normAutofit/>
          </a:bodyPr>
          <a:lstStyle/>
          <a:p>
            <a:pPr algn="ctr"/>
            <a:r>
              <a:rPr lang="en-US" sz="3200" dirty="0"/>
              <a:t>Trait-based ecology</a:t>
            </a:r>
          </a:p>
        </p:txBody>
      </p:sp>
      <p:cxnSp>
        <p:nvCxnSpPr>
          <p:cNvPr id="5" name="Straight Connector 4">
            <a:extLst>
              <a:ext uri="{FF2B5EF4-FFF2-40B4-BE49-F238E27FC236}">
                <a16:creationId xmlns:a16="http://schemas.microsoft.com/office/drawing/2014/main" id="{F69F313C-B443-4DF6-8960-FE47F0AECAEC}"/>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37" name="Content Placeholder 2">
            <a:extLst>
              <a:ext uri="{FF2B5EF4-FFF2-40B4-BE49-F238E27FC236}">
                <a16:creationId xmlns:a16="http://schemas.microsoft.com/office/drawing/2014/main" id="{949E8820-8D76-0746-A373-F1FA7021CCC0}"/>
              </a:ext>
            </a:extLst>
          </p:cNvPr>
          <p:cNvSpPr>
            <a:spLocks noGrp="1"/>
          </p:cNvSpPr>
          <p:nvPr>
            <p:ph idx="1"/>
          </p:nvPr>
        </p:nvSpPr>
        <p:spPr>
          <a:xfrm>
            <a:off x="569257" y="1780218"/>
            <a:ext cx="5657372" cy="4351338"/>
          </a:xfrm>
        </p:spPr>
        <p:txBody>
          <a:bodyPr>
            <a:noAutofit/>
          </a:bodyPr>
          <a:lstStyle/>
          <a:p>
            <a:pPr marL="0" indent="0">
              <a:lnSpc>
                <a:spcPct val="150000"/>
              </a:lnSpc>
              <a:buNone/>
            </a:pPr>
            <a:r>
              <a:rPr lang="en-US" sz="2500" dirty="0"/>
              <a:t>Prediction of species arrival, persistence and coexistence in communities.</a:t>
            </a:r>
          </a:p>
          <a:p>
            <a:pPr marL="0" indent="0">
              <a:lnSpc>
                <a:spcPct val="150000"/>
              </a:lnSpc>
              <a:buNone/>
            </a:pPr>
            <a:endParaRPr lang="en-US" sz="2500" dirty="0"/>
          </a:p>
          <a:p>
            <a:pPr marL="0" indent="0">
              <a:lnSpc>
                <a:spcPct val="150000"/>
              </a:lnSpc>
              <a:buNone/>
            </a:pPr>
            <a:r>
              <a:rPr lang="en-US" sz="2300" dirty="0"/>
              <a:t>Conceptual model of community </a:t>
            </a:r>
          </a:p>
          <a:p>
            <a:pPr marL="0" indent="0">
              <a:lnSpc>
                <a:spcPct val="150000"/>
              </a:lnSpc>
              <a:buNone/>
            </a:pPr>
            <a:r>
              <a:rPr lang="en-US" sz="2300" dirty="0"/>
              <a:t>assembly in terms of species functional </a:t>
            </a:r>
          </a:p>
          <a:p>
            <a:pPr marL="0" indent="0">
              <a:lnSpc>
                <a:spcPct val="150000"/>
              </a:lnSpc>
              <a:buNone/>
            </a:pPr>
            <a:r>
              <a:rPr lang="en-US" sz="2300" dirty="0"/>
              <a:t>traits (phenotypes).  </a:t>
            </a:r>
          </a:p>
        </p:txBody>
      </p:sp>
      <p:sp>
        <p:nvSpPr>
          <p:cNvPr id="4" name="Rectangle 3">
            <a:extLst>
              <a:ext uri="{FF2B5EF4-FFF2-40B4-BE49-F238E27FC236}">
                <a16:creationId xmlns:a16="http://schemas.microsoft.com/office/drawing/2014/main" id="{92AEA7E5-4C87-4ABB-89DA-7BF23A4E8EF5}"/>
              </a:ext>
            </a:extLst>
          </p:cNvPr>
          <p:cNvSpPr/>
          <p:nvPr/>
        </p:nvSpPr>
        <p:spPr>
          <a:xfrm>
            <a:off x="8934789" y="6131556"/>
            <a:ext cx="1814920" cy="400110"/>
          </a:xfrm>
          <a:prstGeom prst="rect">
            <a:avLst/>
          </a:prstGeom>
        </p:spPr>
        <p:txBody>
          <a:bodyPr wrap="none">
            <a:spAutoFit/>
          </a:bodyPr>
          <a:lstStyle/>
          <a:p>
            <a:r>
              <a:rPr lang="sv-SE" sz="2000" dirty="0">
                <a:solidFill>
                  <a:srgbClr val="222222"/>
                </a:solidFill>
                <a:latin typeface="Agency FB" panose="020B0503020202020204" pitchFamily="34" charset="0"/>
              </a:rPr>
              <a:t>Kraft &amp; Ackerly 2014</a:t>
            </a:r>
            <a:endParaRPr lang="en-US" sz="2000" dirty="0">
              <a:latin typeface="Agency FB" panose="020B0503020202020204" pitchFamily="34" charset="0"/>
            </a:endParaRPr>
          </a:p>
        </p:txBody>
      </p:sp>
      <p:sp>
        <p:nvSpPr>
          <p:cNvPr id="6" name="Rectangle 5">
            <a:extLst>
              <a:ext uri="{FF2B5EF4-FFF2-40B4-BE49-F238E27FC236}">
                <a16:creationId xmlns:a16="http://schemas.microsoft.com/office/drawing/2014/main" id="{6CBA9C77-F3B2-4302-8BC4-047D36ED2130}"/>
              </a:ext>
            </a:extLst>
          </p:cNvPr>
          <p:cNvSpPr/>
          <p:nvPr/>
        </p:nvSpPr>
        <p:spPr>
          <a:xfrm>
            <a:off x="6835032" y="2317186"/>
            <a:ext cx="3704860" cy="553998"/>
          </a:xfrm>
          <a:prstGeom prst="rect">
            <a:avLst/>
          </a:prstGeom>
        </p:spPr>
        <p:txBody>
          <a:bodyPr wrap="none">
            <a:spAutoFit/>
          </a:bodyPr>
          <a:lstStyle/>
          <a:p>
            <a:r>
              <a:rPr lang="en-US" sz="3000" b="1" dirty="0"/>
              <a:t>Community assembly </a:t>
            </a:r>
          </a:p>
        </p:txBody>
      </p:sp>
    </p:spTree>
    <p:extLst>
      <p:ext uri="{BB962C8B-B14F-4D97-AF65-F5344CB8AC3E}">
        <p14:creationId xmlns:p14="http://schemas.microsoft.com/office/powerpoint/2010/main" val="2732968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91B44-6D80-480E-A3B8-907756B99BA9}"/>
              </a:ext>
            </a:extLst>
          </p:cNvPr>
          <p:cNvSpPr>
            <a:spLocks noGrp="1"/>
          </p:cNvSpPr>
          <p:nvPr>
            <p:ph idx="1"/>
          </p:nvPr>
        </p:nvSpPr>
        <p:spPr>
          <a:xfrm>
            <a:off x="400266" y="1959612"/>
            <a:ext cx="4248510" cy="4351338"/>
          </a:xfrm>
        </p:spPr>
        <p:txBody>
          <a:bodyPr>
            <a:normAutofit/>
          </a:bodyPr>
          <a:lstStyle/>
          <a:p>
            <a:pPr marL="0" indent="0">
              <a:lnSpc>
                <a:spcPct val="150000"/>
              </a:lnSpc>
              <a:buNone/>
            </a:pPr>
            <a:r>
              <a:rPr lang="en-US" sz="2500" dirty="0"/>
              <a:t>Assembly of plant communities</a:t>
            </a:r>
          </a:p>
          <a:p>
            <a:pPr marL="0" indent="0">
              <a:lnSpc>
                <a:spcPct val="150000"/>
              </a:lnSpc>
              <a:buNone/>
            </a:pPr>
            <a:r>
              <a:rPr lang="en-GB" sz="2500" dirty="0"/>
              <a:t>Example 2</a:t>
            </a:r>
          </a:p>
          <a:p>
            <a:pPr marL="0" indent="0">
              <a:lnSpc>
                <a:spcPct val="150000"/>
              </a:lnSpc>
              <a:buNone/>
            </a:pPr>
            <a:r>
              <a:rPr lang="en-GB" sz="1800" dirty="0"/>
              <a:t>Disharmony results from selective assembly mechanisms (</a:t>
            </a:r>
            <a:r>
              <a:rPr lang="en-GB" sz="1800" dirty="0" err="1"/>
              <a:t>Carlquist</a:t>
            </a:r>
            <a:r>
              <a:rPr lang="en-GB" sz="1800" dirty="0"/>
              <a:t> 1974).</a:t>
            </a:r>
          </a:p>
          <a:p>
            <a:pPr marL="0" indent="0">
              <a:lnSpc>
                <a:spcPct val="150000"/>
              </a:lnSpc>
              <a:buNone/>
            </a:pPr>
            <a:r>
              <a:rPr lang="en-GB" sz="1800" dirty="0"/>
              <a:t>I.e., Dispersal filtering, environmental filtering and biotic filtering. </a:t>
            </a:r>
          </a:p>
        </p:txBody>
      </p:sp>
      <p:sp>
        <p:nvSpPr>
          <p:cNvPr id="4" name="Slide Number Placeholder 3">
            <a:extLst>
              <a:ext uri="{FF2B5EF4-FFF2-40B4-BE49-F238E27FC236}">
                <a16:creationId xmlns:a16="http://schemas.microsoft.com/office/drawing/2014/main" id="{821AB1D2-EE43-4B65-82E8-7C145E84321C}"/>
              </a:ext>
            </a:extLst>
          </p:cNvPr>
          <p:cNvSpPr>
            <a:spLocks noGrp="1"/>
          </p:cNvSpPr>
          <p:nvPr>
            <p:ph type="sldNum" sz="quarter" idx="12"/>
          </p:nvPr>
        </p:nvSpPr>
        <p:spPr/>
        <p:txBody>
          <a:bodyPr/>
          <a:lstStyle/>
          <a:p>
            <a:fld id="{C73C8D7F-9C84-47C4-B132-BAD03B6622AA}" type="slidenum">
              <a:rPr lang="LID4096" smtClean="0"/>
              <a:t>26</a:t>
            </a:fld>
            <a:endParaRPr lang="LID4096"/>
          </a:p>
        </p:txBody>
      </p:sp>
      <p:pic>
        <p:nvPicPr>
          <p:cNvPr id="13" name="Picture 12">
            <a:extLst>
              <a:ext uri="{FF2B5EF4-FFF2-40B4-BE49-F238E27FC236}">
                <a16:creationId xmlns:a16="http://schemas.microsoft.com/office/drawing/2014/main" id="{E3C221A4-789D-4586-9748-2044ABEB22F2}"/>
              </a:ext>
            </a:extLst>
          </p:cNvPr>
          <p:cNvPicPr>
            <a:picLocks noChangeAspect="1"/>
          </p:cNvPicPr>
          <p:nvPr/>
        </p:nvPicPr>
        <p:blipFill>
          <a:blip r:embed="rId3"/>
          <a:stretch>
            <a:fillRect/>
          </a:stretch>
        </p:blipFill>
        <p:spPr>
          <a:xfrm>
            <a:off x="5541085" y="3293174"/>
            <a:ext cx="2764190" cy="1391371"/>
          </a:xfrm>
          <a:prstGeom prst="rect">
            <a:avLst/>
          </a:prstGeom>
        </p:spPr>
      </p:pic>
      <p:pic>
        <p:nvPicPr>
          <p:cNvPr id="16" name="Picture 15">
            <a:extLst>
              <a:ext uri="{FF2B5EF4-FFF2-40B4-BE49-F238E27FC236}">
                <a16:creationId xmlns:a16="http://schemas.microsoft.com/office/drawing/2014/main" id="{C2E798D7-3C7A-4039-A9B9-2392DC1BF6D1}"/>
              </a:ext>
            </a:extLst>
          </p:cNvPr>
          <p:cNvPicPr>
            <a:picLocks noChangeAspect="1"/>
          </p:cNvPicPr>
          <p:nvPr/>
        </p:nvPicPr>
        <p:blipFill>
          <a:blip r:embed="rId4"/>
          <a:stretch>
            <a:fillRect/>
          </a:stretch>
        </p:blipFill>
        <p:spPr>
          <a:xfrm>
            <a:off x="5040525" y="5079822"/>
            <a:ext cx="1867161" cy="1276528"/>
          </a:xfrm>
          <a:prstGeom prst="rect">
            <a:avLst/>
          </a:prstGeom>
        </p:spPr>
      </p:pic>
      <p:pic>
        <p:nvPicPr>
          <p:cNvPr id="17" name="Picture 16">
            <a:extLst>
              <a:ext uri="{FF2B5EF4-FFF2-40B4-BE49-F238E27FC236}">
                <a16:creationId xmlns:a16="http://schemas.microsoft.com/office/drawing/2014/main" id="{530F5408-4F97-48A4-9323-96723A2B5F3C}"/>
              </a:ext>
            </a:extLst>
          </p:cNvPr>
          <p:cNvPicPr>
            <a:picLocks noChangeAspect="1"/>
          </p:cNvPicPr>
          <p:nvPr/>
        </p:nvPicPr>
        <p:blipFill>
          <a:blip r:embed="rId5"/>
          <a:stretch>
            <a:fillRect/>
          </a:stretch>
        </p:blipFill>
        <p:spPr>
          <a:xfrm>
            <a:off x="7105292" y="4827941"/>
            <a:ext cx="903948" cy="1597267"/>
          </a:xfrm>
          <a:prstGeom prst="rect">
            <a:avLst/>
          </a:prstGeom>
        </p:spPr>
      </p:pic>
      <p:sp>
        <p:nvSpPr>
          <p:cNvPr id="18" name="Rectangle 17">
            <a:extLst>
              <a:ext uri="{FF2B5EF4-FFF2-40B4-BE49-F238E27FC236}">
                <a16:creationId xmlns:a16="http://schemas.microsoft.com/office/drawing/2014/main" id="{3755A1A6-CCBE-48F4-8D79-F1ED5F9639BB}"/>
              </a:ext>
            </a:extLst>
          </p:cNvPr>
          <p:cNvSpPr/>
          <p:nvPr/>
        </p:nvSpPr>
        <p:spPr>
          <a:xfrm>
            <a:off x="9235040" y="6092765"/>
            <a:ext cx="1494320" cy="400110"/>
          </a:xfrm>
          <a:prstGeom prst="rect">
            <a:avLst/>
          </a:prstGeom>
        </p:spPr>
        <p:txBody>
          <a:bodyPr wrap="none">
            <a:spAutoFit/>
          </a:bodyPr>
          <a:lstStyle/>
          <a:p>
            <a:r>
              <a:rPr lang="en-GB" sz="2000" dirty="0">
                <a:solidFill>
                  <a:srgbClr val="1C1D1E"/>
                </a:solidFill>
                <a:latin typeface="Agency FB" panose="020B0503020202020204" pitchFamily="34" charset="0"/>
              </a:rPr>
              <a:t>König et al 2020</a:t>
            </a:r>
            <a:endParaRPr lang="en-US" sz="2000" dirty="0">
              <a:latin typeface="Agency FB" panose="020B0503020202020204" pitchFamily="34" charset="0"/>
            </a:endParaRPr>
          </a:p>
        </p:txBody>
      </p:sp>
      <p:pic>
        <p:nvPicPr>
          <p:cNvPr id="21" name="Picture 20">
            <a:extLst>
              <a:ext uri="{FF2B5EF4-FFF2-40B4-BE49-F238E27FC236}">
                <a16:creationId xmlns:a16="http://schemas.microsoft.com/office/drawing/2014/main" id="{525B1D20-7C80-45D5-B571-33C8BFD710D4}"/>
              </a:ext>
            </a:extLst>
          </p:cNvPr>
          <p:cNvPicPr>
            <a:picLocks noChangeAspect="1"/>
          </p:cNvPicPr>
          <p:nvPr/>
        </p:nvPicPr>
        <p:blipFill rotWithShape="1">
          <a:blip r:embed="rId6"/>
          <a:srcRect t="30518"/>
          <a:stretch/>
        </p:blipFill>
        <p:spPr>
          <a:xfrm>
            <a:off x="8305275" y="2162663"/>
            <a:ext cx="3603171" cy="3281363"/>
          </a:xfrm>
          <a:prstGeom prst="rect">
            <a:avLst/>
          </a:prstGeom>
        </p:spPr>
      </p:pic>
      <p:pic>
        <p:nvPicPr>
          <p:cNvPr id="22" name="Picture 21">
            <a:extLst>
              <a:ext uri="{FF2B5EF4-FFF2-40B4-BE49-F238E27FC236}">
                <a16:creationId xmlns:a16="http://schemas.microsoft.com/office/drawing/2014/main" id="{898A6B2B-E526-4B74-B808-A4F09B42CB62}"/>
              </a:ext>
            </a:extLst>
          </p:cNvPr>
          <p:cNvPicPr>
            <a:picLocks noChangeAspect="1"/>
          </p:cNvPicPr>
          <p:nvPr/>
        </p:nvPicPr>
        <p:blipFill>
          <a:blip r:embed="rId7"/>
          <a:stretch>
            <a:fillRect/>
          </a:stretch>
        </p:blipFill>
        <p:spPr>
          <a:xfrm>
            <a:off x="4606443" y="1647532"/>
            <a:ext cx="903948" cy="1643543"/>
          </a:xfrm>
          <a:prstGeom prst="rect">
            <a:avLst/>
          </a:prstGeom>
        </p:spPr>
      </p:pic>
      <p:pic>
        <p:nvPicPr>
          <p:cNvPr id="23" name="Picture 22">
            <a:extLst>
              <a:ext uri="{FF2B5EF4-FFF2-40B4-BE49-F238E27FC236}">
                <a16:creationId xmlns:a16="http://schemas.microsoft.com/office/drawing/2014/main" id="{EBFB7316-3F73-4C8A-88B0-85CD360FC3A9}"/>
              </a:ext>
            </a:extLst>
          </p:cNvPr>
          <p:cNvPicPr>
            <a:picLocks noChangeAspect="1"/>
          </p:cNvPicPr>
          <p:nvPr/>
        </p:nvPicPr>
        <p:blipFill rotWithShape="1">
          <a:blip r:embed="rId8"/>
          <a:srcRect b="1857"/>
          <a:stretch/>
        </p:blipFill>
        <p:spPr>
          <a:xfrm>
            <a:off x="4606443" y="3383183"/>
            <a:ext cx="903948" cy="1757683"/>
          </a:xfrm>
          <a:prstGeom prst="rect">
            <a:avLst/>
          </a:prstGeom>
        </p:spPr>
      </p:pic>
      <p:pic>
        <p:nvPicPr>
          <p:cNvPr id="24" name="Picture 23">
            <a:extLst>
              <a:ext uri="{FF2B5EF4-FFF2-40B4-BE49-F238E27FC236}">
                <a16:creationId xmlns:a16="http://schemas.microsoft.com/office/drawing/2014/main" id="{E3C825F1-2326-4483-B95E-12655E4A543B}"/>
              </a:ext>
            </a:extLst>
          </p:cNvPr>
          <p:cNvPicPr>
            <a:picLocks noChangeAspect="1"/>
          </p:cNvPicPr>
          <p:nvPr/>
        </p:nvPicPr>
        <p:blipFill>
          <a:blip r:embed="rId9"/>
          <a:stretch>
            <a:fillRect/>
          </a:stretch>
        </p:blipFill>
        <p:spPr>
          <a:xfrm>
            <a:off x="5541085" y="1722424"/>
            <a:ext cx="2745674" cy="1427354"/>
          </a:xfrm>
          <a:prstGeom prst="rect">
            <a:avLst/>
          </a:prstGeom>
        </p:spPr>
      </p:pic>
      <p:sp>
        <p:nvSpPr>
          <p:cNvPr id="25" name="Title 1">
            <a:extLst>
              <a:ext uri="{FF2B5EF4-FFF2-40B4-BE49-F238E27FC236}">
                <a16:creationId xmlns:a16="http://schemas.microsoft.com/office/drawing/2014/main" id="{118FE91E-B64F-4C6A-8EB0-86BD7DB8B3D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Trait-based ecology</a:t>
            </a:r>
          </a:p>
        </p:txBody>
      </p:sp>
      <p:cxnSp>
        <p:nvCxnSpPr>
          <p:cNvPr id="26" name="Straight Connector 25">
            <a:extLst>
              <a:ext uri="{FF2B5EF4-FFF2-40B4-BE49-F238E27FC236}">
                <a16:creationId xmlns:a16="http://schemas.microsoft.com/office/drawing/2014/main" id="{50C031AC-051D-4D23-A5C7-9F0CA8037A3B}"/>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27" name="Rectangle 26">
            <a:extLst>
              <a:ext uri="{FF2B5EF4-FFF2-40B4-BE49-F238E27FC236}">
                <a16:creationId xmlns:a16="http://schemas.microsoft.com/office/drawing/2014/main" id="{EBC44D78-00BE-4A13-B5FB-EEC2E48C96EC}"/>
              </a:ext>
            </a:extLst>
          </p:cNvPr>
          <p:cNvSpPr/>
          <p:nvPr/>
        </p:nvSpPr>
        <p:spPr>
          <a:xfrm>
            <a:off x="8834289" y="1688546"/>
            <a:ext cx="2997359" cy="369332"/>
          </a:xfrm>
          <a:prstGeom prst="rect">
            <a:avLst/>
          </a:prstGeom>
        </p:spPr>
        <p:txBody>
          <a:bodyPr wrap="none">
            <a:spAutoFit/>
          </a:bodyPr>
          <a:lstStyle/>
          <a:p>
            <a:r>
              <a:rPr lang="en-GB" b="1" dirty="0"/>
              <a:t>Representational disharmony</a:t>
            </a:r>
            <a:endParaRPr lang="en-US" b="1" dirty="0"/>
          </a:p>
        </p:txBody>
      </p:sp>
    </p:spTree>
    <p:extLst>
      <p:ext uri="{BB962C8B-B14F-4D97-AF65-F5344CB8AC3E}">
        <p14:creationId xmlns:p14="http://schemas.microsoft.com/office/powerpoint/2010/main" val="3484520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916B44-FF71-4550-8D00-BA30D2D70444}"/>
              </a:ext>
            </a:extLst>
          </p:cNvPr>
          <p:cNvPicPr>
            <a:picLocks noChangeAspect="1"/>
          </p:cNvPicPr>
          <p:nvPr/>
        </p:nvPicPr>
        <p:blipFill>
          <a:blip r:embed="rId3"/>
          <a:stretch>
            <a:fillRect/>
          </a:stretch>
        </p:blipFill>
        <p:spPr>
          <a:xfrm>
            <a:off x="8158740" y="1989848"/>
            <a:ext cx="1721525" cy="1963034"/>
          </a:xfrm>
          <a:prstGeom prst="rect">
            <a:avLst/>
          </a:prstGeom>
        </p:spPr>
      </p:pic>
      <p:pic>
        <p:nvPicPr>
          <p:cNvPr id="5" name="Picture 4">
            <a:extLst>
              <a:ext uri="{FF2B5EF4-FFF2-40B4-BE49-F238E27FC236}">
                <a16:creationId xmlns:a16="http://schemas.microsoft.com/office/drawing/2014/main" id="{E5297E67-0E02-4B84-91B3-01D1C1209780}"/>
              </a:ext>
            </a:extLst>
          </p:cNvPr>
          <p:cNvPicPr>
            <a:picLocks noChangeAspect="1"/>
          </p:cNvPicPr>
          <p:nvPr/>
        </p:nvPicPr>
        <p:blipFill>
          <a:blip r:embed="rId4"/>
          <a:stretch>
            <a:fillRect/>
          </a:stretch>
        </p:blipFill>
        <p:spPr>
          <a:xfrm>
            <a:off x="6235104" y="1953446"/>
            <a:ext cx="1808219" cy="2043536"/>
          </a:xfrm>
          <a:prstGeom prst="rect">
            <a:avLst/>
          </a:prstGeom>
        </p:spPr>
      </p:pic>
      <p:sp>
        <p:nvSpPr>
          <p:cNvPr id="3" name="Content Placeholder 2">
            <a:extLst>
              <a:ext uri="{FF2B5EF4-FFF2-40B4-BE49-F238E27FC236}">
                <a16:creationId xmlns:a16="http://schemas.microsoft.com/office/drawing/2014/main" id="{2BD91B44-6D80-480E-A3B8-907756B99BA9}"/>
              </a:ext>
            </a:extLst>
          </p:cNvPr>
          <p:cNvSpPr>
            <a:spLocks noGrp="1"/>
          </p:cNvSpPr>
          <p:nvPr>
            <p:ph idx="1"/>
          </p:nvPr>
        </p:nvSpPr>
        <p:spPr>
          <a:xfrm>
            <a:off x="400266" y="1959612"/>
            <a:ext cx="5502070" cy="4351338"/>
          </a:xfrm>
        </p:spPr>
        <p:txBody>
          <a:bodyPr>
            <a:normAutofit/>
          </a:bodyPr>
          <a:lstStyle/>
          <a:p>
            <a:pPr>
              <a:lnSpc>
                <a:spcPct val="150000"/>
              </a:lnSpc>
            </a:pPr>
            <a:r>
              <a:rPr lang="en-US" sz="2400" dirty="0"/>
              <a:t>Communities’ responses to climate change </a:t>
            </a:r>
          </a:p>
          <a:p>
            <a:pPr marL="0" indent="0">
              <a:lnSpc>
                <a:spcPct val="150000"/>
              </a:lnSpc>
              <a:buNone/>
            </a:pPr>
            <a:r>
              <a:rPr lang="en-GB" sz="2500" dirty="0"/>
              <a:t>Example 3: </a:t>
            </a:r>
            <a:r>
              <a:rPr lang="en-US" sz="2500" dirty="0"/>
              <a:t>T</a:t>
            </a:r>
            <a:r>
              <a:rPr lang="en-US" dirty="0"/>
              <a:t>undra biome</a:t>
            </a:r>
            <a:endParaRPr lang="en-GB" sz="2500" dirty="0"/>
          </a:p>
        </p:txBody>
      </p:sp>
      <p:sp>
        <p:nvSpPr>
          <p:cNvPr id="4" name="Slide Number Placeholder 3">
            <a:extLst>
              <a:ext uri="{FF2B5EF4-FFF2-40B4-BE49-F238E27FC236}">
                <a16:creationId xmlns:a16="http://schemas.microsoft.com/office/drawing/2014/main" id="{821AB1D2-EE43-4B65-82E8-7C145E84321C}"/>
              </a:ext>
            </a:extLst>
          </p:cNvPr>
          <p:cNvSpPr>
            <a:spLocks noGrp="1"/>
          </p:cNvSpPr>
          <p:nvPr>
            <p:ph type="sldNum" sz="quarter" idx="12"/>
          </p:nvPr>
        </p:nvSpPr>
        <p:spPr/>
        <p:txBody>
          <a:bodyPr/>
          <a:lstStyle/>
          <a:p>
            <a:fld id="{C73C8D7F-9C84-47C4-B132-BAD03B6622AA}" type="slidenum">
              <a:rPr lang="LID4096" smtClean="0"/>
              <a:t>27</a:t>
            </a:fld>
            <a:endParaRPr lang="LID4096"/>
          </a:p>
        </p:txBody>
      </p:sp>
      <p:sp>
        <p:nvSpPr>
          <p:cNvPr id="25" name="Title 1">
            <a:extLst>
              <a:ext uri="{FF2B5EF4-FFF2-40B4-BE49-F238E27FC236}">
                <a16:creationId xmlns:a16="http://schemas.microsoft.com/office/drawing/2014/main" id="{118FE91E-B64F-4C6A-8EB0-86BD7DB8B3D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Trait-based ecology</a:t>
            </a:r>
          </a:p>
        </p:txBody>
      </p:sp>
      <p:cxnSp>
        <p:nvCxnSpPr>
          <p:cNvPr id="26" name="Straight Connector 25">
            <a:extLst>
              <a:ext uri="{FF2B5EF4-FFF2-40B4-BE49-F238E27FC236}">
                <a16:creationId xmlns:a16="http://schemas.microsoft.com/office/drawing/2014/main" id="{50C031AC-051D-4D23-A5C7-9F0CA8037A3B}"/>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18AF467F-6C96-4C72-B221-F2D9B18A21D6}"/>
              </a:ext>
            </a:extLst>
          </p:cNvPr>
          <p:cNvPicPr>
            <a:picLocks noChangeAspect="1"/>
          </p:cNvPicPr>
          <p:nvPr/>
        </p:nvPicPr>
        <p:blipFill>
          <a:blip r:embed="rId5"/>
          <a:stretch>
            <a:fillRect/>
          </a:stretch>
        </p:blipFill>
        <p:spPr>
          <a:xfrm>
            <a:off x="1155183" y="3939845"/>
            <a:ext cx="3678929" cy="2781629"/>
          </a:xfrm>
          <a:prstGeom prst="rect">
            <a:avLst/>
          </a:prstGeom>
        </p:spPr>
      </p:pic>
      <p:grpSp>
        <p:nvGrpSpPr>
          <p:cNvPr id="9" name="Group 8">
            <a:extLst>
              <a:ext uri="{FF2B5EF4-FFF2-40B4-BE49-F238E27FC236}">
                <a16:creationId xmlns:a16="http://schemas.microsoft.com/office/drawing/2014/main" id="{19EFEEC7-A50A-4835-87C2-E59CD8C7FAD3}"/>
              </a:ext>
            </a:extLst>
          </p:cNvPr>
          <p:cNvGrpSpPr/>
          <p:nvPr/>
        </p:nvGrpSpPr>
        <p:grpSpPr>
          <a:xfrm>
            <a:off x="6502400" y="4510641"/>
            <a:ext cx="4534417" cy="2375261"/>
            <a:chOff x="6250800" y="4343400"/>
            <a:chExt cx="4786017" cy="2470477"/>
          </a:xfrm>
        </p:grpSpPr>
        <p:pic>
          <p:nvPicPr>
            <p:cNvPr id="7" name="Picture 6">
              <a:extLst>
                <a:ext uri="{FF2B5EF4-FFF2-40B4-BE49-F238E27FC236}">
                  <a16:creationId xmlns:a16="http://schemas.microsoft.com/office/drawing/2014/main" id="{C6819964-35E7-4786-A2FA-03529946C7E5}"/>
                </a:ext>
              </a:extLst>
            </p:cNvPr>
            <p:cNvPicPr>
              <a:picLocks noChangeAspect="1"/>
            </p:cNvPicPr>
            <p:nvPr/>
          </p:nvPicPr>
          <p:blipFill rotWithShape="1">
            <a:blip r:embed="rId6"/>
            <a:srcRect t="11186"/>
            <a:stretch/>
          </p:blipFill>
          <p:spPr>
            <a:xfrm>
              <a:off x="6250800" y="4343400"/>
              <a:ext cx="4398854" cy="2470477"/>
            </a:xfrm>
            <a:prstGeom prst="rect">
              <a:avLst/>
            </a:prstGeom>
          </p:spPr>
        </p:pic>
        <p:sp>
          <p:nvSpPr>
            <p:cNvPr id="8" name="Rectangle 7">
              <a:extLst>
                <a:ext uri="{FF2B5EF4-FFF2-40B4-BE49-F238E27FC236}">
                  <a16:creationId xmlns:a16="http://schemas.microsoft.com/office/drawing/2014/main" id="{93D3FB1C-D1C2-4A2E-A626-FBF504B2445A}"/>
                </a:ext>
              </a:extLst>
            </p:cNvPr>
            <p:cNvSpPr/>
            <p:nvPr/>
          </p:nvSpPr>
          <p:spPr>
            <a:xfrm>
              <a:off x="9664700" y="4343401"/>
              <a:ext cx="1372117" cy="244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755A1A6-CCBE-48F4-8D79-F1ED5F9639BB}"/>
              </a:ext>
            </a:extLst>
          </p:cNvPr>
          <p:cNvSpPr/>
          <p:nvPr/>
        </p:nvSpPr>
        <p:spPr>
          <a:xfrm>
            <a:off x="10026434" y="5928338"/>
            <a:ext cx="1765300" cy="400110"/>
          </a:xfrm>
          <a:prstGeom prst="rect">
            <a:avLst/>
          </a:prstGeom>
        </p:spPr>
        <p:txBody>
          <a:bodyPr wrap="square">
            <a:spAutoFit/>
          </a:bodyPr>
          <a:lstStyle/>
          <a:p>
            <a:r>
              <a:rPr lang="en-GB" dirty="0">
                <a:latin typeface="Agency FB" panose="020B0503020202020204" pitchFamily="34" charset="0"/>
              </a:rPr>
              <a:t>Bjorkman </a:t>
            </a:r>
            <a:r>
              <a:rPr lang="en-GB" sz="2000" dirty="0">
                <a:solidFill>
                  <a:srgbClr val="1C1D1E"/>
                </a:solidFill>
                <a:latin typeface="Agency FB" panose="020B0503020202020204" pitchFamily="34" charset="0"/>
              </a:rPr>
              <a:t>et al 2018</a:t>
            </a:r>
            <a:endParaRPr lang="en-US" sz="2000" dirty="0">
              <a:latin typeface="Agency FB" panose="020B0503020202020204" pitchFamily="34" charset="0"/>
            </a:endParaRPr>
          </a:p>
        </p:txBody>
      </p:sp>
      <p:sp>
        <p:nvSpPr>
          <p:cNvPr id="10" name="Rectangle 9">
            <a:extLst>
              <a:ext uri="{FF2B5EF4-FFF2-40B4-BE49-F238E27FC236}">
                <a16:creationId xmlns:a16="http://schemas.microsoft.com/office/drawing/2014/main" id="{8F3DDEBE-B609-49A7-90C9-E0D7DFC147E3}"/>
              </a:ext>
            </a:extLst>
          </p:cNvPr>
          <p:cNvSpPr/>
          <p:nvPr/>
        </p:nvSpPr>
        <p:spPr>
          <a:xfrm>
            <a:off x="7739278" y="3832497"/>
            <a:ext cx="2242922" cy="323165"/>
          </a:xfrm>
          <a:prstGeom prst="rect">
            <a:avLst/>
          </a:prstGeom>
        </p:spPr>
        <p:txBody>
          <a:bodyPr wrap="none">
            <a:spAutoFit/>
          </a:bodyPr>
          <a:lstStyle/>
          <a:p>
            <a:r>
              <a:rPr lang="en-US" sz="1500" dirty="0"/>
              <a:t>Summer Temperature (°C)</a:t>
            </a:r>
          </a:p>
        </p:txBody>
      </p:sp>
      <p:sp>
        <p:nvSpPr>
          <p:cNvPr id="11" name="Rectangle 10">
            <a:extLst>
              <a:ext uri="{FF2B5EF4-FFF2-40B4-BE49-F238E27FC236}">
                <a16:creationId xmlns:a16="http://schemas.microsoft.com/office/drawing/2014/main" id="{1164BD95-93A8-4B65-B5AC-84952E3795CA}"/>
              </a:ext>
            </a:extLst>
          </p:cNvPr>
          <p:cNvSpPr/>
          <p:nvPr/>
        </p:nvSpPr>
        <p:spPr>
          <a:xfrm>
            <a:off x="5502668" y="1611292"/>
            <a:ext cx="4232249" cy="369332"/>
          </a:xfrm>
          <a:prstGeom prst="rect">
            <a:avLst/>
          </a:prstGeom>
        </p:spPr>
        <p:txBody>
          <a:bodyPr wrap="none">
            <a:spAutoFit/>
          </a:bodyPr>
          <a:lstStyle/>
          <a:p>
            <a:r>
              <a:rPr lang="en-US" b="1" dirty="0">
                <a:solidFill>
                  <a:srgbClr val="222222"/>
                </a:solidFill>
                <a:latin typeface="Harding"/>
              </a:rPr>
              <a:t>Relationships in traits across temperature </a:t>
            </a:r>
            <a:endParaRPr lang="en-US" b="1" dirty="0"/>
          </a:p>
        </p:txBody>
      </p:sp>
      <p:sp>
        <p:nvSpPr>
          <p:cNvPr id="28" name="Rectangle 27">
            <a:extLst>
              <a:ext uri="{FF2B5EF4-FFF2-40B4-BE49-F238E27FC236}">
                <a16:creationId xmlns:a16="http://schemas.microsoft.com/office/drawing/2014/main" id="{8132894B-C1E3-4C23-B7B3-A0D527918793}"/>
              </a:ext>
            </a:extLst>
          </p:cNvPr>
          <p:cNvSpPr/>
          <p:nvPr/>
        </p:nvSpPr>
        <p:spPr>
          <a:xfrm>
            <a:off x="5518732" y="4088099"/>
            <a:ext cx="3523722" cy="369332"/>
          </a:xfrm>
          <a:prstGeom prst="rect">
            <a:avLst/>
          </a:prstGeom>
        </p:spPr>
        <p:txBody>
          <a:bodyPr wrap="none">
            <a:spAutoFit/>
          </a:bodyPr>
          <a:lstStyle/>
          <a:p>
            <a:r>
              <a:rPr lang="en-US" b="1" dirty="0">
                <a:solidFill>
                  <a:srgbClr val="222222"/>
                </a:solidFill>
                <a:latin typeface="Harding"/>
              </a:rPr>
              <a:t>Community trait change over time </a:t>
            </a:r>
            <a:endParaRPr lang="en-US" b="1" dirty="0"/>
          </a:p>
        </p:txBody>
      </p:sp>
    </p:spTree>
    <p:extLst>
      <p:ext uri="{BB962C8B-B14F-4D97-AF65-F5344CB8AC3E}">
        <p14:creationId xmlns:p14="http://schemas.microsoft.com/office/powerpoint/2010/main" val="1114750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p:txBody>
          <a:bodyPr>
            <a:normAutofit/>
          </a:bodyPr>
          <a:lstStyle/>
          <a:p>
            <a:pPr algn="ctr"/>
            <a:r>
              <a:rPr lang="en-US" sz="4000" dirty="0"/>
              <a:t>Challenges when working with traits</a:t>
            </a:r>
          </a:p>
        </p:txBody>
      </p:sp>
      <p:sp>
        <p:nvSpPr>
          <p:cNvPr id="4" name="Content Placeholder 2">
            <a:extLst>
              <a:ext uri="{FF2B5EF4-FFF2-40B4-BE49-F238E27FC236}">
                <a16:creationId xmlns:a16="http://schemas.microsoft.com/office/drawing/2014/main" id="{17DDCDAD-E65E-46FE-BDA2-6D359B7D8F1F}"/>
              </a:ext>
            </a:extLst>
          </p:cNvPr>
          <p:cNvSpPr>
            <a:spLocks noGrp="1"/>
          </p:cNvSpPr>
          <p:nvPr>
            <p:ph idx="1"/>
          </p:nvPr>
        </p:nvSpPr>
        <p:spPr>
          <a:xfrm>
            <a:off x="1399903" y="2342696"/>
            <a:ext cx="5150005" cy="4351338"/>
          </a:xfrm>
        </p:spPr>
        <p:txBody>
          <a:bodyPr>
            <a:normAutofit/>
          </a:bodyPr>
          <a:lstStyle/>
          <a:p>
            <a:pPr>
              <a:lnSpc>
                <a:spcPct val="150000"/>
              </a:lnSpc>
            </a:pPr>
            <a:r>
              <a:rPr lang="en-US" sz="2500" dirty="0"/>
              <a:t>Plant stature</a:t>
            </a:r>
          </a:p>
          <a:p>
            <a:pPr>
              <a:lnSpc>
                <a:spcPct val="150000"/>
              </a:lnSpc>
            </a:pPr>
            <a:r>
              <a:rPr lang="en-US" sz="2500" dirty="0"/>
              <a:t>Seed mass</a:t>
            </a:r>
          </a:p>
          <a:p>
            <a:pPr>
              <a:lnSpc>
                <a:spcPct val="150000"/>
              </a:lnSpc>
            </a:pPr>
            <a:r>
              <a:rPr lang="en-US" sz="2500" dirty="0"/>
              <a:t>Leaf area</a:t>
            </a:r>
          </a:p>
          <a:p>
            <a:pPr>
              <a:lnSpc>
                <a:spcPct val="150000"/>
              </a:lnSpc>
            </a:pPr>
            <a:r>
              <a:rPr lang="en-US" sz="2500" dirty="0"/>
              <a:t>Pollination syndrome (categorical)</a:t>
            </a:r>
          </a:p>
          <a:p>
            <a:pPr marL="0" indent="0">
              <a:buNone/>
            </a:pPr>
            <a:endParaRPr lang="en-US" sz="2500" dirty="0"/>
          </a:p>
        </p:txBody>
      </p:sp>
      <p:pic>
        <p:nvPicPr>
          <p:cNvPr id="9" name="Picture 10" descr="http://www3.gobiernodecanarias.org/medusa/wiki/images/b/b5/Violeta-del-Teide.png">
            <a:extLst>
              <a:ext uri="{FF2B5EF4-FFF2-40B4-BE49-F238E27FC236}">
                <a16:creationId xmlns:a16="http://schemas.microsoft.com/office/drawing/2014/main" id="{0810F627-472B-43C9-9AFA-D3528BD601EC}"/>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245435" y="1700425"/>
            <a:ext cx="2223213" cy="314481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B4EE52A-A136-4089-9F3A-E124759F9FBA}"/>
              </a:ext>
            </a:extLst>
          </p:cNvPr>
          <p:cNvSpPr>
            <a:spLocks noGrp="1"/>
          </p:cNvSpPr>
          <p:nvPr>
            <p:ph type="sldNum" sz="quarter" idx="12"/>
          </p:nvPr>
        </p:nvSpPr>
        <p:spPr/>
        <p:txBody>
          <a:bodyPr/>
          <a:lstStyle/>
          <a:p>
            <a:fld id="{C73C8D7F-9C84-47C4-B132-BAD03B6622AA}" type="slidenum">
              <a:rPr lang="LID4096" smtClean="0"/>
              <a:t>28</a:t>
            </a:fld>
            <a:endParaRPr lang="LID4096"/>
          </a:p>
        </p:txBody>
      </p:sp>
      <p:cxnSp>
        <p:nvCxnSpPr>
          <p:cNvPr id="10" name="Straight Connector 9">
            <a:extLst>
              <a:ext uri="{FF2B5EF4-FFF2-40B4-BE49-F238E27FC236}">
                <a16:creationId xmlns:a16="http://schemas.microsoft.com/office/drawing/2014/main" id="{2AAA23B8-3143-4B33-861C-FF15871E6F33}"/>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F7290FE1-7DEE-464D-A7DC-9BC01C00CBDD}"/>
              </a:ext>
            </a:extLst>
          </p:cNvPr>
          <p:cNvSpPr/>
          <p:nvPr/>
        </p:nvSpPr>
        <p:spPr>
          <a:xfrm>
            <a:off x="0" y="6586312"/>
            <a:ext cx="4646141" cy="215444"/>
          </a:xfrm>
          <a:prstGeom prst="rect">
            <a:avLst/>
          </a:prstGeom>
        </p:spPr>
        <p:txBody>
          <a:bodyPr wrap="square">
            <a:spAutoFit/>
          </a:bodyPr>
          <a:lstStyle/>
          <a:p>
            <a:pPr lvl="0">
              <a:defRPr/>
            </a:pPr>
            <a:r>
              <a:rPr lang="LID4096" sz="800" dirty="0">
                <a:solidFill>
                  <a:schemeClr val="bg1">
                    <a:lumMod val="50000"/>
                  </a:schemeClr>
                </a:solidFill>
              </a:rPr>
              <a:t>http://www3.gobiernodecanarias.org/medusa/wiki/index.php?title=Categor%C3%ADa:Flora_canaria</a:t>
            </a:r>
          </a:p>
        </p:txBody>
      </p:sp>
      <p:sp>
        <p:nvSpPr>
          <p:cNvPr id="12" name="Content Placeholder 2">
            <a:extLst>
              <a:ext uri="{FF2B5EF4-FFF2-40B4-BE49-F238E27FC236}">
                <a16:creationId xmlns:a16="http://schemas.microsoft.com/office/drawing/2014/main" id="{54301443-199F-4D73-8CCD-B54D8044A24C}"/>
              </a:ext>
            </a:extLst>
          </p:cNvPr>
          <p:cNvSpPr txBox="1">
            <a:spLocks/>
          </p:cNvSpPr>
          <p:nvPr/>
        </p:nvSpPr>
        <p:spPr>
          <a:xfrm>
            <a:off x="6739177" y="2049008"/>
            <a:ext cx="51500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3000" b="1" dirty="0">
                <a:solidFill>
                  <a:srgbClr val="CC0000"/>
                </a:solidFill>
              </a:rPr>
              <a:t>Lack of trait data</a:t>
            </a:r>
          </a:p>
          <a:p>
            <a:pPr>
              <a:lnSpc>
                <a:spcPct val="150000"/>
              </a:lnSpc>
            </a:pPr>
            <a:r>
              <a:rPr lang="en-US" sz="3000" b="1" dirty="0">
                <a:solidFill>
                  <a:srgbClr val="CC0000"/>
                </a:solidFill>
              </a:rPr>
              <a:t>Time and high resource consuming</a:t>
            </a:r>
          </a:p>
          <a:p>
            <a:pPr>
              <a:lnSpc>
                <a:spcPct val="150000"/>
              </a:lnSpc>
            </a:pPr>
            <a:r>
              <a:rPr lang="en-US" sz="3000" b="1" dirty="0">
                <a:solidFill>
                  <a:srgbClr val="CC0000"/>
                </a:solidFill>
              </a:rPr>
              <a:t>Traits are hard to standardize across taxa</a:t>
            </a:r>
          </a:p>
          <a:p>
            <a:pPr marL="0" indent="0">
              <a:buFont typeface="Arial" panose="020B0604020202020204" pitchFamily="34" charset="0"/>
              <a:buNone/>
            </a:pPr>
            <a:endParaRPr lang="en-US" sz="2500" dirty="0"/>
          </a:p>
        </p:txBody>
      </p:sp>
    </p:spTree>
    <p:extLst>
      <p:ext uri="{BB962C8B-B14F-4D97-AF65-F5344CB8AC3E}">
        <p14:creationId xmlns:p14="http://schemas.microsoft.com/office/powerpoint/2010/main" val="1790793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607A-0F6C-4738-8F49-476366BBB6A5}"/>
              </a:ext>
            </a:extLst>
          </p:cNvPr>
          <p:cNvSpPr>
            <a:spLocks noGrp="1"/>
          </p:cNvSpPr>
          <p:nvPr>
            <p:ph type="title"/>
          </p:nvPr>
        </p:nvSpPr>
        <p:spPr/>
        <p:txBody>
          <a:bodyPr/>
          <a:lstStyle/>
          <a:p>
            <a:r>
              <a:rPr lang="en-US" dirty="0"/>
              <a:t>Take home messages</a:t>
            </a:r>
          </a:p>
        </p:txBody>
      </p:sp>
      <p:sp>
        <p:nvSpPr>
          <p:cNvPr id="3" name="Content Placeholder 2">
            <a:extLst>
              <a:ext uri="{FF2B5EF4-FFF2-40B4-BE49-F238E27FC236}">
                <a16:creationId xmlns:a16="http://schemas.microsoft.com/office/drawing/2014/main" id="{5F9638DF-6D1C-4740-9D2F-9A56D5E1C8CB}"/>
              </a:ext>
            </a:extLst>
          </p:cNvPr>
          <p:cNvSpPr>
            <a:spLocks noGrp="1"/>
          </p:cNvSpPr>
          <p:nvPr>
            <p:ph idx="1"/>
          </p:nvPr>
        </p:nvSpPr>
        <p:spPr/>
        <p:txBody>
          <a:bodyPr>
            <a:normAutofit/>
          </a:bodyPr>
          <a:lstStyle/>
          <a:p>
            <a:pPr>
              <a:lnSpc>
                <a:spcPct val="150000"/>
              </a:lnSpc>
            </a:pPr>
            <a:r>
              <a:rPr lang="en-US" sz="2500" dirty="0"/>
              <a:t>Trait based approaches are important complementary ways to understand biodiversity patterns and processes. </a:t>
            </a:r>
          </a:p>
          <a:p>
            <a:pPr>
              <a:lnSpc>
                <a:spcPct val="150000"/>
              </a:lnSpc>
            </a:pPr>
            <a:r>
              <a:rPr lang="en-US" sz="2500" dirty="0"/>
              <a:t>This is true when the traits selected can relate to species, communities, metacommunities and ecosystems dynamics.  Trait-based</a:t>
            </a:r>
          </a:p>
        </p:txBody>
      </p:sp>
      <p:sp>
        <p:nvSpPr>
          <p:cNvPr id="4" name="Slide Number Placeholder 3">
            <a:extLst>
              <a:ext uri="{FF2B5EF4-FFF2-40B4-BE49-F238E27FC236}">
                <a16:creationId xmlns:a16="http://schemas.microsoft.com/office/drawing/2014/main" id="{57F2EF0C-4647-41EB-81D5-F5A4FB7E5713}"/>
              </a:ext>
            </a:extLst>
          </p:cNvPr>
          <p:cNvSpPr>
            <a:spLocks noGrp="1"/>
          </p:cNvSpPr>
          <p:nvPr>
            <p:ph type="sldNum" sz="quarter" idx="12"/>
          </p:nvPr>
        </p:nvSpPr>
        <p:spPr/>
        <p:txBody>
          <a:bodyPr/>
          <a:lstStyle/>
          <a:p>
            <a:fld id="{C73C8D7F-9C84-47C4-B132-BAD03B6622AA}" type="slidenum">
              <a:rPr lang="LID4096" smtClean="0"/>
              <a:t>29</a:t>
            </a:fld>
            <a:endParaRPr lang="LID4096"/>
          </a:p>
        </p:txBody>
      </p:sp>
      <p:pic>
        <p:nvPicPr>
          <p:cNvPr id="5" name="Picture 4" descr="Graphical user interface, text, application&#10;&#10;Description automatically generated">
            <a:extLst>
              <a:ext uri="{FF2B5EF4-FFF2-40B4-BE49-F238E27FC236}">
                <a16:creationId xmlns:a16="http://schemas.microsoft.com/office/drawing/2014/main" id="{9061E3CF-C843-44E6-8A5D-B56BF14058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935" y="4400567"/>
            <a:ext cx="4363065" cy="1850005"/>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CE218C4C-4F13-478B-B4A1-7A9891C67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962" y="4400567"/>
            <a:ext cx="4363065" cy="2320908"/>
          </a:xfrm>
          <a:prstGeom prst="rect">
            <a:avLst/>
          </a:prstGeom>
        </p:spPr>
      </p:pic>
      <p:cxnSp>
        <p:nvCxnSpPr>
          <p:cNvPr id="7" name="Straight Connector 6">
            <a:extLst>
              <a:ext uri="{FF2B5EF4-FFF2-40B4-BE49-F238E27FC236}">
                <a16:creationId xmlns:a16="http://schemas.microsoft.com/office/drawing/2014/main" id="{DCD309E9-3DEE-49B6-BCEB-A50C83D7DB14}"/>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99108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4563B-32AC-4105-A277-302012F5213A}"/>
              </a:ext>
            </a:extLst>
          </p:cNvPr>
          <p:cNvSpPr>
            <a:spLocks noGrp="1"/>
          </p:cNvSpPr>
          <p:nvPr>
            <p:ph type="title"/>
          </p:nvPr>
        </p:nvSpPr>
        <p:spPr/>
        <p:txBody>
          <a:bodyPr/>
          <a:lstStyle/>
          <a:p>
            <a:r>
              <a:rPr lang="en-US" dirty="0"/>
              <a:t>Biodiversity facets</a:t>
            </a:r>
          </a:p>
        </p:txBody>
      </p:sp>
      <p:sp>
        <p:nvSpPr>
          <p:cNvPr id="3" name="Content Placeholder 2">
            <a:extLst>
              <a:ext uri="{FF2B5EF4-FFF2-40B4-BE49-F238E27FC236}">
                <a16:creationId xmlns:a16="http://schemas.microsoft.com/office/drawing/2014/main" id="{18FF9889-559D-4DC8-BA20-BAEC542A88FB}"/>
              </a:ext>
            </a:extLst>
          </p:cNvPr>
          <p:cNvSpPr>
            <a:spLocks noGrp="1"/>
          </p:cNvSpPr>
          <p:nvPr>
            <p:ph idx="1"/>
          </p:nvPr>
        </p:nvSpPr>
        <p:spPr>
          <a:xfrm>
            <a:off x="838199" y="1825625"/>
            <a:ext cx="10410371" cy="4351338"/>
          </a:xfrm>
        </p:spPr>
        <p:txBody>
          <a:bodyPr>
            <a:normAutofit/>
          </a:bodyPr>
          <a:lstStyle/>
          <a:p>
            <a:pPr>
              <a:lnSpc>
                <a:spcPct val="150000"/>
              </a:lnSpc>
            </a:pPr>
            <a:r>
              <a:rPr lang="en-US" sz="2500" dirty="0"/>
              <a:t>Biodiversity includes genotypic and phenotypic variation, as well as ecological processes and evolutionary histories of organisms, communities and ecosystems across space and time.</a:t>
            </a:r>
          </a:p>
          <a:p>
            <a:pPr>
              <a:lnSpc>
                <a:spcPct val="150000"/>
              </a:lnSpc>
            </a:pPr>
            <a:r>
              <a:rPr lang="en-US" sz="2500" dirty="0"/>
              <a:t>Quantification of biodiversity mainly deals with the number of species and their abundances:</a:t>
            </a:r>
          </a:p>
          <a:p>
            <a:pPr marL="0" indent="0">
              <a:lnSpc>
                <a:spcPct val="150000"/>
              </a:lnSpc>
              <a:buNone/>
            </a:pPr>
            <a:r>
              <a:rPr lang="en-US" sz="2500" dirty="0"/>
              <a:t>                                                “</a:t>
            </a:r>
            <a:r>
              <a:rPr lang="en-US" sz="3000" dirty="0"/>
              <a:t>Taxonomic facet</a:t>
            </a:r>
            <a:r>
              <a:rPr lang="en-US" sz="2500" dirty="0"/>
              <a:t>”</a:t>
            </a:r>
          </a:p>
        </p:txBody>
      </p:sp>
      <p:sp>
        <p:nvSpPr>
          <p:cNvPr id="4" name="Slide Number Placeholder 3">
            <a:extLst>
              <a:ext uri="{FF2B5EF4-FFF2-40B4-BE49-F238E27FC236}">
                <a16:creationId xmlns:a16="http://schemas.microsoft.com/office/drawing/2014/main" id="{12E8E06F-6060-414A-8253-7D32134BFEC9}"/>
              </a:ext>
            </a:extLst>
          </p:cNvPr>
          <p:cNvSpPr>
            <a:spLocks noGrp="1"/>
          </p:cNvSpPr>
          <p:nvPr>
            <p:ph type="sldNum" sz="quarter" idx="12"/>
          </p:nvPr>
        </p:nvSpPr>
        <p:spPr/>
        <p:txBody>
          <a:bodyPr/>
          <a:lstStyle/>
          <a:p>
            <a:fld id="{C73C8D7F-9C84-47C4-B132-BAD03B6622AA}" type="slidenum">
              <a:rPr lang="LID4096" smtClean="0"/>
              <a:t>3</a:t>
            </a:fld>
            <a:endParaRPr lang="LID4096"/>
          </a:p>
        </p:txBody>
      </p:sp>
    </p:spTree>
    <p:extLst>
      <p:ext uri="{BB962C8B-B14F-4D97-AF65-F5344CB8AC3E}">
        <p14:creationId xmlns:p14="http://schemas.microsoft.com/office/powerpoint/2010/main" val="3577466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607A-0F6C-4738-8F49-476366BBB6A5}"/>
              </a:ext>
            </a:extLst>
          </p:cNvPr>
          <p:cNvSpPr>
            <a:spLocks noGrp="1"/>
          </p:cNvSpPr>
          <p:nvPr>
            <p:ph type="title"/>
          </p:nvPr>
        </p:nvSpPr>
        <p:spPr/>
        <p:txBody>
          <a:bodyPr/>
          <a:lstStyle/>
          <a:p>
            <a:r>
              <a:rPr lang="en-US" dirty="0"/>
              <a:t>Take home message</a:t>
            </a:r>
          </a:p>
        </p:txBody>
      </p:sp>
      <p:sp>
        <p:nvSpPr>
          <p:cNvPr id="3" name="Content Placeholder 2">
            <a:extLst>
              <a:ext uri="{FF2B5EF4-FFF2-40B4-BE49-F238E27FC236}">
                <a16:creationId xmlns:a16="http://schemas.microsoft.com/office/drawing/2014/main" id="{5F9638DF-6D1C-4740-9D2F-9A56D5E1C8CB}"/>
              </a:ext>
            </a:extLst>
          </p:cNvPr>
          <p:cNvSpPr>
            <a:spLocks noGrp="1"/>
          </p:cNvSpPr>
          <p:nvPr>
            <p:ph idx="1"/>
          </p:nvPr>
        </p:nvSpPr>
        <p:spPr>
          <a:xfrm>
            <a:off x="838200" y="1825625"/>
            <a:ext cx="10515600" cy="4667250"/>
          </a:xfrm>
        </p:spPr>
        <p:txBody>
          <a:bodyPr>
            <a:noAutofit/>
          </a:bodyPr>
          <a:lstStyle/>
          <a:p>
            <a:pPr>
              <a:lnSpc>
                <a:spcPct val="150000"/>
              </a:lnSpc>
            </a:pPr>
            <a:r>
              <a:rPr lang="en-US" sz="2500" dirty="0"/>
              <a:t>Which traits should we measure? </a:t>
            </a:r>
          </a:p>
          <a:p>
            <a:pPr marL="0" indent="0">
              <a:lnSpc>
                <a:spcPct val="150000"/>
              </a:lnSpc>
              <a:buNone/>
            </a:pPr>
            <a:r>
              <a:rPr lang="en-US" sz="2500" dirty="0"/>
              <a:t>We can start by asking what are the organism’s functions of interest and which traits (proxies) most effectively measure those functions. </a:t>
            </a:r>
          </a:p>
          <a:p>
            <a:pPr marL="0" indent="0">
              <a:lnSpc>
                <a:spcPct val="150000"/>
              </a:lnSpc>
              <a:buNone/>
            </a:pPr>
            <a:r>
              <a:rPr lang="en-US" sz="2500" dirty="0"/>
              <a:t>Three main functions: </a:t>
            </a:r>
          </a:p>
          <a:p>
            <a:pPr marL="0" indent="0">
              <a:lnSpc>
                <a:spcPct val="150000"/>
              </a:lnSpc>
              <a:buNone/>
            </a:pPr>
            <a:r>
              <a:rPr lang="en-US" sz="2500" dirty="0"/>
              <a:t>	1. Resource acquisition</a:t>
            </a:r>
          </a:p>
          <a:p>
            <a:pPr marL="0" indent="0">
              <a:lnSpc>
                <a:spcPct val="150000"/>
              </a:lnSpc>
              <a:buNone/>
            </a:pPr>
            <a:r>
              <a:rPr lang="en-US" sz="2500" dirty="0"/>
              <a:t>	2. Ability to tolerate environmental extremes</a:t>
            </a:r>
          </a:p>
          <a:p>
            <a:pPr marL="0" indent="0">
              <a:lnSpc>
                <a:spcPct val="150000"/>
              </a:lnSpc>
              <a:buNone/>
            </a:pPr>
            <a:r>
              <a:rPr lang="en-US" sz="2500" dirty="0"/>
              <a:t>	3. Ability to compete with </a:t>
            </a:r>
            <a:r>
              <a:rPr lang="en-US" sz="2500" dirty="0" err="1"/>
              <a:t>neighbours</a:t>
            </a:r>
            <a:endParaRPr lang="en-US" sz="2500" dirty="0"/>
          </a:p>
          <a:p>
            <a:pPr marL="0" indent="0">
              <a:buNone/>
            </a:pPr>
            <a:endParaRPr lang="en-US" sz="2500" dirty="0"/>
          </a:p>
        </p:txBody>
      </p:sp>
      <p:sp>
        <p:nvSpPr>
          <p:cNvPr id="4" name="Slide Number Placeholder 3">
            <a:extLst>
              <a:ext uri="{FF2B5EF4-FFF2-40B4-BE49-F238E27FC236}">
                <a16:creationId xmlns:a16="http://schemas.microsoft.com/office/drawing/2014/main" id="{57F2EF0C-4647-41EB-81D5-F5A4FB7E5713}"/>
              </a:ext>
            </a:extLst>
          </p:cNvPr>
          <p:cNvSpPr>
            <a:spLocks noGrp="1"/>
          </p:cNvSpPr>
          <p:nvPr>
            <p:ph type="sldNum" sz="quarter" idx="12"/>
          </p:nvPr>
        </p:nvSpPr>
        <p:spPr/>
        <p:txBody>
          <a:bodyPr/>
          <a:lstStyle/>
          <a:p>
            <a:fld id="{C73C8D7F-9C84-47C4-B132-BAD03B6622AA}" type="slidenum">
              <a:rPr lang="LID4096" smtClean="0"/>
              <a:t>30</a:t>
            </a:fld>
            <a:endParaRPr lang="LID4096"/>
          </a:p>
        </p:txBody>
      </p:sp>
      <p:sp>
        <p:nvSpPr>
          <p:cNvPr id="5" name="Rectangle 4">
            <a:extLst>
              <a:ext uri="{FF2B5EF4-FFF2-40B4-BE49-F238E27FC236}">
                <a16:creationId xmlns:a16="http://schemas.microsoft.com/office/drawing/2014/main" id="{22E20026-9BF2-46C6-9665-5D5297DBF3D0}"/>
              </a:ext>
            </a:extLst>
          </p:cNvPr>
          <p:cNvSpPr/>
          <p:nvPr/>
        </p:nvSpPr>
        <p:spPr>
          <a:xfrm>
            <a:off x="9674478" y="6092765"/>
            <a:ext cx="1132041" cy="400110"/>
          </a:xfrm>
          <a:prstGeom prst="rect">
            <a:avLst/>
          </a:prstGeom>
        </p:spPr>
        <p:txBody>
          <a:bodyPr wrap="none">
            <a:spAutoFit/>
          </a:bodyPr>
          <a:lstStyle/>
          <a:p>
            <a:r>
              <a:rPr lang="en-US" sz="2000" dirty="0" err="1">
                <a:latin typeface="Agency FB" panose="020B0503020202020204" pitchFamily="34" charset="0"/>
              </a:rPr>
              <a:t>Keddy</a:t>
            </a:r>
            <a:r>
              <a:rPr lang="en-US" sz="2000" dirty="0">
                <a:latin typeface="Agency FB" panose="020B0503020202020204" pitchFamily="34" charset="0"/>
              </a:rPr>
              <a:t> 1992 </a:t>
            </a:r>
          </a:p>
        </p:txBody>
      </p:sp>
      <p:cxnSp>
        <p:nvCxnSpPr>
          <p:cNvPr id="6" name="Straight Connector 5">
            <a:extLst>
              <a:ext uri="{FF2B5EF4-FFF2-40B4-BE49-F238E27FC236}">
                <a16:creationId xmlns:a16="http://schemas.microsoft.com/office/drawing/2014/main" id="{21B2F180-B876-4908-B909-C9CC6BA073C2}"/>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5791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A5E47-6F13-4976-8DA4-170998E732FB}"/>
              </a:ext>
            </a:extLst>
          </p:cNvPr>
          <p:cNvSpPr>
            <a:spLocks noGrp="1"/>
          </p:cNvSpPr>
          <p:nvPr>
            <p:ph type="sldNum" sz="quarter" idx="12"/>
          </p:nvPr>
        </p:nvSpPr>
        <p:spPr/>
        <p:txBody>
          <a:bodyPr/>
          <a:lstStyle/>
          <a:p>
            <a:fld id="{C73C8D7F-9C84-47C4-B132-BAD03B6622AA}" type="slidenum">
              <a:rPr lang="LID4096" smtClean="0"/>
              <a:t>31</a:t>
            </a:fld>
            <a:endParaRPr lang="LID4096"/>
          </a:p>
        </p:txBody>
      </p:sp>
      <p:pic>
        <p:nvPicPr>
          <p:cNvPr id="5" name="Picture 4">
            <a:extLst>
              <a:ext uri="{FF2B5EF4-FFF2-40B4-BE49-F238E27FC236}">
                <a16:creationId xmlns:a16="http://schemas.microsoft.com/office/drawing/2014/main" id="{8DF4592E-B674-4369-8E6F-63B26B03C330}"/>
              </a:ext>
            </a:extLst>
          </p:cNvPr>
          <p:cNvPicPr>
            <a:picLocks noChangeAspect="1"/>
          </p:cNvPicPr>
          <p:nvPr/>
        </p:nvPicPr>
        <p:blipFill rotWithShape="1">
          <a:blip r:embed="rId3">
            <a:grayscl/>
          </a:blip>
          <a:srcRect r="7550"/>
          <a:stretch/>
        </p:blipFill>
        <p:spPr>
          <a:xfrm>
            <a:off x="985318" y="1737778"/>
            <a:ext cx="5154985" cy="1871597"/>
          </a:xfrm>
          <a:prstGeom prst="rect">
            <a:avLst/>
          </a:prstGeom>
        </p:spPr>
      </p:pic>
      <p:pic>
        <p:nvPicPr>
          <p:cNvPr id="6" name="Picture 5">
            <a:extLst>
              <a:ext uri="{FF2B5EF4-FFF2-40B4-BE49-F238E27FC236}">
                <a16:creationId xmlns:a16="http://schemas.microsoft.com/office/drawing/2014/main" id="{990C9C2B-6587-4FA0-A320-ED6FF64D6DB0}"/>
              </a:ext>
            </a:extLst>
          </p:cNvPr>
          <p:cNvPicPr>
            <a:picLocks noChangeAspect="1"/>
          </p:cNvPicPr>
          <p:nvPr/>
        </p:nvPicPr>
        <p:blipFill>
          <a:blip r:embed="rId4">
            <a:grayscl/>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651503" y="3978771"/>
            <a:ext cx="5678499" cy="2404088"/>
          </a:xfrm>
          <a:prstGeom prst="rect">
            <a:avLst/>
          </a:prstGeom>
        </p:spPr>
      </p:pic>
      <p:pic>
        <p:nvPicPr>
          <p:cNvPr id="7" name="Picture 6">
            <a:extLst>
              <a:ext uri="{FF2B5EF4-FFF2-40B4-BE49-F238E27FC236}">
                <a16:creationId xmlns:a16="http://schemas.microsoft.com/office/drawing/2014/main" id="{626CEAD3-3130-42AB-B0AC-2349906E9196}"/>
              </a:ext>
            </a:extLst>
          </p:cNvPr>
          <p:cNvPicPr>
            <a:picLocks noChangeAspect="1"/>
          </p:cNvPicPr>
          <p:nvPr/>
        </p:nvPicPr>
        <p:blipFill rotWithShape="1">
          <a:blip r:embed="rId6">
            <a:grayscl/>
          </a:blip>
          <a:srcRect b="34142"/>
          <a:stretch/>
        </p:blipFill>
        <p:spPr>
          <a:xfrm>
            <a:off x="7270966" y="1239520"/>
            <a:ext cx="3321859" cy="2214484"/>
          </a:xfrm>
          <a:prstGeom prst="rect">
            <a:avLst/>
          </a:prstGeom>
        </p:spPr>
      </p:pic>
      <p:sp>
        <p:nvSpPr>
          <p:cNvPr id="8" name="Rectangle 7">
            <a:extLst>
              <a:ext uri="{FF2B5EF4-FFF2-40B4-BE49-F238E27FC236}">
                <a16:creationId xmlns:a16="http://schemas.microsoft.com/office/drawing/2014/main" id="{253FA0EA-DA9E-474E-AAF8-21D6AAE51A76}"/>
              </a:ext>
            </a:extLst>
          </p:cNvPr>
          <p:cNvSpPr/>
          <p:nvPr/>
        </p:nvSpPr>
        <p:spPr>
          <a:xfrm>
            <a:off x="427426" y="-249025"/>
            <a:ext cx="6795002" cy="1151084"/>
          </a:xfrm>
          <a:prstGeom prst="rect">
            <a:avLst/>
          </a:prstGeom>
        </p:spPr>
        <p:txBody>
          <a:bodyPr wrap="none">
            <a:spAutoFit/>
          </a:bodyPr>
          <a:lstStyle/>
          <a:p>
            <a:pPr>
              <a:lnSpc>
                <a:spcPct val="200000"/>
              </a:lnSpc>
            </a:pPr>
            <a:r>
              <a:rPr lang="en-US" sz="4000" dirty="0">
                <a:latin typeface="+mj-lt"/>
              </a:rPr>
              <a:t>Where do I get trait data from?</a:t>
            </a:r>
          </a:p>
        </p:txBody>
      </p:sp>
      <p:pic>
        <p:nvPicPr>
          <p:cNvPr id="9" name="Picture 8">
            <a:extLst>
              <a:ext uri="{FF2B5EF4-FFF2-40B4-BE49-F238E27FC236}">
                <a16:creationId xmlns:a16="http://schemas.microsoft.com/office/drawing/2014/main" id="{B5C79152-8F64-4D69-97AF-7B331EC43DBD}"/>
              </a:ext>
            </a:extLst>
          </p:cNvPr>
          <p:cNvPicPr>
            <a:picLocks noChangeAspect="1"/>
          </p:cNvPicPr>
          <p:nvPr/>
        </p:nvPicPr>
        <p:blipFill>
          <a:blip r:embed="rId7">
            <a:grayscl/>
          </a:blip>
          <a:stretch>
            <a:fillRect/>
          </a:stretch>
        </p:blipFill>
        <p:spPr>
          <a:xfrm>
            <a:off x="6765522" y="4055298"/>
            <a:ext cx="4419119" cy="2517076"/>
          </a:xfrm>
          <a:prstGeom prst="rect">
            <a:avLst/>
          </a:prstGeom>
        </p:spPr>
      </p:pic>
      <p:pic>
        <p:nvPicPr>
          <p:cNvPr id="10" name="Picture 9">
            <a:extLst>
              <a:ext uri="{FF2B5EF4-FFF2-40B4-BE49-F238E27FC236}">
                <a16:creationId xmlns:a16="http://schemas.microsoft.com/office/drawing/2014/main" id="{CF866225-BCE1-4C1B-A2DB-69B658B6E41C}"/>
              </a:ext>
            </a:extLst>
          </p:cNvPr>
          <p:cNvPicPr>
            <a:picLocks noChangeAspect="1"/>
          </p:cNvPicPr>
          <p:nvPr/>
        </p:nvPicPr>
        <p:blipFill>
          <a:blip r:embed="rId8">
            <a:duotone>
              <a:schemeClr val="accent6">
                <a:shade val="45000"/>
                <a:satMod val="135000"/>
              </a:schemeClr>
              <a:prstClr val="white"/>
            </a:duotone>
          </a:blip>
          <a:stretch>
            <a:fillRect/>
          </a:stretch>
        </p:blipFill>
        <p:spPr>
          <a:xfrm>
            <a:off x="6104333" y="1030456"/>
            <a:ext cx="1130663" cy="10995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39BFE9AE-E059-4A3E-9CCB-4585ABCFC114}"/>
              </a:ext>
            </a:extLst>
          </p:cNvPr>
          <p:cNvPicPr>
            <a:picLocks noChangeAspect="1"/>
          </p:cNvPicPr>
          <p:nvPr/>
        </p:nvPicPr>
        <p:blipFill>
          <a:blip r:embed="rId9">
            <a:duotone>
              <a:schemeClr val="accent5">
                <a:shade val="45000"/>
                <a:satMod val="135000"/>
              </a:schemeClr>
              <a:prstClr val="white"/>
            </a:duotone>
          </a:blip>
          <a:stretch>
            <a:fillRect/>
          </a:stretch>
        </p:blipFill>
        <p:spPr>
          <a:xfrm>
            <a:off x="155001" y="1014375"/>
            <a:ext cx="1130663" cy="11156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E619B7E1-EC34-47E5-BF83-906DE430B1FB}"/>
              </a:ext>
            </a:extLst>
          </p:cNvPr>
          <p:cNvPicPr>
            <a:picLocks noChangeAspect="1"/>
          </p:cNvPicPr>
          <p:nvPr/>
        </p:nvPicPr>
        <p:blipFill>
          <a:blip r:embed="rId10">
            <a:duotone>
              <a:schemeClr val="accent4">
                <a:shade val="45000"/>
                <a:satMod val="135000"/>
              </a:schemeClr>
              <a:prstClr val="white"/>
            </a:duotone>
          </a:blip>
          <a:stretch>
            <a:fillRect/>
          </a:stretch>
        </p:blipFill>
        <p:spPr>
          <a:xfrm>
            <a:off x="82667" y="3599518"/>
            <a:ext cx="1202997" cy="11510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E6D90339-C57C-4405-A2A7-DCABC514C71A}"/>
              </a:ext>
            </a:extLst>
          </p:cNvPr>
          <p:cNvPicPr>
            <a:picLocks noChangeAspect="1"/>
          </p:cNvPicPr>
          <p:nvPr/>
        </p:nvPicPr>
        <p:blipFill>
          <a:blip r:embed="rId8">
            <a:duotone>
              <a:schemeClr val="accent6">
                <a:shade val="45000"/>
                <a:satMod val="135000"/>
              </a:schemeClr>
              <a:prstClr val="white"/>
            </a:duotone>
          </a:blip>
          <a:stretch>
            <a:fillRect/>
          </a:stretch>
        </p:blipFill>
        <p:spPr>
          <a:xfrm>
            <a:off x="6200190" y="3590508"/>
            <a:ext cx="1130663" cy="10995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028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B4F1AB-580D-4C41-B515-3C2E76A1C06B}"/>
              </a:ext>
            </a:extLst>
          </p:cNvPr>
          <p:cNvPicPr>
            <a:picLocks noChangeAspect="1"/>
          </p:cNvPicPr>
          <p:nvPr/>
        </p:nvPicPr>
        <p:blipFill>
          <a:blip r:embed="rId3"/>
          <a:stretch>
            <a:fillRect/>
          </a:stretch>
        </p:blipFill>
        <p:spPr>
          <a:xfrm>
            <a:off x="4924080" y="501650"/>
            <a:ext cx="7267920" cy="6356350"/>
          </a:xfrm>
          <a:prstGeom prst="rect">
            <a:avLst/>
          </a:prstGeom>
        </p:spPr>
      </p:pic>
      <p:sp>
        <p:nvSpPr>
          <p:cNvPr id="2" name="Title 1">
            <a:extLst>
              <a:ext uri="{FF2B5EF4-FFF2-40B4-BE49-F238E27FC236}">
                <a16:creationId xmlns:a16="http://schemas.microsoft.com/office/drawing/2014/main" id="{5339D56A-5E5D-4D4F-9141-0A7DBF5645B5}"/>
              </a:ext>
            </a:extLst>
          </p:cNvPr>
          <p:cNvSpPr>
            <a:spLocks noGrp="1"/>
          </p:cNvSpPr>
          <p:nvPr>
            <p:ph type="title"/>
          </p:nvPr>
        </p:nvSpPr>
        <p:spPr/>
        <p:txBody>
          <a:bodyPr/>
          <a:lstStyle/>
          <a:p>
            <a:r>
              <a:rPr lang="en-US" dirty="0"/>
              <a:t>Plan of the day</a:t>
            </a:r>
          </a:p>
        </p:txBody>
      </p:sp>
      <p:sp>
        <p:nvSpPr>
          <p:cNvPr id="3" name="Content Placeholder 2">
            <a:extLst>
              <a:ext uri="{FF2B5EF4-FFF2-40B4-BE49-F238E27FC236}">
                <a16:creationId xmlns:a16="http://schemas.microsoft.com/office/drawing/2014/main" id="{7B5E2754-3AD6-426A-9EAC-5CF08E92CF09}"/>
              </a:ext>
            </a:extLst>
          </p:cNvPr>
          <p:cNvSpPr>
            <a:spLocks noGrp="1"/>
          </p:cNvSpPr>
          <p:nvPr>
            <p:ph idx="1"/>
          </p:nvPr>
        </p:nvSpPr>
        <p:spPr>
          <a:xfrm>
            <a:off x="838200" y="1825625"/>
            <a:ext cx="10515600" cy="4351338"/>
          </a:xfrm>
          <a:solidFill>
            <a:schemeClr val="bg1">
              <a:alpha val="88000"/>
            </a:schemeClr>
          </a:solidFill>
        </p:spPr>
        <p:txBody>
          <a:bodyPr>
            <a:normAutofit fontScale="85000" lnSpcReduction="10000"/>
          </a:bodyPr>
          <a:lstStyle/>
          <a:p>
            <a:pPr>
              <a:lnSpc>
                <a:spcPct val="150000"/>
              </a:lnSpc>
            </a:pPr>
            <a:r>
              <a:rPr lang="en-US" dirty="0">
                <a:solidFill>
                  <a:schemeClr val="bg1">
                    <a:lumMod val="85000"/>
                  </a:schemeClr>
                </a:solidFill>
              </a:rPr>
              <a:t>Introduction</a:t>
            </a:r>
          </a:p>
          <a:p>
            <a:pPr lvl="1">
              <a:lnSpc>
                <a:spcPct val="150000"/>
              </a:lnSpc>
            </a:pPr>
            <a:r>
              <a:rPr lang="en-US" dirty="0">
                <a:solidFill>
                  <a:schemeClr val="bg1">
                    <a:lumMod val="85000"/>
                  </a:schemeClr>
                </a:solidFill>
              </a:rPr>
              <a:t>Functional diversity is a facet of biodiversity</a:t>
            </a:r>
          </a:p>
          <a:p>
            <a:pPr lvl="1">
              <a:lnSpc>
                <a:spcPct val="150000"/>
              </a:lnSpc>
            </a:pPr>
            <a:r>
              <a:rPr lang="en-US" dirty="0">
                <a:solidFill>
                  <a:schemeClr val="bg1">
                    <a:lumMod val="85000"/>
                  </a:schemeClr>
                </a:solidFill>
              </a:rPr>
              <a:t>Functional ecology</a:t>
            </a:r>
          </a:p>
          <a:p>
            <a:pPr>
              <a:lnSpc>
                <a:spcPct val="150000"/>
              </a:lnSpc>
            </a:pPr>
            <a:r>
              <a:rPr lang="en-US" dirty="0">
                <a:solidFill>
                  <a:schemeClr val="bg1">
                    <a:lumMod val="85000"/>
                  </a:schemeClr>
                </a:solidFill>
              </a:rPr>
              <a:t>Trait-based ecology</a:t>
            </a:r>
          </a:p>
          <a:p>
            <a:pPr lvl="1">
              <a:lnSpc>
                <a:spcPct val="150000"/>
              </a:lnSpc>
            </a:pPr>
            <a:r>
              <a:rPr lang="en-US" dirty="0">
                <a:solidFill>
                  <a:schemeClr val="bg1">
                    <a:lumMod val="85000"/>
                  </a:schemeClr>
                </a:solidFill>
              </a:rPr>
              <a:t>The merit and ecological significance of traits</a:t>
            </a:r>
          </a:p>
          <a:p>
            <a:pPr>
              <a:lnSpc>
                <a:spcPct val="150000"/>
              </a:lnSpc>
            </a:pPr>
            <a:r>
              <a:rPr lang="en-US" dirty="0"/>
              <a:t>Functional diversity quantification</a:t>
            </a:r>
          </a:p>
          <a:p>
            <a:pPr lvl="1">
              <a:lnSpc>
                <a:spcPct val="150000"/>
              </a:lnSpc>
            </a:pPr>
            <a:r>
              <a:rPr lang="en-US" dirty="0"/>
              <a:t>Species-pairwise functional distances - approach </a:t>
            </a:r>
            <a:r>
              <a:rPr lang="en-US" i="1" dirty="0"/>
              <a:t>sensu</a:t>
            </a:r>
            <a:r>
              <a:rPr lang="en-US" dirty="0"/>
              <a:t> Anne Chao et al</a:t>
            </a:r>
          </a:p>
          <a:p>
            <a:pPr lvl="1">
              <a:lnSpc>
                <a:spcPct val="150000"/>
              </a:lnSpc>
            </a:pPr>
            <a:r>
              <a:rPr lang="en-US" dirty="0"/>
              <a:t>Trait-value-based - approach </a:t>
            </a:r>
            <a:r>
              <a:rPr lang="en-US" i="1" dirty="0"/>
              <a:t>sensu </a:t>
            </a:r>
            <a:r>
              <a:rPr lang="en-US" dirty="0"/>
              <a:t>Blonder et al </a:t>
            </a:r>
          </a:p>
          <a:p>
            <a:pPr lvl="1">
              <a:lnSpc>
                <a:spcPct val="150000"/>
              </a:lnSpc>
            </a:pPr>
            <a:endParaRPr lang="en-US" dirty="0"/>
          </a:p>
          <a:p>
            <a:pPr lvl="1">
              <a:lnSpc>
                <a:spcPct val="150000"/>
              </a:lnSpc>
            </a:pPr>
            <a:endParaRPr lang="en-US" dirty="0"/>
          </a:p>
          <a:p>
            <a:pPr>
              <a:lnSpc>
                <a:spcPct val="150000"/>
              </a:lnSpc>
            </a:pPr>
            <a:endParaRPr lang="en-US" dirty="0"/>
          </a:p>
        </p:txBody>
      </p:sp>
      <p:sp>
        <p:nvSpPr>
          <p:cNvPr id="4" name="Slide Number Placeholder 3">
            <a:extLst>
              <a:ext uri="{FF2B5EF4-FFF2-40B4-BE49-F238E27FC236}">
                <a16:creationId xmlns:a16="http://schemas.microsoft.com/office/drawing/2014/main" id="{1913B130-4404-40F7-9B74-2F21A6F5161B}"/>
              </a:ext>
            </a:extLst>
          </p:cNvPr>
          <p:cNvSpPr>
            <a:spLocks noGrp="1"/>
          </p:cNvSpPr>
          <p:nvPr>
            <p:ph type="sldNum" sz="quarter" idx="12"/>
          </p:nvPr>
        </p:nvSpPr>
        <p:spPr/>
        <p:txBody>
          <a:bodyPr/>
          <a:lstStyle/>
          <a:p>
            <a:fld id="{C73C8D7F-9C84-47C4-B132-BAD03B6622AA}" type="slidenum">
              <a:rPr lang="LID4096" smtClean="0"/>
              <a:t>32</a:t>
            </a:fld>
            <a:endParaRPr lang="LID4096"/>
          </a:p>
        </p:txBody>
      </p:sp>
    </p:spTree>
    <p:extLst>
      <p:ext uri="{BB962C8B-B14F-4D97-AF65-F5344CB8AC3E}">
        <p14:creationId xmlns:p14="http://schemas.microsoft.com/office/powerpoint/2010/main" val="2790675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393047-796C-42A2-9789-AE2EC7D9AF81}"/>
              </a:ext>
            </a:extLst>
          </p:cNvPr>
          <p:cNvSpPr>
            <a:spLocks noGrp="1"/>
          </p:cNvSpPr>
          <p:nvPr>
            <p:ph type="sldNum" sz="quarter" idx="12"/>
          </p:nvPr>
        </p:nvSpPr>
        <p:spPr/>
        <p:txBody>
          <a:bodyPr/>
          <a:lstStyle/>
          <a:p>
            <a:fld id="{C73C8D7F-9C84-47C4-B132-BAD03B6622AA}" type="slidenum">
              <a:rPr lang="LID4096" smtClean="0"/>
              <a:t>33</a:t>
            </a:fld>
            <a:endParaRPr lang="LID4096"/>
          </a:p>
        </p:txBody>
      </p:sp>
      <p:sp>
        <p:nvSpPr>
          <p:cNvPr id="10" name="Rectangle 9">
            <a:extLst>
              <a:ext uri="{FF2B5EF4-FFF2-40B4-BE49-F238E27FC236}">
                <a16:creationId xmlns:a16="http://schemas.microsoft.com/office/drawing/2014/main" id="{3354A800-FD8C-4CEB-B359-5F13BBD1A80E}"/>
              </a:ext>
            </a:extLst>
          </p:cNvPr>
          <p:cNvSpPr/>
          <p:nvPr/>
        </p:nvSpPr>
        <p:spPr>
          <a:xfrm>
            <a:off x="10879975" y="6398310"/>
            <a:ext cx="1312025" cy="323165"/>
          </a:xfrm>
          <a:prstGeom prst="rect">
            <a:avLst/>
          </a:prstGeom>
          <a:noFill/>
        </p:spPr>
        <p:txBody>
          <a:bodyPr wrap="square">
            <a:spAutoFit/>
          </a:bodyPr>
          <a:lstStyle/>
          <a:p>
            <a:pPr algn="r"/>
            <a:r>
              <a:rPr lang="en-GB" sz="1500" b="1" dirty="0">
                <a:solidFill>
                  <a:schemeClr val="bg1"/>
                </a:solidFill>
                <a:latin typeface="Agency FB" panose="020B0503020202020204" pitchFamily="34" charset="0"/>
              </a:rPr>
              <a:t>Elizabeth Builes</a:t>
            </a:r>
            <a:endParaRPr lang="en-US" sz="1200" b="1" dirty="0">
              <a:solidFill>
                <a:schemeClr val="bg1"/>
              </a:solidFill>
              <a:latin typeface="Agency FB" panose="020B0503020202020204" pitchFamily="34" charset="0"/>
            </a:endParaRPr>
          </a:p>
        </p:txBody>
      </p:sp>
      <p:pic>
        <p:nvPicPr>
          <p:cNvPr id="6" name="Picture 5">
            <a:extLst>
              <a:ext uri="{FF2B5EF4-FFF2-40B4-BE49-F238E27FC236}">
                <a16:creationId xmlns:a16="http://schemas.microsoft.com/office/drawing/2014/main" id="{89532964-0646-47B9-9D59-680BEF2018B4}"/>
              </a:ext>
            </a:extLst>
          </p:cNvPr>
          <p:cNvPicPr>
            <a:picLocks noChangeAspect="1"/>
          </p:cNvPicPr>
          <p:nvPr/>
        </p:nvPicPr>
        <p:blipFill>
          <a:blip r:embed="rId3"/>
          <a:stretch>
            <a:fillRect/>
          </a:stretch>
        </p:blipFill>
        <p:spPr>
          <a:xfrm>
            <a:off x="4924080" y="501650"/>
            <a:ext cx="7267920" cy="6356350"/>
          </a:xfrm>
          <a:prstGeom prst="rect">
            <a:avLst/>
          </a:prstGeom>
        </p:spPr>
      </p:pic>
      <p:sp>
        <p:nvSpPr>
          <p:cNvPr id="7" name="Rectangle 6">
            <a:extLst>
              <a:ext uri="{FF2B5EF4-FFF2-40B4-BE49-F238E27FC236}">
                <a16:creationId xmlns:a16="http://schemas.microsoft.com/office/drawing/2014/main" id="{1913231C-12EA-4139-B97C-D002F4CDF19C}"/>
              </a:ext>
            </a:extLst>
          </p:cNvPr>
          <p:cNvSpPr/>
          <p:nvPr/>
        </p:nvSpPr>
        <p:spPr>
          <a:xfrm>
            <a:off x="10778494" y="6127486"/>
            <a:ext cx="1313180" cy="646331"/>
          </a:xfrm>
          <a:prstGeom prst="rect">
            <a:avLst/>
          </a:prstGeom>
        </p:spPr>
        <p:txBody>
          <a:bodyPr wrap="none">
            <a:spAutoFit/>
          </a:bodyPr>
          <a:lstStyle/>
          <a:p>
            <a:pPr fontAlgn="base"/>
            <a:r>
              <a:rPr lang="en-GB" dirty="0">
                <a:solidFill>
                  <a:schemeClr val="tx1">
                    <a:lumMod val="75000"/>
                    <a:lumOff val="25000"/>
                  </a:schemeClr>
                </a:solidFill>
                <a:latin typeface="Agency FB" panose="020B0503020202020204" pitchFamily="34" charset="0"/>
              </a:rPr>
              <a:t>Elizabeth Builes</a:t>
            </a:r>
            <a:endParaRPr lang="en-US" sz="1400" dirty="0">
              <a:solidFill>
                <a:schemeClr val="tx1">
                  <a:lumMod val="75000"/>
                  <a:lumOff val="25000"/>
                </a:schemeClr>
              </a:solidFill>
              <a:latin typeface="Agency FB" panose="020B0503020202020204" pitchFamily="34" charset="0"/>
            </a:endParaRPr>
          </a:p>
          <a:p>
            <a:pPr fontAlgn="base"/>
            <a:r>
              <a:rPr lang="en-GB" dirty="0">
                <a:solidFill>
                  <a:srgbClr val="262626"/>
                </a:solidFill>
                <a:latin typeface="Agency FB" panose="020B0503020202020204" pitchFamily="34" charset="0"/>
              </a:rPr>
              <a:t>@</a:t>
            </a:r>
            <a:r>
              <a:rPr lang="en-GB" dirty="0" err="1">
                <a:solidFill>
                  <a:srgbClr val="262626"/>
                </a:solidFill>
                <a:latin typeface="Agency FB" panose="020B0503020202020204" pitchFamily="34" charset="0"/>
              </a:rPr>
              <a:t>mira.pal.cielo</a:t>
            </a:r>
            <a:endParaRPr lang="en-GB" i="0" dirty="0">
              <a:solidFill>
                <a:srgbClr val="262626"/>
              </a:solidFill>
              <a:effectLst/>
              <a:latin typeface="Agency FB" panose="020B0503020202020204" pitchFamily="34" charset="0"/>
            </a:endParaRPr>
          </a:p>
        </p:txBody>
      </p:sp>
      <p:sp>
        <p:nvSpPr>
          <p:cNvPr id="9" name="Title 1">
            <a:extLst>
              <a:ext uri="{FF2B5EF4-FFF2-40B4-BE49-F238E27FC236}">
                <a16:creationId xmlns:a16="http://schemas.microsoft.com/office/drawing/2014/main" id="{656B4279-ED26-4EBC-AAE5-FA3CEFDEFC03}"/>
              </a:ext>
            </a:extLst>
          </p:cNvPr>
          <p:cNvSpPr txBox="1">
            <a:spLocks/>
          </p:cNvSpPr>
          <p:nvPr/>
        </p:nvSpPr>
        <p:spPr>
          <a:xfrm>
            <a:off x="799037" y="1975079"/>
            <a:ext cx="9879131" cy="4381271"/>
          </a:xfrm>
          <a:prstGeom prst="rect">
            <a:avLst/>
          </a:prstGeom>
          <a:solidFill>
            <a:schemeClr val="bg1">
              <a:alpha val="88000"/>
            </a:schemeClr>
          </a:solidFill>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4500" b="1" dirty="0"/>
              <a:t>Functional diversity Quantification I</a:t>
            </a:r>
          </a:p>
          <a:p>
            <a:pPr>
              <a:lnSpc>
                <a:spcPct val="150000"/>
              </a:lnSpc>
            </a:pPr>
            <a:endParaRPr lang="en-US" sz="4000" b="1" dirty="0"/>
          </a:p>
          <a:p>
            <a:pPr>
              <a:lnSpc>
                <a:spcPct val="150000"/>
              </a:lnSpc>
            </a:pPr>
            <a:r>
              <a:rPr lang="en-US" sz="4000" dirty="0"/>
              <a:t>Species-pairwise functional distances </a:t>
            </a:r>
          </a:p>
          <a:p>
            <a:pPr>
              <a:lnSpc>
                <a:spcPct val="150000"/>
              </a:lnSpc>
            </a:pPr>
            <a:r>
              <a:rPr lang="en-US" sz="4000" i="1" dirty="0"/>
              <a:t>sensu</a:t>
            </a:r>
            <a:r>
              <a:rPr lang="en-US" sz="4000" dirty="0"/>
              <a:t> Anne Chao et al</a:t>
            </a:r>
          </a:p>
          <a:p>
            <a:pPr>
              <a:lnSpc>
                <a:spcPct val="150000"/>
              </a:lnSpc>
            </a:pPr>
            <a:endParaRPr lang="en-US" sz="4000" b="1" dirty="0"/>
          </a:p>
        </p:txBody>
      </p:sp>
    </p:spTree>
    <p:extLst>
      <p:ext uri="{BB962C8B-B14F-4D97-AF65-F5344CB8AC3E}">
        <p14:creationId xmlns:p14="http://schemas.microsoft.com/office/powerpoint/2010/main" val="4822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DD6EDFB-7DC2-4744-A4B4-4A62432F3255}"/>
              </a:ext>
            </a:extLst>
          </p:cNvPr>
          <p:cNvSpPr>
            <a:spLocks noGrp="1"/>
          </p:cNvSpPr>
          <p:nvPr>
            <p:ph type="sldNum" sz="quarter" idx="12"/>
          </p:nvPr>
        </p:nvSpPr>
        <p:spPr/>
        <p:txBody>
          <a:bodyPr/>
          <a:lstStyle/>
          <a:p>
            <a:fld id="{C73C8D7F-9C84-47C4-B132-BAD03B6622AA}" type="slidenum">
              <a:rPr lang="LID4096" smtClean="0"/>
              <a:t>34</a:t>
            </a:fld>
            <a:endParaRPr lang="LID4096"/>
          </a:p>
        </p:txBody>
      </p:sp>
      <p:pic>
        <p:nvPicPr>
          <p:cNvPr id="15" name="Picture 14">
            <a:extLst>
              <a:ext uri="{FF2B5EF4-FFF2-40B4-BE49-F238E27FC236}">
                <a16:creationId xmlns:a16="http://schemas.microsoft.com/office/drawing/2014/main" id="{0FC69796-E6A0-46FF-8CDE-9946DED7B8A1}"/>
              </a:ext>
            </a:extLst>
          </p:cNvPr>
          <p:cNvPicPr>
            <a:picLocks noChangeAspect="1"/>
          </p:cNvPicPr>
          <p:nvPr/>
        </p:nvPicPr>
        <p:blipFill>
          <a:blip r:embed="rId3"/>
          <a:stretch>
            <a:fillRect/>
          </a:stretch>
        </p:blipFill>
        <p:spPr>
          <a:xfrm>
            <a:off x="5708320" y="3993026"/>
            <a:ext cx="5131601" cy="2363324"/>
          </a:xfrm>
          <a:prstGeom prst="rect">
            <a:avLst/>
          </a:prstGeom>
          <a:ln>
            <a:solidFill>
              <a:schemeClr val="bg1">
                <a:lumMod val="50000"/>
              </a:schemeClr>
            </a:solidFill>
          </a:ln>
        </p:spPr>
      </p:pic>
      <p:grpSp>
        <p:nvGrpSpPr>
          <p:cNvPr id="18" name="Group 17">
            <a:extLst>
              <a:ext uri="{FF2B5EF4-FFF2-40B4-BE49-F238E27FC236}">
                <a16:creationId xmlns:a16="http://schemas.microsoft.com/office/drawing/2014/main" id="{A7E20BCB-6DC5-4829-AC28-9D22088B56F0}"/>
              </a:ext>
            </a:extLst>
          </p:cNvPr>
          <p:cNvGrpSpPr/>
          <p:nvPr/>
        </p:nvGrpSpPr>
        <p:grpSpPr>
          <a:xfrm>
            <a:off x="754484" y="1190662"/>
            <a:ext cx="4569162" cy="4476675"/>
            <a:chOff x="579822" y="1489843"/>
            <a:chExt cx="4569162" cy="4476675"/>
          </a:xfrm>
        </p:grpSpPr>
        <p:grpSp>
          <p:nvGrpSpPr>
            <p:cNvPr id="14" name="Group 13">
              <a:extLst>
                <a:ext uri="{FF2B5EF4-FFF2-40B4-BE49-F238E27FC236}">
                  <a16:creationId xmlns:a16="http://schemas.microsoft.com/office/drawing/2014/main" id="{11B44617-C872-4963-8164-578B58C072AC}"/>
                </a:ext>
              </a:extLst>
            </p:cNvPr>
            <p:cNvGrpSpPr/>
            <p:nvPr/>
          </p:nvGrpSpPr>
          <p:grpSpPr>
            <a:xfrm>
              <a:off x="579822" y="1489843"/>
              <a:ext cx="4569162" cy="4322565"/>
              <a:chOff x="670495" y="497150"/>
              <a:chExt cx="5287113" cy="4988634"/>
            </a:xfrm>
          </p:grpSpPr>
          <p:pic>
            <p:nvPicPr>
              <p:cNvPr id="12" name="Picture 11">
                <a:extLst>
                  <a:ext uri="{FF2B5EF4-FFF2-40B4-BE49-F238E27FC236}">
                    <a16:creationId xmlns:a16="http://schemas.microsoft.com/office/drawing/2014/main" id="{31D769B9-6D53-470D-B306-76A92AFF4B07}"/>
                  </a:ext>
                </a:extLst>
              </p:cNvPr>
              <p:cNvPicPr>
                <a:picLocks noChangeAspect="1"/>
              </p:cNvPicPr>
              <p:nvPr/>
            </p:nvPicPr>
            <p:blipFill>
              <a:blip r:embed="rId4"/>
              <a:stretch>
                <a:fillRect/>
              </a:stretch>
            </p:blipFill>
            <p:spPr>
              <a:xfrm>
                <a:off x="670495" y="497150"/>
                <a:ext cx="5287113" cy="4677428"/>
              </a:xfrm>
              <a:prstGeom prst="rect">
                <a:avLst/>
              </a:prstGeom>
              <a:ln>
                <a:solidFill>
                  <a:schemeClr val="bg1">
                    <a:lumMod val="50000"/>
                  </a:schemeClr>
                </a:solidFill>
              </a:ln>
            </p:spPr>
          </p:pic>
          <p:pic>
            <p:nvPicPr>
              <p:cNvPr id="13" name="Picture 12">
                <a:extLst>
                  <a:ext uri="{FF2B5EF4-FFF2-40B4-BE49-F238E27FC236}">
                    <a16:creationId xmlns:a16="http://schemas.microsoft.com/office/drawing/2014/main" id="{D0694D55-9F4F-4A65-9F81-82DE0CA9FEB1}"/>
                  </a:ext>
                </a:extLst>
              </p:cNvPr>
              <p:cNvPicPr>
                <a:picLocks noChangeAspect="1"/>
              </p:cNvPicPr>
              <p:nvPr/>
            </p:nvPicPr>
            <p:blipFill>
              <a:blip r:embed="rId5"/>
              <a:stretch>
                <a:fillRect/>
              </a:stretch>
            </p:blipFill>
            <p:spPr>
              <a:xfrm>
                <a:off x="670495" y="5174579"/>
                <a:ext cx="4512472" cy="311205"/>
              </a:xfrm>
              <a:prstGeom prst="rect">
                <a:avLst/>
              </a:prstGeom>
              <a:ln>
                <a:noFill/>
              </a:ln>
            </p:spPr>
          </p:pic>
        </p:grpSp>
        <p:sp>
          <p:nvSpPr>
            <p:cNvPr id="16" name="Oval 15">
              <a:extLst>
                <a:ext uri="{FF2B5EF4-FFF2-40B4-BE49-F238E27FC236}">
                  <a16:creationId xmlns:a16="http://schemas.microsoft.com/office/drawing/2014/main" id="{1E6BD0B3-F6E4-4C9D-A893-41F30F28E778}"/>
                </a:ext>
              </a:extLst>
            </p:cNvPr>
            <p:cNvSpPr/>
            <p:nvPr/>
          </p:nvSpPr>
          <p:spPr>
            <a:xfrm>
              <a:off x="2605104" y="5368157"/>
              <a:ext cx="684194" cy="598361"/>
            </a:xfrm>
            <a:prstGeom prst="ellipse">
              <a:avLst/>
            </a:prstGeom>
            <a:noFill/>
            <a:ln w="76200">
              <a:solidFill>
                <a:srgbClr val="CF58E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839C703-9EEF-4BCD-9B9D-2AEA87F1C56B}"/>
              </a:ext>
            </a:extLst>
          </p:cNvPr>
          <p:cNvGrpSpPr/>
          <p:nvPr/>
        </p:nvGrpSpPr>
        <p:grpSpPr>
          <a:xfrm>
            <a:off x="5708321" y="544510"/>
            <a:ext cx="5131601" cy="3182442"/>
            <a:chOff x="5522700" y="3315984"/>
            <a:chExt cx="5131601" cy="3182442"/>
          </a:xfrm>
        </p:grpSpPr>
        <p:pic>
          <p:nvPicPr>
            <p:cNvPr id="2" name="Picture 1">
              <a:extLst>
                <a:ext uri="{FF2B5EF4-FFF2-40B4-BE49-F238E27FC236}">
                  <a16:creationId xmlns:a16="http://schemas.microsoft.com/office/drawing/2014/main" id="{BA73B59E-48C3-4514-BFD3-60F34688EC02}"/>
                </a:ext>
              </a:extLst>
            </p:cNvPr>
            <p:cNvPicPr>
              <a:picLocks noChangeAspect="1"/>
            </p:cNvPicPr>
            <p:nvPr/>
          </p:nvPicPr>
          <p:blipFill>
            <a:blip r:embed="rId6"/>
            <a:stretch>
              <a:fillRect/>
            </a:stretch>
          </p:blipFill>
          <p:spPr>
            <a:xfrm>
              <a:off x="5522700" y="3315984"/>
              <a:ext cx="5131601" cy="3182442"/>
            </a:xfrm>
            <a:prstGeom prst="rect">
              <a:avLst/>
            </a:prstGeom>
            <a:ln>
              <a:solidFill>
                <a:schemeClr val="bg1">
                  <a:lumMod val="50000"/>
                </a:schemeClr>
              </a:solidFill>
            </a:ln>
          </p:spPr>
        </p:pic>
        <p:sp>
          <p:nvSpPr>
            <p:cNvPr id="17" name="Oval 16">
              <a:extLst>
                <a:ext uri="{FF2B5EF4-FFF2-40B4-BE49-F238E27FC236}">
                  <a16:creationId xmlns:a16="http://schemas.microsoft.com/office/drawing/2014/main" id="{B7FD4AE5-17F6-47DC-9182-762163BFD9C0}"/>
                </a:ext>
              </a:extLst>
            </p:cNvPr>
            <p:cNvSpPr/>
            <p:nvPr/>
          </p:nvSpPr>
          <p:spPr>
            <a:xfrm>
              <a:off x="6554225" y="5514674"/>
              <a:ext cx="484845" cy="462118"/>
            </a:xfrm>
            <a:prstGeom prst="ellipse">
              <a:avLst/>
            </a:prstGeom>
            <a:noFill/>
            <a:ln w="76200">
              <a:solidFill>
                <a:srgbClr val="CF58E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cxnSp>
        <p:nvCxnSpPr>
          <p:cNvPr id="21" name="Straight Connector 20">
            <a:extLst>
              <a:ext uri="{FF2B5EF4-FFF2-40B4-BE49-F238E27FC236}">
                <a16:creationId xmlns:a16="http://schemas.microsoft.com/office/drawing/2014/main" id="{714A0F6F-E001-437D-93C5-A979834E9C19}"/>
              </a:ext>
            </a:extLst>
          </p:cNvPr>
          <p:cNvCxnSpPr/>
          <p:nvPr/>
        </p:nvCxnSpPr>
        <p:spPr>
          <a:xfrm>
            <a:off x="873303" y="2630185"/>
            <a:ext cx="3133618"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605FF02-9178-44B0-8940-294AB23A155F}"/>
              </a:ext>
            </a:extLst>
          </p:cNvPr>
          <p:cNvCxnSpPr>
            <a:cxnSpLocks/>
          </p:cNvCxnSpPr>
          <p:nvPr/>
        </p:nvCxnSpPr>
        <p:spPr>
          <a:xfrm>
            <a:off x="8871993" y="1881113"/>
            <a:ext cx="1514067"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02908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9F06-9740-4F8C-9490-E4874D5DA60F}"/>
              </a:ext>
            </a:extLst>
          </p:cNvPr>
          <p:cNvSpPr>
            <a:spLocks noGrp="1"/>
          </p:cNvSpPr>
          <p:nvPr>
            <p:ph type="title"/>
          </p:nvPr>
        </p:nvSpPr>
        <p:spPr/>
        <p:txBody>
          <a:bodyPr/>
          <a:lstStyle/>
          <a:p>
            <a:r>
              <a:rPr lang="en-US" dirty="0"/>
              <a:t>Chao et al – Distance-based approach </a:t>
            </a:r>
          </a:p>
        </p:txBody>
      </p:sp>
      <p:sp>
        <p:nvSpPr>
          <p:cNvPr id="3" name="Content Placeholder 2">
            <a:extLst>
              <a:ext uri="{FF2B5EF4-FFF2-40B4-BE49-F238E27FC236}">
                <a16:creationId xmlns:a16="http://schemas.microsoft.com/office/drawing/2014/main" id="{40512F37-60C4-4113-A6DD-66959FC79BCE}"/>
              </a:ext>
            </a:extLst>
          </p:cNvPr>
          <p:cNvSpPr>
            <a:spLocks noGrp="1"/>
          </p:cNvSpPr>
          <p:nvPr>
            <p:ph idx="1"/>
          </p:nvPr>
        </p:nvSpPr>
        <p:spPr/>
        <p:txBody>
          <a:bodyPr>
            <a:normAutofit/>
          </a:bodyPr>
          <a:lstStyle/>
          <a:p>
            <a:pPr>
              <a:lnSpc>
                <a:spcPct val="150000"/>
              </a:lnSpc>
            </a:pPr>
            <a:r>
              <a:rPr lang="en-US" dirty="0"/>
              <a:t>They developed functional diversity measures sensitive to</a:t>
            </a:r>
          </a:p>
          <a:p>
            <a:pPr marL="457200" lvl="1" indent="0">
              <a:lnSpc>
                <a:spcPct val="150000"/>
              </a:lnSpc>
              <a:buNone/>
            </a:pPr>
            <a:r>
              <a:rPr lang="en-US" dirty="0"/>
              <a:t>(1) Species abundances</a:t>
            </a:r>
          </a:p>
          <a:p>
            <a:pPr marL="457200" lvl="1" indent="0">
              <a:lnSpc>
                <a:spcPct val="150000"/>
              </a:lnSpc>
              <a:buNone/>
            </a:pPr>
            <a:r>
              <a:rPr lang="en-US" dirty="0"/>
              <a:t>(2) Trait-based species-pairwise functional distances</a:t>
            </a:r>
            <a:endParaRPr lang="en-US" sz="2000" dirty="0"/>
          </a:p>
          <a:p>
            <a:pPr>
              <a:lnSpc>
                <a:spcPct val="150000"/>
              </a:lnSpc>
            </a:pPr>
            <a:r>
              <a:rPr lang="en-US" sz="2500" dirty="0"/>
              <a:t>Their framework unifies ecologists’ measures of species diversity, with distance-based functional diversity by implementing Hill numbers.</a:t>
            </a:r>
          </a:p>
        </p:txBody>
      </p:sp>
      <p:sp>
        <p:nvSpPr>
          <p:cNvPr id="4" name="Slide Number Placeholder 3">
            <a:extLst>
              <a:ext uri="{FF2B5EF4-FFF2-40B4-BE49-F238E27FC236}">
                <a16:creationId xmlns:a16="http://schemas.microsoft.com/office/drawing/2014/main" id="{CB83C32A-CBEB-4972-8FFC-8BABE99E55EF}"/>
              </a:ext>
            </a:extLst>
          </p:cNvPr>
          <p:cNvSpPr>
            <a:spLocks noGrp="1"/>
          </p:cNvSpPr>
          <p:nvPr>
            <p:ph type="sldNum" sz="quarter" idx="12"/>
          </p:nvPr>
        </p:nvSpPr>
        <p:spPr/>
        <p:txBody>
          <a:bodyPr/>
          <a:lstStyle/>
          <a:p>
            <a:fld id="{C73C8D7F-9C84-47C4-B132-BAD03B6622AA}" type="slidenum">
              <a:rPr lang="LID4096" smtClean="0"/>
              <a:t>35</a:t>
            </a:fld>
            <a:endParaRPr lang="LID4096"/>
          </a:p>
        </p:txBody>
      </p:sp>
      <p:cxnSp>
        <p:nvCxnSpPr>
          <p:cNvPr id="5" name="Straight Connector 4">
            <a:extLst>
              <a:ext uri="{FF2B5EF4-FFF2-40B4-BE49-F238E27FC236}">
                <a16:creationId xmlns:a16="http://schemas.microsoft.com/office/drawing/2014/main" id="{5747E196-96E6-49FD-8FB2-B50B69A89B04}"/>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68734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50346-D162-40AC-AC15-A36F4DE790CD}"/>
              </a:ext>
            </a:extLst>
          </p:cNvPr>
          <p:cNvSpPr>
            <a:spLocks noGrp="1"/>
          </p:cNvSpPr>
          <p:nvPr>
            <p:ph type="title"/>
          </p:nvPr>
        </p:nvSpPr>
        <p:spPr/>
        <p:txBody>
          <a:bodyPr/>
          <a:lstStyle/>
          <a:p>
            <a:r>
              <a:rPr lang="en-US" dirty="0"/>
              <a:t>Recap about Hill numbers</a:t>
            </a:r>
          </a:p>
        </p:txBody>
      </p:sp>
      <p:sp>
        <p:nvSpPr>
          <p:cNvPr id="3" name="Content Placeholder 2">
            <a:extLst>
              <a:ext uri="{FF2B5EF4-FFF2-40B4-BE49-F238E27FC236}">
                <a16:creationId xmlns:a16="http://schemas.microsoft.com/office/drawing/2014/main" id="{1D8ACCFA-97E0-4824-8844-92253D158894}"/>
              </a:ext>
            </a:extLst>
          </p:cNvPr>
          <p:cNvSpPr>
            <a:spLocks noGrp="1"/>
          </p:cNvSpPr>
          <p:nvPr>
            <p:ph idx="1"/>
          </p:nvPr>
        </p:nvSpPr>
        <p:spPr/>
        <p:txBody>
          <a:bodyPr>
            <a:normAutofit/>
          </a:bodyPr>
          <a:lstStyle/>
          <a:p>
            <a:pPr>
              <a:lnSpc>
                <a:spcPct val="150000"/>
              </a:lnSpc>
            </a:pPr>
            <a:r>
              <a:rPr lang="en-US" sz="2300" dirty="0"/>
              <a:t>The Hill numbers are 'effective number of species' (</a:t>
            </a:r>
            <a:r>
              <a:rPr lang="en-US" sz="2300" dirty="0">
                <a:latin typeface="Agency FB" panose="020B0503020202020204" pitchFamily="34" charset="0"/>
              </a:rPr>
              <a:t>Hill 1973; </a:t>
            </a:r>
            <a:r>
              <a:rPr lang="en-US" sz="2300" dirty="0" err="1">
                <a:latin typeface="Agency FB" panose="020B0503020202020204" pitchFamily="34" charset="0"/>
              </a:rPr>
              <a:t>Jost</a:t>
            </a:r>
            <a:r>
              <a:rPr lang="en-US" sz="2300" dirty="0">
                <a:latin typeface="Agency FB" panose="020B0503020202020204" pitchFamily="34" charset="0"/>
              </a:rPr>
              <a:t> 2006</a:t>
            </a:r>
            <a:r>
              <a:rPr lang="en-US" sz="2300" dirty="0"/>
              <a:t>). </a:t>
            </a:r>
          </a:p>
          <a:p>
            <a:pPr>
              <a:lnSpc>
                <a:spcPct val="150000"/>
              </a:lnSpc>
            </a:pPr>
            <a:r>
              <a:rPr lang="en-US" sz="2300" dirty="0"/>
              <a:t>The parameter </a:t>
            </a:r>
            <a:r>
              <a:rPr lang="en-US" sz="2300" b="1" dirty="0"/>
              <a:t>q</a:t>
            </a:r>
            <a:r>
              <a:rPr lang="en-US" sz="2300" dirty="0"/>
              <a:t> determines the sensitivity of the measure to the relative abundance of species. </a:t>
            </a:r>
          </a:p>
          <a:p>
            <a:pPr lvl="1">
              <a:lnSpc>
                <a:spcPct val="150000"/>
              </a:lnSpc>
            </a:pPr>
            <a:r>
              <a:rPr lang="en-US" sz="1900" u="sng" dirty="0"/>
              <a:t>q = 0</a:t>
            </a:r>
            <a:r>
              <a:rPr lang="en-US" sz="1900" dirty="0"/>
              <a:t>, is species richness. It counts species equally without regard to their relative abundances. </a:t>
            </a:r>
          </a:p>
          <a:p>
            <a:pPr lvl="1">
              <a:lnSpc>
                <a:spcPct val="150000"/>
              </a:lnSpc>
            </a:pPr>
            <a:r>
              <a:rPr lang="en-US" sz="1900" u="sng" dirty="0"/>
              <a:t>q = 1</a:t>
            </a:r>
            <a:r>
              <a:rPr lang="en-US" sz="1900" dirty="0"/>
              <a:t>, is Shannon diversity, q = 1 counts individuals equally and weighs each species in proportion to its abundances. </a:t>
            </a:r>
          </a:p>
          <a:p>
            <a:pPr lvl="1">
              <a:lnSpc>
                <a:spcPct val="150000"/>
              </a:lnSpc>
            </a:pPr>
            <a:r>
              <a:rPr lang="en-US" sz="1900" u="sng" dirty="0"/>
              <a:t>q = 2</a:t>
            </a:r>
            <a:r>
              <a:rPr lang="en-US" sz="1900" dirty="0"/>
              <a:t>, referred to as Simpson diversity, disproportionately favors dominant species. </a:t>
            </a:r>
          </a:p>
          <a:p>
            <a:pPr>
              <a:lnSpc>
                <a:spcPct val="150000"/>
              </a:lnSpc>
            </a:pPr>
            <a:endParaRPr lang="en-US" sz="2300" dirty="0"/>
          </a:p>
        </p:txBody>
      </p:sp>
      <p:sp>
        <p:nvSpPr>
          <p:cNvPr id="4" name="Slide Number Placeholder 3">
            <a:extLst>
              <a:ext uri="{FF2B5EF4-FFF2-40B4-BE49-F238E27FC236}">
                <a16:creationId xmlns:a16="http://schemas.microsoft.com/office/drawing/2014/main" id="{6D46B19B-13FD-4B6E-808A-FF336BD323E9}"/>
              </a:ext>
            </a:extLst>
          </p:cNvPr>
          <p:cNvSpPr>
            <a:spLocks noGrp="1"/>
          </p:cNvSpPr>
          <p:nvPr>
            <p:ph type="sldNum" sz="quarter" idx="12"/>
          </p:nvPr>
        </p:nvSpPr>
        <p:spPr/>
        <p:txBody>
          <a:bodyPr/>
          <a:lstStyle/>
          <a:p>
            <a:fld id="{C73C8D7F-9C84-47C4-B132-BAD03B6622AA}" type="slidenum">
              <a:rPr lang="LID4096" smtClean="0"/>
              <a:t>36</a:t>
            </a:fld>
            <a:endParaRPr lang="LID4096"/>
          </a:p>
        </p:txBody>
      </p:sp>
      <p:cxnSp>
        <p:nvCxnSpPr>
          <p:cNvPr id="5" name="Straight Connector 4">
            <a:extLst>
              <a:ext uri="{FF2B5EF4-FFF2-40B4-BE49-F238E27FC236}">
                <a16:creationId xmlns:a16="http://schemas.microsoft.com/office/drawing/2014/main" id="{62A44130-FDEE-4F11-88B8-D90CD20ADFC2}"/>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870822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B33B1-A43F-4764-9B33-1C6F547CA7A9}"/>
              </a:ext>
            </a:extLst>
          </p:cNvPr>
          <p:cNvSpPr>
            <a:spLocks noGrp="1"/>
          </p:cNvSpPr>
          <p:nvPr>
            <p:ph type="title"/>
          </p:nvPr>
        </p:nvSpPr>
        <p:spPr/>
        <p:txBody>
          <a:bodyPr/>
          <a:lstStyle/>
          <a:p>
            <a:r>
              <a:rPr lang="en-US" dirty="0"/>
              <a:t>How are functionally distinct species defined?</a:t>
            </a:r>
          </a:p>
        </p:txBody>
      </p:sp>
      <p:sp>
        <p:nvSpPr>
          <p:cNvPr id="4" name="Slide Number Placeholder 3">
            <a:extLst>
              <a:ext uri="{FF2B5EF4-FFF2-40B4-BE49-F238E27FC236}">
                <a16:creationId xmlns:a16="http://schemas.microsoft.com/office/drawing/2014/main" id="{DDBA6990-75A2-4EF2-ABFF-6BA4C945B98A}"/>
              </a:ext>
            </a:extLst>
          </p:cNvPr>
          <p:cNvSpPr>
            <a:spLocks noGrp="1"/>
          </p:cNvSpPr>
          <p:nvPr>
            <p:ph type="sldNum" sz="quarter" idx="12"/>
          </p:nvPr>
        </p:nvSpPr>
        <p:spPr/>
        <p:txBody>
          <a:bodyPr/>
          <a:lstStyle/>
          <a:p>
            <a:fld id="{C73C8D7F-9C84-47C4-B132-BAD03B6622AA}" type="slidenum">
              <a:rPr lang="LID4096" smtClean="0"/>
              <a:t>37</a:t>
            </a:fld>
            <a:endParaRPr lang="LID4096"/>
          </a:p>
        </p:txBody>
      </p:sp>
      <p:sp>
        <p:nvSpPr>
          <p:cNvPr id="6" name="TextBox 5">
            <a:extLst>
              <a:ext uri="{FF2B5EF4-FFF2-40B4-BE49-F238E27FC236}">
                <a16:creationId xmlns:a16="http://schemas.microsoft.com/office/drawing/2014/main" id="{9BB7D107-699D-4786-B385-C404811E01CC}"/>
              </a:ext>
            </a:extLst>
          </p:cNvPr>
          <p:cNvSpPr txBox="1"/>
          <p:nvPr/>
        </p:nvSpPr>
        <p:spPr>
          <a:xfrm>
            <a:off x="8153337" y="6138802"/>
            <a:ext cx="2619628" cy="400110"/>
          </a:xfrm>
          <a:prstGeom prst="rect">
            <a:avLst/>
          </a:prstGeom>
          <a:noFill/>
        </p:spPr>
        <p:txBody>
          <a:bodyPr wrap="none" rtlCol="0">
            <a:spAutoFit/>
          </a:bodyPr>
          <a:lstStyle/>
          <a:p>
            <a:r>
              <a:rPr lang="en-US" sz="2000" dirty="0">
                <a:latin typeface="Agency FB" panose="020B0503020202020204" pitchFamily="34" charset="0"/>
              </a:rPr>
              <a:t>Modified from Maire et al 2015</a:t>
            </a:r>
          </a:p>
        </p:txBody>
      </p:sp>
      <p:sp>
        <p:nvSpPr>
          <p:cNvPr id="9" name="Flowchart: Internal Storage 8">
            <a:extLst>
              <a:ext uri="{FF2B5EF4-FFF2-40B4-BE49-F238E27FC236}">
                <a16:creationId xmlns:a16="http://schemas.microsoft.com/office/drawing/2014/main" id="{B0CFCB5D-4830-41CA-9D82-9F89C0958F73}"/>
              </a:ext>
            </a:extLst>
          </p:cNvPr>
          <p:cNvSpPr/>
          <p:nvPr/>
        </p:nvSpPr>
        <p:spPr>
          <a:xfrm>
            <a:off x="1446135" y="2911665"/>
            <a:ext cx="2582907" cy="2011531"/>
          </a:xfrm>
          <a:prstGeom prst="flowChartInternalStorag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D38B60E4-9BE7-439E-A529-0F04F569F383}"/>
              </a:ext>
            </a:extLst>
          </p:cNvPr>
          <p:cNvSpPr txBox="1"/>
          <p:nvPr/>
        </p:nvSpPr>
        <p:spPr>
          <a:xfrm>
            <a:off x="1641842" y="2212313"/>
            <a:ext cx="2328875" cy="400110"/>
          </a:xfrm>
          <a:prstGeom prst="rect">
            <a:avLst/>
          </a:prstGeom>
          <a:noFill/>
        </p:spPr>
        <p:txBody>
          <a:bodyPr wrap="square" rtlCol="0">
            <a:spAutoFit/>
          </a:bodyPr>
          <a:lstStyle/>
          <a:p>
            <a:pPr algn="ctr"/>
            <a:r>
              <a:rPr lang="en-US" sz="2000" dirty="0"/>
              <a:t>Pool of species</a:t>
            </a:r>
          </a:p>
        </p:txBody>
      </p:sp>
      <p:sp>
        <p:nvSpPr>
          <p:cNvPr id="15" name="TextBox 14">
            <a:extLst>
              <a:ext uri="{FF2B5EF4-FFF2-40B4-BE49-F238E27FC236}">
                <a16:creationId xmlns:a16="http://schemas.microsoft.com/office/drawing/2014/main" id="{24C21FEA-C50A-462C-9476-AC99848CAA39}"/>
              </a:ext>
            </a:extLst>
          </p:cNvPr>
          <p:cNvSpPr txBox="1"/>
          <p:nvPr/>
        </p:nvSpPr>
        <p:spPr>
          <a:xfrm>
            <a:off x="4972921" y="2229333"/>
            <a:ext cx="1878591" cy="400110"/>
          </a:xfrm>
          <a:prstGeom prst="rect">
            <a:avLst/>
          </a:prstGeom>
          <a:noFill/>
        </p:spPr>
        <p:txBody>
          <a:bodyPr wrap="none" rtlCol="0">
            <a:spAutoFit/>
          </a:bodyPr>
          <a:lstStyle/>
          <a:p>
            <a:r>
              <a:rPr lang="en-US" sz="2000" dirty="0"/>
              <a:t>Functional traits</a:t>
            </a:r>
          </a:p>
        </p:txBody>
      </p:sp>
      <p:sp>
        <p:nvSpPr>
          <p:cNvPr id="16" name="TextBox 15">
            <a:extLst>
              <a:ext uri="{FF2B5EF4-FFF2-40B4-BE49-F238E27FC236}">
                <a16:creationId xmlns:a16="http://schemas.microsoft.com/office/drawing/2014/main" id="{1957C6D6-A1E7-4095-935C-BE6E90BE4C6D}"/>
              </a:ext>
            </a:extLst>
          </p:cNvPr>
          <p:cNvSpPr txBox="1"/>
          <p:nvPr/>
        </p:nvSpPr>
        <p:spPr>
          <a:xfrm>
            <a:off x="8026587" y="2229333"/>
            <a:ext cx="2265749" cy="707886"/>
          </a:xfrm>
          <a:prstGeom prst="rect">
            <a:avLst/>
          </a:prstGeom>
          <a:noFill/>
        </p:spPr>
        <p:txBody>
          <a:bodyPr wrap="none" rtlCol="0">
            <a:spAutoFit/>
          </a:bodyPr>
          <a:lstStyle/>
          <a:p>
            <a:pPr algn="ctr"/>
            <a:r>
              <a:rPr lang="en-US" sz="2000" dirty="0"/>
              <a:t>Functional distance </a:t>
            </a:r>
          </a:p>
          <a:p>
            <a:pPr algn="ctr"/>
            <a:r>
              <a:rPr lang="en-US" sz="2000" dirty="0"/>
              <a:t>between species</a:t>
            </a:r>
          </a:p>
        </p:txBody>
      </p:sp>
      <p:sp>
        <p:nvSpPr>
          <p:cNvPr id="17" name="Rectangle 16">
            <a:extLst>
              <a:ext uri="{FF2B5EF4-FFF2-40B4-BE49-F238E27FC236}">
                <a16:creationId xmlns:a16="http://schemas.microsoft.com/office/drawing/2014/main" id="{8C57DE38-09FC-4A07-824A-B428AB4B0442}"/>
              </a:ext>
            </a:extLst>
          </p:cNvPr>
          <p:cNvSpPr/>
          <p:nvPr/>
        </p:nvSpPr>
        <p:spPr>
          <a:xfrm>
            <a:off x="2053982" y="2845540"/>
            <a:ext cx="1641796" cy="369332"/>
          </a:xfrm>
          <a:prstGeom prst="rect">
            <a:avLst/>
          </a:prstGeom>
        </p:spPr>
        <p:txBody>
          <a:bodyPr wrap="none">
            <a:spAutoFit/>
          </a:bodyPr>
          <a:lstStyle/>
          <a:p>
            <a:r>
              <a:rPr lang="en-US" dirty="0"/>
              <a:t>Sp1    Sp2    Sp3</a:t>
            </a:r>
          </a:p>
        </p:txBody>
      </p:sp>
      <p:sp>
        <p:nvSpPr>
          <p:cNvPr id="18" name="Flowchart: Internal Storage 17">
            <a:extLst>
              <a:ext uri="{FF2B5EF4-FFF2-40B4-BE49-F238E27FC236}">
                <a16:creationId xmlns:a16="http://schemas.microsoft.com/office/drawing/2014/main" id="{452901BC-711D-4E65-9775-09DC5112AA9C}"/>
              </a:ext>
            </a:extLst>
          </p:cNvPr>
          <p:cNvSpPr/>
          <p:nvPr/>
        </p:nvSpPr>
        <p:spPr>
          <a:xfrm>
            <a:off x="4569729" y="2911664"/>
            <a:ext cx="2582907" cy="2011531"/>
          </a:xfrm>
          <a:prstGeom prst="flowChartInternalStorag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910E2980-09FA-42D1-81A1-1E54025C21E9}"/>
              </a:ext>
            </a:extLst>
          </p:cNvPr>
          <p:cNvSpPr/>
          <p:nvPr/>
        </p:nvSpPr>
        <p:spPr>
          <a:xfrm>
            <a:off x="5130401" y="2837543"/>
            <a:ext cx="1563633" cy="369332"/>
          </a:xfrm>
          <a:prstGeom prst="rect">
            <a:avLst/>
          </a:prstGeom>
        </p:spPr>
        <p:txBody>
          <a:bodyPr wrap="none">
            <a:spAutoFit/>
          </a:bodyPr>
          <a:lstStyle/>
          <a:p>
            <a:r>
              <a:rPr lang="en-US" dirty="0"/>
              <a:t>Trait 1    Trait 2</a:t>
            </a:r>
          </a:p>
        </p:txBody>
      </p:sp>
      <p:sp>
        <p:nvSpPr>
          <p:cNvPr id="20" name="Flowchart: Internal Storage 19">
            <a:extLst>
              <a:ext uri="{FF2B5EF4-FFF2-40B4-BE49-F238E27FC236}">
                <a16:creationId xmlns:a16="http://schemas.microsoft.com/office/drawing/2014/main" id="{48A61D9F-7D1D-4559-A9BC-DC1314EF889F}"/>
              </a:ext>
            </a:extLst>
          </p:cNvPr>
          <p:cNvSpPr/>
          <p:nvPr/>
        </p:nvSpPr>
        <p:spPr>
          <a:xfrm>
            <a:off x="7728277" y="2911663"/>
            <a:ext cx="2582907" cy="2011531"/>
          </a:xfrm>
          <a:prstGeom prst="flowChartInternalStorag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B8D5FCD4-19B6-42B5-90C1-30FCADCE3297}"/>
              </a:ext>
            </a:extLst>
          </p:cNvPr>
          <p:cNvSpPr/>
          <p:nvPr/>
        </p:nvSpPr>
        <p:spPr>
          <a:xfrm rot="16200000">
            <a:off x="3956525" y="3879951"/>
            <a:ext cx="1535998" cy="369332"/>
          </a:xfrm>
          <a:prstGeom prst="rect">
            <a:avLst/>
          </a:prstGeom>
        </p:spPr>
        <p:txBody>
          <a:bodyPr wrap="none">
            <a:spAutoFit/>
          </a:bodyPr>
          <a:lstStyle/>
          <a:p>
            <a:r>
              <a:rPr lang="en-US" dirty="0"/>
              <a:t>Sp3   Sp2   Sp1</a:t>
            </a:r>
          </a:p>
        </p:txBody>
      </p:sp>
      <p:sp>
        <p:nvSpPr>
          <p:cNvPr id="22" name="Rectangle 21">
            <a:extLst>
              <a:ext uri="{FF2B5EF4-FFF2-40B4-BE49-F238E27FC236}">
                <a16:creationId xmlns:a16="http://schemas.microsoft.com/office/drawing/2014/main" id="{A78D987A-1582-4A0A-A9D0-723D1545299B}"/>
              </a:ext>
            </a:extLst>
          </p:cNvPr>
          <p:cNvSpPr/>
          <p:nvPr/>
        </p:nvSpPr>
        <p:spPr>
          <a:xfrm rot="16200000">
            <a:off x="975110" y="3820544"/>
            <a:ext cx="1311385" cy="369332"/>
          </a:xfrm>
          <a:prstGeom prst="rect">
            <a:avLst/>
          </a:prstGeom>
        </p:spPr>
        <p:txBody>
          <a:bodyPr wrap="none">
            <a:spAutoFit/>
          </a:bodyPr>
          <a:lstStyle/>
          <a:p>
            <a:r>
              <a:rPr lang="en-US" dirty="0"/>
              <a:t>Site 2  site 1</a:t>
            </a:r>
          </a:p>
        </p:txBody>
      </p:sp>
      <p:sp>
        <p:nvSpPr>
          <p:cNvPr id="24" name="Rectangle 23">
            <a:extLst>
              <a:ext uri="{FF2B5EF4-FFF2-40B4-BE49-F238E27FC236}">
                <a16:creationId xmlns:a16="http://schemas.microsoft.com/office/drawing/2014/main" id="{3A534B1C-598F-4D60-8D82-60805BB5445F}"/>
              </a:ext>
            </a:extLst>
          </p:cNvPr>
          <p:cNvSpPr/>
          <p:nvPr/>
        </p:nvSpPr>
        <p:spPr>
          <a:xfrm>
            <a:off x="8485504" y="2863704"/>
            <a:ext cx="1641796" cy="369332"/>
          </a:xfrm>
          <a:prstGeom prst="rect">
            <a:avLst/>
          </a:prstGeom>
        </p:spPr>
        <p:txBody>
          <a:bodyPr wrap="none">
            <a:spAutoFit/>
          </a:bodyPr>
          <a:lstStyle/>
          <a:p>
            <a:r>
              <a:rPr lang="en-US" dirty="0"/>
              <a:t>Sp1    Sp2    Sp3</a:t>
            </a:r>
          </a:p>
        </p:txBody>
      </p:sp>
      <p:sp>
        <p:nvSpPr>
          <p:cNvPr id="25" name="Rectangle 24">
            <a:extLst>
              <a:ext uri="{FF2B5EF4-FFF2-40B4-BE49-F238E27FC236}">
                <a16:creationId xmlns:a16="http://schemas.microsoft.com/office/drawing/2014/main" id="{F694B674-72F3-424F-B35D-BDEF77C59A8F}"/>
              </a:ext>
            </a:extLst>
          </p:cNvPr>
          <p:cNvSpPr/>
          <p:nvPr/>
        </p:nvSpPr>
        <p:spPr>
          <a:xfrm rot="16200000">
            <a:off x="7080314" y="3902736"/>
            <a:ext cx="1535998" cy="369332"/>
          </a:xfrm>
          <a:prstGeom prst="rect">
            <a:avLst/>
          </a:prstGeom>
        </p:spPr>
        <p:txBody>
          <a:bodyPr wrap="none">
            <a:spAutoFit/>
          </a:bodyPr>
          <a:lstStyle/>
          <a:p>
            <a:r>
              <a:rPr lang="en-US" dirty="0"/>
              <a:t>Sp3   Sp2   Sp1</a:t>
            </a:r>
          </a:p>
        </p:txBody>
      </p:sp>
      <p:cxnSp>
        <p:nvCxnSpPr>
          <p:cNvPr id="27" name="Straight Connector 26">
            <a:extLst>
              <a:ext uri="{FF2B5EF4-FFF2-40B4-BE49-F238E27FC236}">
                <a16:creationId xmlns:a16="http://schemas.microsoft.com/office/drawing/2014/main" id="{147EC79D-AD7D-40A4-B182-C01F2E7CE143}"/>
              </a:ext>
            </a:extLst>
          </p:cNvPr>
          <p:cNvCxnSpPr>
            <a:cxnSpLocks/>
          </p:cNvCxnSpPr>
          <p:nvPr/>
        </p:nvCxnSpPr>
        <p:spPr>
          <a:xfrm>
            <a:off x="8097609" y="3206875"/>
            <a:ext cx="2204798" cy="1684770"/>
          </a:xfrm>
          <a:prstGeom prst="line">
            <a:avLst/>
          </a:prstGeom>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C1E5BBCD-D83F-4FBD-BC77-411FD0B69B5A}"/>
              </a:ext>
            </a:extLst>
          </p:cNvPr>
          <p:cNvSpPr txBox="1"/>
          <p:nvPr/>
        </p:nvSpPr>
        <p:spPr>
          <a:xfrm>
            <a:off x="8340525" y="4190316"/>
            <a:ext cx="1171405" cy="692497"/>
          </a:xfrm>
          <a:prstGeom prst="rect">
            <a:avLst/>
          </a:prstGeom>
          <a:noFill/>
        </p:spPr>
        <p:txBody>
          <a:bodyPr wrap="square" rtlCol="0">
            <a:spAutoFit/>
          </a:bodyPr>
          <a:lstStyle/>
          <a:p>
            <a:pPr algn="ctr"/>
            <a:r>
              <a:rPr lang="en-US" sz="1300" dirty="0"/>
              <a:t>Euclidean or Gower’s</a:t>
            </a:r>
          </a:p>
          <a:p>
            <a:pPr algn="ctr"/>
            <a:r>
              <a:rPr lang="en-US" sz="1300" dirty="0"/>
              <a:t>distance</a:t>
            </a:r>
          </a:p>
        </p:txBody>
      </p:sp>
      <p:cxnSp>
        <p:nvCxnSpPr>
          <p:cNvPr id="34" name="Straight Connector 33">
            <a:extLst>
              <a:ext uri="{FF2B5EF4-FFF2-40B4-BE49-F238E27FC236}">
                <a16:creationId xmlns:a16="http://schemas.microsoft.com/office/drawing/2014/main" id="{17C576F9-9005-4C6D-8F25-9A4FF42CE0BE}"/>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72915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40A44F-D5B7-4543-AD82-A0BA903A6278}"/>
              </a:ext>
            </a:extLst>
          </p:cNvPr>
          <p:cNvSpPr>
            <a:spLocks noGrp="1"/>
          </p:cNvSpPr>
          <p:nvPr>
            <p:ph idx="1"/>
          </p:nvPr>
        </p:nvSpPr>
        <p:spPr>
          <a:xfrm>
            <a:off x="722811" y="1817200"/>
            <a:ext cx="6655888" cy="4542779"/>
          </a:xfrm>
        </p:spPr>
        <p:txBody>
          <a:bodyPr>
            <a:noAutofit/>
          </a:bodyPr>
          <a:lstStyle/>
          <a:p>
            <a:pPr>
              <a:lnSpc>
                <a:spcPct val="150000"/>
              </a:lnSpc>
            </a:pPr>
            <a:r>
              <a:rPr lang="en-US" sz="2300" dirty="0"/>
              <a:t>Tau: level of threshold functional distinctiveness </a:t>
            </a:r>
          </a:p>
          <a:p>
            <a:pPr>
              <a:lnSpc>
                <a:spcPct val="150000"/>
              </a:lnSpc>
            </a:pPr>
            <a:r>
              <a:rPr lang="en-US" sz="2300" dirty="0"/>
              <a:t>Determine a threshold level: any two species with distance greater than or equal to the specified threshold level will be functionally different.  </a:t>
            </a:r>
          </a:p>
          <a:p>
            <a:pPr>
              <a:lnSpc>
                <a:spcPct val="150000"/>
              </a:lnSpc>
            </a:pPr>
            <a:r>
              <a:rPr lang="en-US" sz="2300" dirty="0"/>
              <a:t>Species are placed in a functional space with an specified pairwise distances</a:t>
            </a:r>
          </a:p>
          <a:p>
            <a:pPr marL="0" indent="0">
              <a:lnSpc>
                <a:spcPct val="150000"/>
              </a:lnSpc>
              <a:buNone/>
            </a:pPr>
            <a:endParaRPr lang="en-US" sz="2300" dirty="0"/>
          </a:p>
          <a:p>
            <a:pPr marL="0" indent="0">
              <a:lnSpc>
                <a:spcPct val="150000"/>
              </a:lnSpc>
              <a:buNone/>
            </a:pPr>
            <a:endParaRPr lang="LID4096" sz="2300" dirty="0"/>
          </a:p>
        </p:txBody>
      </p:sp>
      <p:sp>
        <p:nvSpPr>
          <p:cNvPr id="4" name="Slide Number Placeholder 3">
            <a:extLst>
              <a:ext uri="{FF2B5EF4-FFF2-40B4-BE49-F238E27FC236}">
                <a16:creationId xmlns:a16="http://schemas.microsoft.com/office/drawing/2014/main" id="{DF5EDCA7-CDF8-47B2-87E1-44432654BFBF}"/>
              </a:ext>
            </a:extLst>
          </p:cNvPr>
          <p:cNvSpPr>
            <a:spLocks noGrp="1"/>
          </p:cNvSpPr>
          <p:nvPr>
            <p:ph type="sldNum" sz="quarter" idx="12"/>
          </p:nvPr>
        </p:nvSpPr>
        <p:spPr/>
        <p:txBody>
          <a:bodyPr/>
          <a:lstStyle/>
          <a:p>
            <a:fld id="{24637C22-C979-4AF9-9F87-581FAA3759D8}" type="slidenum">
              <a:rPr lang="en-US" smtClean="0"/>
              <a:t>38</a:t>
            </a:fld>
            <a:endParaRPr lang="en-US"/>
          </a:p>
        </p:txBody>
      </p:sp>
      <p:pic>
        <p:nvPicPr>
          <p:cNvPr id="5" name="Picture 4">
            <a:extLst>
              <a:ext uri="{FF2B5EF4-FFF2-40B4-BE49-F238E27FC236}">
                <a16:creationId xmlns:a16="http://schemas.microsoft.com/office/drawing/2014/main" id="{212ACE0C-817D-4193-AB1E-19F5E781EC28}"/>
              </a:ext>
            </a:extLst>
          </p:cNvPr>
          <p:cNvPicPr>
            <a:picLocks noChangeAspect="1"/>
          </p:cNvPicPr>
          <p:nvPr/>
        </p:nvPicPr>
        <p:blipFill>
          <a:blip r:embed="rId3"/>
          <a:stretch>
            <a:fillRect/>
          </a:stretch>
        </p:blipFill>
        <p:spPr>
          <a:xfrm>
            <a:off x="7375774" y="2658084"/>
            <a:ext cx="4253977" cy="2995362"/>
          </a:xfrm>
          <a:prstGeom prst="rect">
            <a:avLst/>
          </a:prstGeom>
        </p:spPr>
      </p:pic>
      <p:sp>
        <p:nvSpPr>
          <p:cNvPr id="6" name="Rectangle 5">
            <a:extLst>
              <a:ext uri="{FF2B5EF4-FFF2-40B4-BE49-F238E27FC236}">
                <a16:creationId xmlns:a16="http://schemas.microsoft.com/office/drawing/2014/main" id="{6BD6236D-AFCC-40CB-9F8D-23F18251A692}"/>
              </a:ext>
            </a:extLst>
          </p:cNvPr>
          <p:cNvSpPr/>
          <p:nvPr/>
        </p:nvSpPr>
        <p:spPr>
          <a:xfrm>
            <a:off x="9402445" y="6125038"/>
            <a:ext cx="1409360" cy="400110"/>
          </a:xfrm>
          <a:prstGeom prst="rect">
            <a:avLst/>
          </a:prstGeom>
        </p:spPr>
        <p:txBody>
          <a:bodyPr wrap="none">
            <a:spAutoFit/>
          </a:bodyPr>
          <a:lstStyle/>
          <a:p>
            <a:r>
              <a:rPr lang="en-US" sz="2000" dirty="0">
                <a:latin typeface="Agency FB" panose="020B0503020202020204" pitchFamily="34" charset="0"/>
              </a:rPr>
              <a:t>Chao et al 2019</a:t>
            </a:r>
          </a:p>
        </p:txBody>
      </p:sp>
      <p:cxnSp>
        <p:nvCxnSpPr>
          <p:cNvPr id="7" name="Straight Connector 6">
            <a:extLst>
              <a:ext uri="{FF2B5EF4-FFF2-40B4-BE49-F238E27FC236}">
                <a16:creationId xmlns:a16="http://schemas.microsoft.com/office/drawing/2014/main" id="{5649D47A-6E09-4497-A695-EAE8B45E5557}"/>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8" name="Title 1">
            <a:extLst>
              <a:ext uri="{FF2B5EF4-FFF2-40B4-BE49-F238E27FC236}">
                <a16:creationId xmlns:a16="http://schemas.microsoft.com/office/drawing/2014/main" id="{38DB0EAF-0FEE-43A9-A6EA-90B6EA7EC981}"/>
              </a:ext>
            </a:extLst>
          </p:cNvPr>
          <p:cNvSpPr txBox="1">
            <a:spLocks/>
          </p:cNvSpPr>
          <p:nvPr/>
        </p:nvSpPr>
        <p:spPr>
          <a:xfrm>
            <a:off x="838200" y="3328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Level of threshold distinctiveness</a:t>
            </a:r>
          </a:p>
        </p:txBody>
      </p:sp>
      <p:sp>
        <p:nvSpPr>
          <p:cNvPr id="11" name="Rectangle 10">
            <a:extLst>
              <a:ext uri="{FF2B5EF4-FFF2-40B4-BE49-F238E27FC236}">
                <a16:creationId xmlns:a16="http://schemas.microsoft.com/office/drawing/2014/main" id="{2F04A4D5-8CFF-4AE3-85E9-5FF6FA3A59F7}"/>
              </a:ext>
            </a:extLst>
          </p:cNvPr>
          <p:cNvSpPr/>
          <p:nvPr/>
        </p:nvSpPr>
        <p:spPr>
          <a:xfrm>
            <a:off x="7238415" y="2230909"/>
            <a:ext cx="4622484" cy="369332"/>
          </a:xfrm>
          <a:prstGeom prst="rect">
            <a:avLst/>
          </a:prstGeom>
        </p:spPr>
        <p:txBody>
          <a:bodyPr wrap="none">
            <a:spAutoFit/>
          </a:bodyPr>
          <a:lstStyle/>
          <a:p>
            <a:r>
              <a:rPr lang="en-US" b="1" dirty="0"/>
              <a:t>Cluster species into “virtual functional groups”</a:t>
            </a:r>
          </a:p>
        </p:txBody>
      </p:sp>
    </p:spTree>
    <p:extLst>
      <p:ext uri="{BB962C8B-B14F-4D97-AF65-F5344CB8AC3E}">
        <p14:creationId xmlns:p14="http://schemas.microsoft.com/office/powerpoint/2010/main" val="471211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A9549-AA64-4AB4-8BF0-DD1866F9028E}"/>
              </a:ext>
            </a:extLst>
          </p:cNvPr>
          <p:cNvSpPr>
            <a:spLocks noGrp="1"/>
          </p:cNvSpPr>
          <p:nvPr>
            <p:ph type="title"/>
          </p:nvPr>
        </p:nvSpPr>
        <p:spPr>
          <a:xfrm>
            <a:off x="838200" y="332852"/>
            <a:ext cx="10515600" cy="1325563"/>
          </a:xfrm>
        </p:spPr>
        <p:txBody>
          <a:bodyPr>
            <a:normAutofit/>
          </a:bodyPr>
          <a:lstStyle/>
          <a:p>
            <a:r>
              <a:rPr lang="en-GB" dirty="0"/>
              <a:t>Level of threshold distinctiveness</a:t>
            </a:r>
          </a:p>
        </p:txBody>
      </p:sp>
      <p:sp>
        <p:nvSpPr>
          <p:cNvPr id="3" name="Slide Number Placeholder 2">
            <a:extLst>
              <a:ext uri="{FF2B5EF4-FFF2-40B4-BE49-F238E27FC236}">
                <a16:creationId xmlns:a16="http://schemas.microsoft.com/office/drawing/2014/main" id="{68291B8B-7651-479A-9B9C-861065F2A4B2}"/>
              </a:ext>
            </a:extLst>
          </p:cNvPr>
          <p:cNvSpPr>
            <a:spLocks noGrp="1"/>
          </p:cNvSpPr>
          <p:nvPr>
            <p:ph type="sldNum" sz="quarter" idx="12"/>
          </p:nvPr>
        </p:nvSpPr>
        <p:spPr/>
        <p:txBody>
          <a:bodyPr/>
          <a:lstStyle/>
          <a:p>
            <a:fld id="{C73C8D7F-9C84-47C4-B132-BAD03B6622AA}" type="slidenum">
              <a:rPr lang="LID4096" smtClean="0"/>
              <a:t>39</a:t>
            </a:fld>
            <a:endParaRPr lang="LID4096"/>
          </a:p>
        </p:txBody>
      </p:sp>
      <p:sp>
        <p:nvSpPr>
          <p:cNvPr id="29" name="Content Placeholder 2">
            <a:extLst>
              <a:ext uri="{FF2B5EF4-FFF2-40B4-BE49-F238E27FC236}">
                <a16:creationId xmlns:a16="http://schemas.microsoft.com/office/drawing/2014/main" id="{B89C6BB4-C1E4-4467-9D33-FAF5264E86DB}"/>
              </a:ext>
            </a:extLst>
          </p:cNvPr>
          <p:cNvSpPr txBox="1">
            <a:spLocks/>
          </p:cNvSpPr>
          <p:nvPr/>
        </p:nvSpPr>
        <p:spPr>
          <a:xfrm>
            <a:off x="853441" y="1875231"/>
            <a:ext cx="5496560" cy="31292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500" dirty="0"/>
              <a:t> Functional pairwise distance matrix</a:t>
            </a:r>
          </a:p>
          <a:p>
            <a:pPr>
              <a:lnSpc>
                <a:spcPct val="150000"/>
              </a:lnSpc>
            </a:pPr>
            <a:r>
              <a:rPr lang="en-US" sz="2500" dirty="0"/>
              <a:t> Effective number of distinct species</a:t>
            </a:r>
          </a:p>
          <a:p>
            <a:pPr marL="201168" lvl="1" indent="0">
              <a:lnSpc>
                <a:spcPct val="150000"/>
              </a:lnSpc>
              <a:buFont typeface="Arial" panose="020B0604020202020204" pitchFamily="34" charset="0"/>
              <a:buNone/>
            </a:pPr>
            <a:r>
              <a:rPr lang="en-US" sz="2500" dirty="0"/>
              <a:t>Threshold distinctiveness: Tau</a:t>
            </a:r>
          </a:p>
          <a:p>
            <a:pPr marL="201168" lvl="1" indent="0">
              <a:lnSpc>
                <a:spcPct val="150000"/>
              </a:lnSpc>
              <a:buFont typeface="Arial" panose="020B0604020202020204" pitchFamily="34" charset="0"/>
              <a:buNone/>
            </a:pPr>
            <a:endParaRPr lang="en-US" sz="2500" dirty="0"/>
          </a:p>
          <a:p>
            <a:pPr marL="0">
              <a:lnSpc>
                <a:spcPct val="150000"/>
              </a:lnSpc>
              <a:buFont typeface="Arial" panose="020B0604020202020204" pitchFamily="34" charset="0"/>
              <a:buNone/>
            </a:pPr>
            <a:r>
              <a:rPr lang="en-US" sz="2500" dirty="0">
                <a:solidFill>
                  <a:srgbClr val="7030A0"/>
                </a:solidFill>
              </a:rPr>
              <a:t>Dmean - Chao’s proposed approach</a:t>
            </a:r>
          </a:p>
        </p:txBody>
      </p:sp>
      <p:pic>
        <p:nvPicPr>
          <p:cNvPr id="30" name="Picture 29">
            <a:extLst>
              <a:ext uri="{FF2B5EF4-FFF2-40B4-BE49-F238E27FC236}">
                <a16:creationId xmlns:a16="http://schemas.microsoft.com/office/drawing/2014/main" id="{118CCD2F-4E65-4A82-9E64-17137D2C5384}"/>
              </a:ext>
            </a:extLst>
          </p:cNvPr>
          <p:cNvPicPr>
            <a:picLocks noChangeAspect="1"/>
          </p:cNvPicPr>
          <p:nvPr/>
        </p:nvPicPr>
        <p:blipFill rotWithShape="1">
          <a:blip r:embed="rId3"/>
          <a:srcRect b="28960"/>
          <a:stretch/>
        </p:blipFill>
        <p:spPr>
          <a:xfrm>
            <a:off x="5971296" y="1943787"/>
            <a:ext cx="5526787" cy="3428314"/>
          </a:xfrm>
          <a:prstGeom prst="rect">
            <a:avLst/>
          </a:prstGeom>
        </p:spPr>
      </p:pic>
      <p:sp>
        <p:nvSpPr>
          <p:cNvPr id="31" name="Rectangle 30">
            <a:extLst>
              <a:ext uri="{FF2B5EF4-FFF2-40B4-BE49-F238E27FC236}">
                <a16:creationId xmlns:a16="http://schemas.microsoft.com/office/drawing/2014/main" id="{36F11AE8-B54F-4BE9-A243-113EFBC6300A}"/>
              </a:ext>
            </a:extLst>
          </p:cNvPr>
          <p:cNvSpPr/>
          <p:nvPr/>
        </p:nvSpPr>
        <p:spPr>
          <a:xfrm>
            <a:off x="11025216" y="3037886"/>
            <a:ext cx="1043205" cy="553998"/>
          </a:xfrm>
          <a:prstGeom prst="rect">
            <a:avLst/>
          </a:prstGeom>
        </p:spPr>
        <p:txBody>
          <a:bodyPr wrap="square">
            <a:spAutoFit/>
          </a:bodyPr>
          <a:lstStyle/>
          <a:p>
            <a:pPr algn="r"/>
            <a:r>
              <a:rPr lang="en-US" sz="1500" b="1" dirty="0" err="1">
                <a:solidFill>
                  <a:schemeClr val="bg1">
                    <a:lumMod val="50000"/>
                  </a:schemeClr>
                </a:solidFill>
              </a:rPr>
              <a:t>Dmin</a:t>
            </a:r>
            <a:r>
              <a:rPr lang="en-US" sz="1500" b="1" dirty="0">
                <a:solidFill>
                  <a:schemeClr val="bg1">
                    <a:lumMod val="50000"/>
                  </a:schemeClr>
                </a:solidFill>
              </a:rPr>
              <a:t> </a:t>
            </a:r>
          </a:p>
          <a:p>
            <a:pPr algn="r"/>
            <a:r>
              <a:rPr lang="en-US" sz="1500" b="1" dirty="0">
                <a:solidFill>
                  <a:schemeClr val="bg1">
                    <a:lumMod val="50000"/>
                  </a:schemeClr>
                </a:solidFill>
              </a:rPr>
              <a:t> </a:t>
            </a:r>
            <a:r>
              <a:rPr lang="en-US" sz="1500" b="1" dirty="0" err="1">
                <a:solidFill>
                  <a:schemeClr val="bg1">
                    <a:lumMod val="50000"/>
                  </a:schemeClr>
                </a:solidFill>
              </a:rPr>
              <a:t>Taxo</a:t>
            </a:r>
            <a:endParaRPr lang="LID4096" sz="1500" b="1" dirty="0">
              <a:solidFill>
                <a:schemeClr val="bg1">
                  <a:lumMod val="50000"/>
                </a:schemeClr>
              </a:solidFill>
            </a:endParaRPr>
          </a:p>
        </p:txBody>
      </p:sp>
      <p:sp>
        <p:nvSpPr>
          <p:cNvPr id="32" name="Rectangle 31">
            <a:extLst>
              <a:ext uri="{FF2B5EF4-FFF2-40B4-BE49-F238E27FC236}">
                <a16:creationId xmlns:a16="http://schemas.microsoft.com/office/drawing/2014/main" id="{2D8D787E-835F-4DC9-A165-8C331170A5D9}"/>
              </a:ext>
            </a:extLst>
          </p:cNvPr>
          <p:cNvSpPr/>
          <p:nvPr/>
        </p:nvSpPr>
        <p:spPr>
          <a:xfrm>
            <a:off x="10927032" y="5215363"/>
            <a:ext cx="1239571" cy="553998"/>
          </a:xfrm>
          <a:prstGeom prst="rect">
            <a:avLst/>
          </a:prstGeom>
        </p:spPr>
        <p:txBody>
          <a:bodyPr wrap="none">
            <a:spAutoFit/>
          </a:bodyPr>
          <a:lstStyle/>
          <a:p>
            <a:pPr algn="r"/>
            <a:r>
              <a:rPr lang="en-US" sz="1500" b="1" dirty="0" err="1">
                <a:solidFill>
                  <a:schemeClr val="bg1">
                    <a:lumMod val="50000"/>
                  </a:schemeClr>
                </a:solidFill>
              </a:rPr>
              <a:t>Dmax</a:t>
            </a:r>
            <a:r>
              <a:rPr lang="en-US" sz="1500" b="1" dirty="0">
                <a:solidFill>
                  <a:schemeClr val="bg1">
                    <a:lumMod val="50000"/>
                  </a:schemeClr>
                </a:solidFill>
              </a:rPr>
              <a:t> </a:t>
            </a:r>
          </a:p>
          <a:p>
            <a:pPr algn="r"/>
            <a:r>
              <a:rPr lang="en-US" sz="1500" b="1" dirty="0">
                <a:solidFill>
                  <a:schemeClr val="bg1">
                    <a:lumMod val="50000"/>
                  </a:schemeClr>
                </a:solidFill>
              </a:rPr>
              <a:t>Conventional</a:t>
            </a:r>
            <a:endParaRPr lang="LID4096" sz="1500" b="1" dirty="0">
              <a:solidFill>
                <a:schemeClr val="bg1">
                  <a:lumMod val="50000"/>
                </a:schemeClr>
              </a:solidFill>
            </a:endParaRPr>
          </a:p>
        </p:txBody>
      </p:sp>
      <p:cxnSp>
        <p:nvCxnSpPr>
          <p:cNvPr id="33" name="Straight Arrow Connector 32">
            <a:extLst>
              <a:ext uri="{FF2B5EF4-FFF2-40B4-BE49-F238E27FC236}">
                <a16:creationId xmlns:a16="http://schemas.microsoft.com/office/drawing/2014/main" id="{BA7652DF-5E63-499A-9E9E-F45D3243E167}"/>
              </a:ext>
            </a:extLst>
          </p:cNvPr>
          <p:cNvCxnSpPr>
            <a:cxnSpLocks/>
          </p:cNvCxnSpPr>
          <p:nvPr/>
        </p:nvCxnSpPr>
        <p:spPr>
          <a:xfrm flipV="1">
            <a:off x="5400958" y="4204010"/>
            <a:ext cx="695042" cy="446049"/>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05E2EE1-01C7-4CEA-8CB3-3F4849A0120E}"/>
              </a:ext>
            </a:extLst>
          </p:cNvPr>
          <p:cNvSpPr/>
          <p:nvPr/>
        </p:nvSpPr>
        <p:spPr>
          <a:xfrm>
            <a:off x="1170360" y="5215363"/>
            <a:ext cx="4484017" cy="553998"/>
          </a:xfrm>
          <a:prstGeom prst="rect">
            <a:avLst/>
          </a:prstGeom>
        </p:spPr>
        <p:txBody>
          <a:bodyPr wrap="square">
            <a:spAutoFit/>
          </a:bodyPr>
          <a:lstStyle/>
          <a:p>
            <a:pPr algn="r"/>
            <a:r>
              <a:rPr lang="en-US" sz="1500" dirty="0"/>
              <a:t>i.e., mean distance of any two randomly chosen individuals based on the distance matrix</a:t>
            </a:r>
            <a:endParaRPr lang="LID4096" sz="1500" dirty="0">
              <a:solidFill>
                <a:srgbClr val="7030A0"/>
              </a:solidFill>
            </a:endParaRPr>
          </a:p>
        </p:txBody>
      </p:sp>
      <p:cxnSp>
        <p:nvCxnSpPr>
          <p:cNvPr id="13" name="Straight Connector 12">
            <a:extLst>
              <a:ext uri="{FF2B5EF4-FFF2-40B4-BE49-F238E27FC236}">
                <a16:creationId xmlns:a16="http://schemas.microsoft.com/office/drawing/2014/main" id="{73C7CC95-476B-4233-A09E-97A15930EC64}"/>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33A2BD52-380F-4C3F-BCE7-C1ABC4843339}"/>
              </a:ext>
            </a:extLst>
          </p:cNvPr>
          <p:cNvSpPr/>
          <p:nvPr/>
        </p:nvSpPr>
        <p:spPr>
          <a:xfrm>
            <a:off x="9402445" y="6125038"/>
            <a:ext cx="1409360" cy="400110"/>
          </a:xfrm>
          <a:prstGeom prst="rect">
            <a:avLst/>
          </a:prstGeom>
        </p:spPr>
        <p:txBody>
          <a:bodyPr wrap="none">
            <a:spAutoFit/>
          </a:bodyPr>
          <a:lstStyle/>
          <a:p>
            <a:r>
              <a:rPr lang="en-US" sz="2000" dirty="0">
                <a:latin typeface="Agency FB" panose="020B0503020202020204" pitchFamily="34" charset="0"/>
              </a:rPr>
              <a:t>Chao et al 2019</a:t>
            </a:r>
          </a:p>
        </p:txBody>
      </p:sp>
    </p:spTree>
    <p:extLst>
      <p:ext uri="{BB962C8B-B14F-4D97-AF65-F5344CB8AC3E}">
        <p14:creationId xmlns:p14="http://schemas.microsoft.com/office/powerpoint/2010/main" val="1598902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F87ED9-F5A9-4C40-ACAE-E17DCE3BAB38}"/>
              </a:ext>
            </a:extLst>
          </p:cNvPr>
          <p:cNvPicPr>
            <a:picLocks noChangeAspect="1"/>
          </p:cNvPicPr>
          <p:nvPr/>
        </p:nvPicPr>
        <p:blipFill>
          <a:blip r:embed="rId3"/>
          <a:stretch>
            <a:fillRect/>
          </a:stretch>
        </p:blipFill>
        <p:spPr>
          <a:xfrm>
            <a:off x="6064555" y="856893"/>
            <a:ext cx="5092090" cy="5499457"/>
          </a:xfrm>
          <a:prstGeom prst="rect">
            <a:avLst/>
          </a:prstGeom>
        </p:spPr>
      </p:pic>
      <p:sp>
        <p:nvSpPr>
          <p:cNvPr id="2" name="Title 1">
            <a:extLst>
              <a:ext uri="{FF2B5EF4-FFF2-40B4-BE49-F238E27FC236}">
                <a16:creationId xmlns:a16="http://schemas.microsoft.com/office/drawing/2014/main" id="{BE74563B-32AC-4105-A277-302012F5213A}"/>
              </a:ext>
            </a:extLst>
          </p:cNvPr>
          <p:cNvSpPr>
            <a:spLocks noGrp="1"/>
          </p:cNvSpPr>
          <p:nvPr>
            <p:ph type="title"/>
          </p:nvPr>
        </p:nvSpPr>
        <p:spPr>
          <a:xfrm>
            <a:off x="838200" y="365125"/>
            <a:ext cx="10515600" cy="1325563"/>
          </a:xfrm>
        </p:spPr>
        <p:txBody>
          <a:bodyPr/>
          <a:lstStyle/>
          <a:p>
            <a:r>
              <a:rPr lang="en-US" dirty="0"/>
              <a:t>Biodiversity facets</a:t>
            </a:r>
          </a:p>
        </p:txBody>
      </p:sp>
      <p:sp>
        <p:nvSpPr>
          <p:cNvPr id="3" name="Content Placeholder 2">
            <a:extLst>
              <a:ext uri="{FF2B5EF4-FFF2-40B4-BE49-F238E27FC236}">
                <a16:creationId xmlns:a16="http://schemas.microsoft.com/office/drawing/2014/main" id="{18FF9889-559D-4DC8-BA20-BAEC542A88FB}"/>
              </a:ext>
            </a:extLst>
          </p:cNvPr>
          <p:cNvSpPr>
            <a:spLocks noGrp="1"/>
          </p:cNvSpPr>
          <p:nvPr>
            <p:ph idx="1"/>
          </p:nvPr>
        </p:nvSpPr>
        <p:spPr>
          <a:xfrm>
            <a:off x="838200" y="1825625"/>
            <a:ext cx="4497729" cy="4351338"/>
          </a:xfrm>
        </p:spPr>
        <p:txBody>
          <a:bodyPr>
            <a:normAutofit/>
          </a:bodyPr>
          <a:lstStyle/>
          <a:p>
            <a:pPr>
              <a:lnSpc>
                <a:spcPct val="160000"/>
              </a:lnSpc>
            </a:pPr>
            <a:r>
              <a:rPr lang="en-US" sz="2500" dirty="0"/>
              <a:t>Phylogenetic facet: evolutionary relationship across the biota i.e., tree of life </a:t>
            </a:r>
          </a:p>
        </p:txBody>
      </p:sp>
      <p:sp>
        <p:nvSpPr>
          <p:cNvPr id="4" name="Slide Number Placeholder 3">
            <a:extLst>
              <a:ext uri="{FF2B5EF4-FFF2-40B4-BE49-F238E27FC236}">
                <a16:creationId xmlns:a16="http://schemas.microsoft.com/office/drawing/2014/main" id="{12E8E06F-6060-414A-8253-7D32134BFEC9}"/>
              </a:ext>
            </a:extLst>
          </p:cNvPr>
          <p:cNvSpPr>
            <a:spLocks noGrp="1"/>
          </p:cNvSpPr>
          <p:nvPr>
            <p:ph type="sldNum" sz="quarter" idx="12"/>
          </p:nvPr>
        </p:nvSpPr>
        <p:spPr/>
        <p:txBody>
          <a:bodyPr/>
          <a:lstStyle/>
          <a:p>
            <a:fld id="{C73C8D7F-9C84-47C4-B132-BAD03B6622AA}" type="slidenum">
              <a:rPr lang="LID4096" smtClean="0"/>
              <a:t>4</a:t>
            </a:fld>
            <a:endParaRPr lang="LID4096"/>
          </a:p>
        </p:txBody>
      </p:sp>
      <p:sp>
        <p:nvSpPr>
          <p:cNvPr id="6" name="Rectangle 5">
            <a:extLst>
              <a:ext uri="{FF2B5EF4-FFF2-40B4-BE49-F238E27FC236}">
                <a16:creationId xmlns:a16="http://schemas.microsoft.com/office/drawing/2014/main" id="{866B4ECE-1EEF-4AB5-8F05-D26C0EB19FAF}"/>
              </a:ext>
            </a:extLst>
          </p:cNvPr>
          <p:cNvSpPr/>
          <p:nvPr/>
        </p:nvSpPr>
        <p:spPr>
          <a:xfrm>
            <a:off x="6598449" y="6492875"/>
            <a:ext cx="4024302" cy="246221"/>
          </a:xfrm>
          <a:prstGeom prst="rect">
            <a:avLst/>
          </a:prstGeom>
        </p:spPr>
        <p:txBody>
          <a:bodyPr wrap="square">
            <a:spAutoFit/>
          </a:bodyPr>
          <a:lstStyle/>
          <a:p>
            <a:r>
              <a:rPr lang="en-US" sz="1000" dirty="0">
                <a:solidFill>
                  <a:schemeClr val="bg1">
                    <a:lumMod val="50000"/>
                  </a:schemeClr>
                </a:solidFill>
              </a:rPr>
              <a:t>Pace 2009. https://journals.asm.org/doi/10.1128/MMBR.00033-09</a:t>
            </a:r>
          </a:p>
        </p:txBody>
      </p:sp>
    </p:spTree>
    <p:extLst>
      <p:ext uri="{BB962C8B-B14F-4D97-AF65-F5344CB8AC3E}">
        <p14:creationId xmlns:p14="http://schemas.microsoft.com/office/powerpoint/2010/main" val="748370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F19901-057B-4EA0-8683-932D01CFB2DE}"/>
              </a:ext>
            </a:extLst>
          </p:cNvPr>
          <p:cNvSpPr>
            <a:spLocks noGrp="1"/>
          </p:cNvSpPr>
          <p:nvPr>
            <p:ph type="sldNum" sz="quarter" idx="12"/>
          </p:nvPr>
        </p:nvSpPr>
        <p:spPr/>
        <p:txBody>
          <a:bodyPr/>
          <a:lstStyle/>
          <a:p>
            <a:fld id="{C73C8D7F-9C84-47C4-B132-BAD03B6622AA}" type="slidenum">
              <a:rPr lang="LID4096" smtClean="0"/>
              <a:t>40</a:t>
            </a:fld>
            <a:endParaRPr lang="LID4096"/>
          </a:p>
        </p:txBody>
      </p:sp>
      <p:pic>
        <p:nvPicPr>
          <p:cNvPr id="4" name="Picture 3">
            <a:extLst>
              <a:ext uri="{FF2B5EF4-FFF2-40B4-BE49-F238E27FC236}">
                <a16:creationId xmlns:a16="http://schemas.microsoft.com/office/drawing/2014/main" id="{5CB19DA7-DB95-45A1-AAE9-4850096E9CD4}"/>
              </a:ext>
            </a:extLst>
          </p:cNvPr>
          <p:cNvPicPr>
            <a:picLocks noChangeAspect="1"/>
          </p:cNvPicPr>
          <p:nvPr/>
        </p:nvPicPr>
        <p:blipFill>
          <a:blip r:embed="rId3"/>
          <a:stretch>
            <a:fillRect/>
          </a:stretch>
        </p:blipFill>
        <p:spPr>
          <a:xfrm>
            <a:off x="2504574" y="371048"/>
            <a:ext cx="7182852" cy="6115904"/>
          </a:xfrm>
          <a:prstGeom prst="rect">
            <a:avLst/>
          </a:prstGeom>
        </p:spPr>
      </p:pic>
      <p:sp>
        <p:nvSpPr>
          <p:cNvPr id="5" name="Rectangle 4">
            <a:extLst>
              <a:ext uri="{FF2B5EF4-FFF2-40B4-BE49-F238E27FC236}">
                <a16:creationId xmlns:a16="http://schemas.microsoft.com/office/drawing/2014/main" id="{EA3A2E47-C2F8-4659-8BF1-3E27E69E19D3}"/>
              </a:ext>
            </a:extLst>
          </p:cNvPr>
          <p:cNvSpPr/>
          <p:nvPr/>
        </p:nvSpPr>
        <p:spPr>
          <a:xfrm>
            <a:off x="9402445" y="6125038"/>
            <a:ext cx="1409360" cy="400110"/>
          </a:xfrm>
          <a:prstGeom prst="rect">
            <a:avLst/>
          </a:prstGeom>
        </p:spPr>
        <p:txBody>
          <a:bodyPr wrap="none">
            <a:spAutoFit/>
          </a:bodyPr>
          <a:lstStyle/>
          <a:p>
            <a:r>
              <a:rPr lang="en-US" sz="2000" dirty="0">
                <a:latin typeface="Agency FB" panose="020B0503020202020204" pitchFamily="34" charset="0"/>
              </a:rPr>
              <a:t>Chao et al 2019</a:t>
            </a:r>
          </a:p>
        </p:txBody>
      </p:sp>
    </p:spTree>
    <p:extLst>
      <p:ext uri="{BB962C8B-B14F-4D97-AF65-F5344CB8AC3E}">
        <p14:creationId xmlns:p14="http://schemas.microsoft.com/office/powerpoint/2010/main" val="4287330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2984EA-04A9-4953-A36E-0B560C0B2F76}"/>
              </a:ext>
            </a:extLst>
          </p:cNvPr>
          <p:cNvSpPr>
            <a:spLocks noGrp="1"/>
          </p:cNvSpPr>
          <p:nvPr>
            <p:ph type="sldNum" sz="quarter" idx="12"/>
          </p:nvPr>
        </p:nvSpPr>
        <p:spPr/>
        <p:txBody>
          <a:bodyPr/>
          <a:lstStyle/>
          <a:p>
            <a:fld id="{C73C8D7F-9C84-47C4-B132-BAD03B6622AA}" type="slidenum">
              <a:rPr lang="LID4096" smtClean="0"/>
              <a:t>41</a:t>
            </a:fld>
            <a:endParaRPr lang="LID4096"/>
          </a:p>
        </p:txBody>
      </p:sp>
      <p:pic>
        <p:nvPicPr>
          <p:cNvPr id="5" name="Picture 4">
            <a:extLst>
              <a:ext uri="{FF2B5EF4-FFF2-40B4-BE49-F238E27FC236}">
                <a16:creationId xmlns:a16="http://schemas.microsoft.com/office/drawing/2014/main" id="{CA6E1965-C727-4FD9-A648-2650B86052CF}"/>
              </a:ext>
            </a:extLst>
          </p:cNvPr>
          <p:cNvPicPr>
            <a:picLocks noChangeAspect="1"/>
          </p:cNvPicPr>
          <p:nvPr/>
        </p:nvPicPr>
        <p:blipFill>
          <a:blip r:embed="rId3"/>
          <a:stretch>
            <a:fillRect/>
          </a:stretch>
        </p:blipFill>
        <p:spPr>
          <a:xfrm>
            <a:off x="1809750" y="1172013"/>
            <a:ext cx="8572500" cy="4513973"/>
          </a:xfrm>
          <a:prstGeom prst="rect">
            <a:avLst/>
          </a:prstGeom>
        </p:spPr>
      </p:pic>
      <p:sp>
        <p:nvSpPr>
          <p:cNvPr id="7" name="Rectangle 6">
            <a:extLst>
              <a:ext uri="{FF2B5EF4-FFF2-40B4-BE49-F238E27FC236}">
                <a16:creationId xmlns:a16="http://schemas.microsoft.com/office/drawing/2014/main" id="{0B525EE5-A999-46AF-AAEE-66C3F6F27F2C}"/>
              </a:ext>
            </a:extLst>
          </p:cNvPr>
          <p:cNvSpPr/>
          <p:nvPr/>
        </p:nvSpPr>
        <p:spPr>
          <a:xfrm>
            <a:off x="9402445" y="6125038"/>
            <a:ext cx="1409360" cy="400110"/>
          </a:xfrm>
          <a:prstGeom prst="rect">
            <a:avLst/>
          </a:prstGeom>
        </p:spPr>
        <p:txBody>
          <a:bodyPr wrap="none">
            <a:spAutoFit/>
          </a:bodyPr>
          <a:lstStyle/>
          <a:p>
            <a:r>
              <a:rPr lang="en-US" sz="2000" dirty="0">
                <a:latin typeface="Agency FB" panose="020B0503020202020204" pitchFamily="34" charset="0"/>
              </a:rPr>
              <a:t>Chao et al 2019</a:t>
            </a:r>
          </a:p>
        </p:txBody>
      </p:sp>
    </p:spTree>
    <p:extLst>
      <p:ext uri="{BB962C8B-B14F-4D97-AF65-F5344CB8AC3E}">
        <p14:creationId xmlns:p14="http://schemas.microsoft.com/office/powerpoint/2010/main" val="394121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7C82C-DA22-4545-B677-221BD8833557}"/>
              </a:ext>
            </a:extLst>
          </p:cNvPr>
          <p:cNvSpPr>
            <a:spLocks noGrp="1"/>
          </p:cNvSpPr>
          <p:nvPr>
            <p:ph type="title"/>
          </p:nvPr>
        </p:nvSpPr>
        <p:spPr/>
        <p:txBody>
          <a:bodyPr/>
          <a:lstStyle/>
          <a:p>
            <a:r>
              <a:rPr lang="en-US" dirty="0"/>
              <a:t>Let’s do an exercise!</a:t>
            </a:r>
          </a:p>
        </p:txBody>
      </p:sp>
      <p:sp>
        <p:nvSpPr>
          <p:cNvPr id="4" name="Slide Number Placeholder 3">
            <a:extLst>
              <a:ext uri="{FF2B5EF4-FFF2-40B4-BE49-F238E27FC236}">
                <a16:creationId xmlns:a16="http://schemas.microsoft.com/office/drawing/2014/main" id="{39F343FC-6872-417C-A531-DA759C86AF04}"/>
              </a:ext>
            </a:extLst>
          </p:cNvPr>
          <p:cNvSpPr>
            <a:spLocks noGrp="1"/>
          </p:cNvSpPr>
          <p:nvPr>
            <p:ph type="sldNum" sz="quarter" idx="12"/>
          </p:nvPr>
        </p:nvSpPr>
        <p:spPr/>
        <p:txBody>
          <a:bodyPr/>
          <a:lstStyle/>
          <a:p>
            <a:fld id="{C73C8D7F-9C84-47C4-B132-BAD03B6622AA}" type="slidenum">
              <a:rPr lang="LID4096" smtClean="0"/>
              <a:t>42</a:t>
            </a:fld>
            <a:endParaRPr lang="LID4096"/>
          </a:p>
        </p:txBody>
      </p:sp>
    </p:spTree>
    <p:extLst>
      <p:ext uri="{BB962C8B-B14F-4D97-AF65-F5344CB8AC3E}">
        <p14:creationId xmlns:p14="http://schemas.microsoft.com/office/powerpoint/2010/main" val="701742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E6C41-20E2-4ED9-AAA3-59A0552D8FA3}"/>
              </a:ext>
            </a:extLst>
          </p:cNvPr>
          <p:cNvSpPr>
            <a:spLocks noGrp="1"/>
          </p:cNvSpPr>
          <p:nvPr>
            <p:ph type="title"/>
          </p:nvPr>
        </p:nvSpPr>
        <p:spPr/>
        <p:txBody>
          <a:bodyPr>
            <a:normAutofit/>
          </a:bodyPr>
          <a:lstStyle/>
          <a:p>
            <a:r>
              <a:rPr lang="en-GB" dirty="0">
                <a:solidFill>
                  <a:srgbClr val="000000"/>
                </a:solidFill>
              </a:rPr>
              <a:t>Hawaiian Forest Plot Data by Craven et al 2018</a:t>
            </a:r>
            <a:endParaRPr lang="en-US" dirty="0"/>
          </a:p>
        </p:txBody>
      </p:sp>
      <p:sp>
        <p:nvSpPr>
          <p:cNvPr id="3" name="Slide Number Placeholder 2">
            <a:extLst>
              <a:ext uri="{FF2B5EF4-FFF2-40B4-BE49-F238E27FC236}">
                <a16:creationId xmlns:a16="http://schemas.microsoft.com/office/drawing/2014/main" id="{08F118BB-875E-4082-89BD-9E939385C5D8}"/>
              </a:ext>
            </a:extLst>
          </p:cNvPr>
          <p:cNvSpPr>
            <a:spLocks noGrp="1"/>
          </p:cNvSpPr>
          <p:nvPr>
            <p:ph type="sldNum" sz="quarter" idx="12"/>
          </p:nvPr>
        </p:nvSpPr>
        <p:spPr/>
        <p:txBody>
          <a:bodyPr/>
          <a:lstStyle/>
          <a:p>
            <a:fld id="{C73C8D7F-9C84-47C4-B132-BAD03B6622AA}" type="slidenum">
              <a:rPr lang="LID4096" smtClean="0"/>
              <a:t>43</a:t>
            </a:fld>
            <a:endParaRPr lang="LID4096"/>
          </a:p>
        </p:txBody>
      </p:sp>
      <p:pic>
        <p:nvPicPr>
          <p:cNvPr id="1026" name="Picture 2" descr="https://lh6.googleusercontent.com/wWQfxDb8h7GvFlsK8n7rKlWs1o-kWBh-MPDw5E92KxSVqdUNbJe0ctW5cDPqI0qVp2Po56VsR3bnH66OZlPfsOUMvkdOfRugrOF9iY2BTbC697SC_O38dkNhuMuesZP05-N1MUkvufKPP3HBQqvkQRX5Lyp8m_B7F6BldNGhMSxlqE55txYPR0vrbkeJLg">
            <a:extLst>
              <a:ext uri="{FF2B5EF4-FFF2-40B4-BE49-F238E27FC236}">
                <a16:creationId xmlns:a16="http://schemas.microsoft.com/office/drawing/2014/main" id="{B946A21E-BE56-49CF-B3B1-6064A817B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008" y="1690688"/>
            <a:ext cx="6587398" cy="45411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0D1F2AA-5117-4450-8768-D0E14780CF3E}"/>
              </a:ext>
            </a:extLst>
          </p:cNvPr>
          <p:cNvSpPr/>
          <p:nvPr/>
        </p:nvSpPr>
        <p:spPr>
          <a:xfrm>
            <a:off x="838200" y="3484207"/>
            <a:ext cx="3151825" cy="3447098"/>
          </a:xfrm>
          <a:prstGeom prst="rect">
            <a:avLst/>
          </a:prstGeom>
        </p:spPr>
        <p:txBody>
          <a:bodyPr wrap="none">
            <a:spAutoFit/>
          </a:bodyPr>
          <a:lstStyle/>
          <a:p>
            <a:r>
              <a:rPr lang="en-GB" sz="2500" dirty="0">
                <a:solidFill>
                  <a:srgbClr val="000000"/>
                </a:solidFill>
                <a:latin typeface="Calibri" panose="020F0502020204030204" pitchFamily="34" charset="0"/>
              </a:rPr>
              <a:t>Open </a:t>
            </a:r>
            <a:r>
              <a:rPr lang="en-GB" sz="2500" dirty="0" err="1">
                <a:solidFill>
                  <a:srgbClr val="000000"/>
                </a:solidFill>
                <a:latin typeface="Calibri" panose="020F0502020204030204" pitchFamily="34" charset="0"/>
              </a:rPr>
              <a:t>Nahele</a:t>
            </a:r>
            <a:r>
              <a:rPr lang="en-GB" sz="2500" dirty="0">
                <a:solidFill>
                  <a:srgbClr val="000000"/>
                </a:solidFill>
                <a:latin typeface="Calibri" panose="020F0502020204030204" pitchFamily="34" charset="0"/>
              </a:rPr>
              <a:t> database</a:t>
            </a:r>
          </a:p>
          <a:p>
            <a:endParaRPr lang="en-GB" sz="2800" u="sng" dirty="0">
              <a:hlinkClick r:id="rId4"/>
            </a:endParaRPr>
          </a:p>
          <a:p>
            <a:endParaRPr lang="en-GB" sz="2800" u="sng" dirty="0">
              <a:hlinkClick r:id="rId4"/>
            </a:endParaRPr>
          </a:p>
          <a:p>
            <a:endParaRPr lang="en-GB" sz="2800" u="sng" dirty="0">
              <a:hlinkClick r:id="rId4"/>
            </a:endParaRPr>
          </a:p>
          <a:p>
            <a:endParaRPr lang="en-GB" sz="2800" u="sng" dirty="0">
              <a:hlinkClick r:id="rId4"/>
            </a:endParaRPr>
          </a:p>
          <a:p>
            <a:endParaRPr lang="en-GB" sz="2800" u="sng" dirty="0">
              <a:hlinkClick r:id="rId4"/>
            </a:endParaRPr>
          </a:p>
          <a:p>
            <a:endParaRPr lang="en-GB" sz="2800" u="sng" dirty="0">
              <a:hlinkClick r:id="rId4"/>
            </a:endParaRPr>
          </a:p>
          <a:p>
            <a:endParaRPr lang="en-US" sz="2500" dirty="0"/>
          </a:p>
        </p:txBody>
      </p:sp>
      <p:sp>
        <p:nvSpPr>
          <p:cNvPr id="4" name="Rectangle 3">
            <a:extLst>
              <a:ext uri="{FF2B5EF4-FFF2-40B4-BE49-F238E27FC236}">
                <a16:creationId xmlns:a16="http://schemas.microsoft.com/office/drawing/2014/main" id="{4B3616E1-5C8E-458D-A459-25DD32EA496A}"/>
              </a:ext>
            </a:extLst>
          </p:cNvPr>
          <p:cNvSpPr/>
          <p:nvPr/>
        </p:nvSpPr>
        <p:spPr>
          <a:xfrm>
            <a:off x="533401" y="6033184"/>
            <a:ext cx="6096000" cy="646331"/>
          </a:xfrm>
          <a:prstGeom prst="rect">
            <a:avLst/>
          </a:prstGeom>
        </p:spPr>
        <p:txBody>
          <a:bodyPr>
            <a:spAutoFit/>
          </a:bodyPr>
          <a:lstStyle/>
          <a:p>
            <a:r>
              <a:rPr lang="en-US" dirty="0"/>
              <a:t>https://drive.google.com/drive/folders/1p4rjmcypsl7AdHmkQq8KoyXAzt8ur4xD?usp=sharing</a:t>
            </a:r>
          </a:p>
        </p:txBody>
      </p:sp>
    </p:spTree>
    <p:extLst>
      <p:ext uri="{BB962C8B-B14F-4D97-AF65-F5344CB8AC3E}">
        <p14:creationId xmlns:p14="http://schemas.microsoft.com/office/powerpoint/2010/main" val="2662335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E6C41-20E2-4ED9-AAA3-59A0552D8FA3}"/>
              </a:ext>
            </a:extLst>
          </p:cNvPr>
          <p:cNvSpPr>
            <a:spLocks noGrp="1"/>
          </p:cNvSpPr>
          <p:nvPr>
            <p:ph type="title"/>
          </p:nvPr>
        </p:nvSpPr>
        <p:spPr/>
        <p:txBody>
          <a:bodyPr>
            <a:normAutofit/>
          </a:bodyPr>
          <a:lstStyle/>
          <a:p>
            <a:r>
              <a:rPr lang="en-GB" dirty="0">
                <a:solidFill>
                  <a:srgbClr val="000000"/>
                </a:solidFill>
              </a:rPr>
              <a:t>Hawaiian Forest Plot Data by Craven et al 2018</a:t>
            </a:r>
            <a:endParaRPr lang="en-US" dirty="0"/>
          </a:p>
        </p:txBody>
      </p:sp>
      <p:sp>
        <p:nvSpPr>
          <p:cNvPr id="3" name="Slide Number Placeholder 2">
            <a:extLst>
              <a:ext uri="{FF2B5EF4-FFF2-40B4-BE49-F238E27FC236}">
                <a16:creationId xmlns:a16="http://schemas.microsoft.com/office/drawing/2014/main" id="{08F118BB-875E-4082-89BD-9E939385C5D8}"/>
              </a:ext>
            </a:extLst>
          </p:cNvPr>
          <p:cNvSpPr>
            <a:spLocks noGrp="1"/>
          </p:cNvSpPr>
          <p:nvPr>
            <p:ph type="sldNum" sz="quarter" idx="12"/>
          </p:nvPr>
        </p:nvSpPr>
        <p:spPr/>
        <p:txBody>
          <a:bodyPr/>
          <a:lstStyle/>
          <a:p>
            <a:fld id="{C73C8D7F-9C84-47C4-B132-BAD03B6622AA}" type="slidenum">
              <a:rPr lang="LID4096" smtClean="0"/>
              <a:t>44</a:t>
            </a:fld>
            <a:endParaRPr lang="LID4096"/>
          </a:p>
        </p:txBody>
      </p:sp>
      <p:pic>
        <p:nvPicPr>
          <p:cNvPr id="1026" name="Picture 2" descr="https://lh6.googleusercontent.com/wWQfxDb8h7GvFlsK8n7rKlWs1o-kWBh-MPDw5E92KxSVqdUNbJe0ctW5cDPqI0qVp2Po56VsR3bnH66OZlPfsOUMvkdOfRugrOF9iY2BTbC697SC_O38dkNhuMuesZP05-N1MUkvufKPP3HBQqvkQRX5Lyp8m_B7F6BldNGhMSxlqE55txYPR0vrbkeJLg">
            <a:extLst>
              <a:ext uri="{FF2B5EF4-FFF2-40B4-BE49-F238E27FC236}">
                <a16:creationId xmlns:a16="http://schemas.microsoft.com/office/drawing/2014/main" id="{B946A21E-BE56-49CF-B3B1-6064A817B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008" y="1690688"/>
            <a:ext cx="6587398" cy="45411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7E26E17-3709-40F3-A93F-D8055B14F28A}"/>
              </a:ext>
            </a:extLst>
          </p:cNvPr>
          <p:cNvPicPr>
            <a:picLocks noChangeAspect="1"/>
          </p:cNvPicPr>
          <p:nvPr/>
        </p:nvPicPr>
        <p:blipFill>
          <a:blip r:embed="rId4"/>
          <a:stretch>
            <a:fillRect/>
          </a:stretch>
        </p:blipFill>
        <p:spPr>
          <a:xfrm>
            <a:off x="652892" y="2042331"/>
            <a:ext cx="3568704" cy="2338926"/>
          </a:xfrm>
          <a:prstGeom prst="rect">
            <a:avLst/>
          </a:prstGeom>
        </p:spPr>
      </p:pic>
      <p:sp>
        <p:nvSpPr>
          <p:cNvPr id="7" name="Rectangle 6">
            <a:extLst>
              <a:ext uri="{FF2B5EF4-FFF2-40B4-BE49-F238E27FC236}">
                <a16:creationId xmlns:a16="http://schemas.microsoft.com/office/drawing/2014/main" id="{EE35FA85-E915-4499-950C-99D1DBA011D5}"/>
              </a:ext>
            </a:extLst>
          </p:cNvPr>
          <p:cNvSpPr/>
          <p:nvPr/>
        </p:nvSpPr>
        <p:spPr>
          <a:xfrm>
            <a:off x="652892" y="3544352"/>
            <a:ext cx="3568704" cy="923330"/>
          </a:xfrm>
          <a:prstGeom prst="rect">
            <a:avLst/>
          </a:prstGeom>
        </p:spPr>
        <p:txBody>
          <a:bodyPr wrap="square">
            <a:spAutoFit/>
          </a:bodyPr>
          <a:lstStyle/>
          <a:p>
            <a:r>
              <a:rPr lang="en-US" b="1" dirty="0">
                <a:solidFill>
                  <a:schemeClr val="bg1"/>
                </a:solidFill>
              </a:rPr>
              <a:t>Mount of Tears </a:t>
            </a:r>
            <a:r>
              <a:rPr lang="en-US" b="1" dirty="0" err="1">
                <a:solidFill>
                  <a:schemeClr val="bg1"/>
                </a:solidFill>
              </a:rPr>
              <a:t>Kaua’i</a:t>
            </a:r>
            <a:endParaRPr lang="en-US" b="1" dirty="0">
              <a:solidFill>
                <a:schemeClr val="bg1"/>
              </a:solidFill>
            </a:endParaRPr>
          </a:p>
          <a:p>
            <a:r>
              <a:rPr lang="en-US" b="1" dirty="0">
                <a:solidFill>
                  <a:schemeClr val="bg1"/>
                </a:solidFill>
              </a:rPr>
              <a:t>&gt; 11000 mm of rainfall annually</a:t>
            </a:r>
          </a:p>
          <a:p>
            <a:endParaRPr lang="en-US" b="1" dirty="0"/>
          </a:p>
        </p:txBody>
      </p:sp>
      <p:pic>
        <p:nvPicPr>
          <p:cNvPr id="8" name="Picture 7">
            <a:extLst>
              <a:ext uri="{FF2B5EF4-FFF2-40B4-BE49-F238E27FC236}">
                <a16:creationId xmlns:a16="http://schemas.microsoft.com/office/drawing/2014/main" id="{CC985C37-DB30-483A-A50A-A841127B04A3}"/>
              </a:ext>
            </a:extLst>
          </p:cNvPr>
          <p:cNvPicPr>
            <a:picLocks noChangeAspect="1"/>
          </p:cNvPicPr>
          <p:nvPr/>
        </p:nvPicPr>
        <p:blipFill rotWithShape="1">
          <a:blip r:embed="rId5"/>
          <a:srcRect l="5394" r="9616"/>
          <a:stretch/>
        </p:blipFill>
        <p:spPr>
          <a:xfrm>
            <a:off x="636938" y="4263343"/>
            <a:ext cx="3584658" cy="2170393"/>
          </a:xfrm>
          <a:prstGeom prst="rect">
            <a:avLst/>
          </a:prstGeom>
        </p:spPr>
      </p:pic>
      <p:sp>
        <p:nvSpPr>
          <p:cNvPr id="9" name="Rectangle 8">
            <a:extLst>
              <a:ext uri="{FF2B5EF4-FFF2-40B4-BE49-F238E27FC236}">
                <a16:creationId xmlns:a16="http://schemas.microsoft.com/office/drawing/2014/main" id="{BB79C483-79EE-4240-8716-789134EA9C1E}"/>
              </a:ext>
            </a:extLst>
          </p:cNvPr>
          <p:cNvSpPr/>
          <p:nvPr/>
        </p:nvSpPr>
        <p:spPr>
          <a:xfrm>
            <a:off x="636938" y="5846544"/>
            <a:ext cx="2633892" cy="646331"/>
          </a:xfrm>
          <a:prstGeom prst="rect">
            <a:avLst/>
          </a:prstGeom>
        </p:spPr>
        <p:txBody>
          <a:bodyPr wrap="square">
            <a:spAutoFit/>
          </a:bodyPr>
          <a:lstStyle/>
          <a:p>
            <a:r>
              <a:rPr lang="en-GB" b="1" dirty="0" err="1">
                <a:solidFill>
                  <a:schemeClr val="bg1"/>
                </a:solidFill>
              </a:rPr>
              <a:t>Auwahi</a:t>
            </a:r>
            <a:r>
              <a:rPr lang="en-GB" dirty="0">
                <a:solidFill>
                  <a:schemeClr val="bg1"/>
                </a:solidFill>
              </a:rPr>
              <a:t> </a:t>
            </a:r>
            <a:r>
              <a:rPr lang="en-GB" b="1" dirty="0">
                <a:solidFill>
                  <a:schemeClr val="bg1"/>
                </a:solidFill>
              </a:rPr>
              <a:t>Dryland</a:t>
            </a:r>
          </a:p>
          <a:p>
            <a:r>
              <a:rPr lang="en-GB" b="1" dirty="0">
                <a:solidFill>
                  <a:schemeClr val="bg1"/>
                </a:solidFill>
              </a:rPr>
              <a:t>Maui</a:t>
            </a:r>
            <a:endParaRPr lang="en-GB" b="1" i="0" dirty="0">
              <a:solidFill>
                <a:schemeClr val="bg1"/>
              </a:solidFill>
              <a:effectLst/>
            </a:endParaRPr>
          </a:p>
        </p:txBody>
      </p:sp>
      <p:cxnSp>
        <p:nvCxnSpPr>
          <p:cNvPr id="10" name="Straight Arrow Connector 9">
            <a:extLst>
              <a:ext uri="{FF2B5EF4-FFF2-40B4-BE49-F238E27FC236}">
                <a16:creationId xmlns:a16="http://schemas.microsoft.com/office/drawing/2014/main" id="{ADE0BC8A-00F2-44BB-AC95-3A06F1C981E0}"/>
              </a:ext>
            </a:extLst>
          </p:cNvPr>
          <p:cNvCxnSpPr>
            <a:cxnSpLocks/>
          </p:cNvCxnSpPr>
          <p:nvPr/>
        </p:nvCxnSpPr>
        <p:spPr>
          <a:xfrm flipH="1">
            <a:off x="4237550" y="2616200"/>
            <a:ext cx="702750" cy="4000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56184B4-6112-4F85-B304-542E3B287373}"/>
              </a:ext>
            </a:extLst>
          </p:cNvPr>
          <p:cNvCxnSpPr>
            <a:cxnSpLocks/>
          </p:cNvCxnSpPr>
          <p:nvPr/>
        </p:nvCxnSpPr>
        <p:spPr>
          <a:xfrm flipH="1">
            <a:off x="4419600" y="3759420"/>
            <a:ext cx="4368800" cy="194288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2230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7C264E-4B46-4BAF-8469-3D4BBDAEAC6E}"/>
              </a:ext>
            </a:extLst>
          </p:cNvPr>
          <p:cNvSpPr>
            <a:spLocks noGrp="1"/>
          </p:cNvSpPr>
          <p:nvPr>
            <p:ph idx="1"/>
          </p:nvPr>
        </p:nvSpPr>
        <p:spPr/>
        <p:txBody>
          <a:bodyPr/>
          <a:lstStyle/>
          <a:p>
            <a:r>
              <a:rPr lang="en-US" dirty="0"/>
              <a:t>Download data from</a:t>
            </a:r>
          </a:p>
          <a:p>
            <a:pPr marL="0" indent="0">
              <a:buNone/>
            </a:pPr>
            <a:r>
              <a:rPr lang="en-US" sz="2000" dirty="0">
                <a:hlinkClick r:id="rId3"/>
              </a:rPr>
              <a:t>https://drive.google.com/drive/folders/1p4rjmcypsl7AdHmkQq8KoyXAzt8ur4xD?usp=sharing</a:t>
            </a:r>
            <a:endParaRPr lang="en-US" sz="2000" dirty="0"/>
          </a:p>
          <a:p>
            <a:pPr marL="0" indent="0">
              <a:buNone/>
            </a:pPr>
            <a:endParaRPr lang="en-US" dirty="0"/>
          </a:p>
          <a:p>
            <a:r>
              <a:rPr lang="en-US" dirty="0">
                <a:hlinkClick r:id="rId4"/>
              </a:rPr>
              <a:t>Download</a:t>
            </a:r>
            <a:r>
              <a:rPr lang="en-US" dirty="0"/>
              <a:t> code from </a:t>
            </a:r>
            <a:r>
              <a:rPr lang="en-US" dirty="0" err="1"/>
              <a:t>Github</a:t>
            </a:r>
            <a:endParaRPr lang="en-US" dirty="0"/>
          </a:p>
          <a:p>
            <a:pPr marL="0" indent="0">
              <a:buNone/>
            </a:pPr>
            <a:r>
              <a:rPr lang="en-US" sz="2000" dirty="0">
                <a:hlinkClick r:id="rId4"/>
              </a:rPr>
              <a:t>https://github.com/chase-lab/biodiv-patterns-course-2023/tree/main/week%203/2%20-%20Tuesday</a:t>
            </a:r>
            <a:endParaRPr lang="en-US" sz="2000" dirty="0"/>
          </a:p>
          <a:p>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3" name="Slide Number Placeholder 2">
            <a:extLst>
              <a:ext uri="{FF2B5EF4-FFF2-40B4-BE49-F238E27FC236}">
                <a16:creationId xmlns:a16="http://schemas.microsoft.com/office/drawing/2014/main" id="{41EF8605-2CDE-419B-8D22-B05B763087A8}"/>
              </a:ext>
            </a:extLst>
          </p:cNvPr>
          <p:cNvSpPr>
            <a:spLocks noGrp="1"/>
          </p:cNvSpPr>
          <p:nvPr>
            <p:ph type="sldNum" sz="quarter" idx="12"/>
          </p:nvPr>
        </p:nvSpPr>
        <p:spPr/>
        <p:txBody>
          <a:bodyPr/>
          <a:lstStyle/>
          <a:p>
            <a:fld id="{C73C8D7F-9C84-47C4-B132-BAD03B6622AA}" type="slidenum">
              <a:rPr lang="LID4096" smtClean="0"/>
              <a:t>45</a:t>
            </a:fld>
            <a:endParaRPr lang="LID4096"/>
          </a:p>
        </p:txBody>
      </p:sp>
    </p:spTree>
    <p:extLst>
      <p:ext uri="{BB962C8B-B14F-4D97-AF65-F5344CB8AC3E}">
        <p14:creationId xmlns:p14="http://schemas.microsoft.com/office/powerpoint/2010/main" val="3891351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393047-796C-42A2-9789-AE2EC7D9AF81}"/>
              </a:ext>
            </a:extLst>
          </p:cNvPr>
          <p:cNvSpPr>
            <a:spLocks noGrp="1"/>
          </p:cNvSpPr>
          <p:nvPr>
            <p:ph type="sldNum" sz="quarter" idx="12"/>
          </p:nvPr>
        </p:nvSpPr>
        <p:spPr/>
        <p:txBody>
          <a:bodyPr/>
          <a:lstStyle/>
          <a:p>
            <a:fld id="{C73C8D7F-9C84-47C4-B132-BAD03B6622AA}" type="slidenum">
              <a:rPr lang="LID4096" smtClean="0"/>
              <a:t>46</a:t>
            </a:fld>
            <a:endParaRPr lang="LID4096"/>
          </a:p>
        </p:txBody>
      </p:sp>
      <p:sp>
        <p:nvSpPr>
          <p:cNvPr id="10" name="Rectangle 9">
            <a:extLst>
              <a:ext uri="{FF2B5EF4-FFF2-40B4-BE49-F238E27FC236}">
                <a16:creationId xmlns:a16="http://schemas.microsoft.com/office/drawing/2014/main" id="{3354A800-FD8C-4CEB-B359-5F13BBD1A80E}"/>
              </a:ext>
            </a:extLst>
          </p:cNvPr>
          <p:cNvSpPr/>
          <p:nvPr/>
        </p:nvSpPr>
        <p:spPr>
          <a:xfrm>
            <a:off x="10879975" y="6398310"/>
            <a:ext cx="1312025" cy="323165"/>
          </a:xfrm>
          <a:prstGeom prst="rect">
            <a:avLst/>
          </a:prstGeom>
          <a:noFill/>
        </p:spPr>
        <p:txBody>
          <a:bodyPr wrap="square">
            <a:spAutoFit/>
          </a:bodyPr>
          <a:lstStyle/>
          <a:p>
            <a:pPr algn="r"/>
            <a:r>
              <a:rPr lang="en-GB" sz="1500" b="1" dirty="0">
                <a:solidFill>
                  <a:schemeClr val="bg1"/>
                </a:solidFill>
                <a:latin typeface="Agency FB" panose="020B0503020202020204" pitchFamily="34" charset="0"/>
              </a:rPr>
              <a:t>Elizabeth Builes</a:t>
            </a:r>
            <a:endParaRPr lang="en-US" sz="1200" b="1" dirty="0">
              <a:solidFill>
                <a:schemeClr val="bg1"/>
              </a:solidFill>
              <a:latin typeface="Agency FB" panose="020B0503020202020204" pitchFamily="34" charset="0"/>
            </a:endParaRPr>
          </a:p>
        </p:txBody>
      </p:sp>
      <p:pic>
        <p:nvPicPr>
          <p:cNvPr id="6" name="Picture 5">
            <a:extLst>
              <a:ext uri="{FF2B5EF4-FFF2-40B4-BE49-F238E27FC236}">
                <a16:creationId xmlns:a16="http://schemas.microsoft.com/office/drawing/2014/main" id="{89532964-0646-47B9-9D59-680BEF2018B4}"/>
              </a:ext>
            </a:extLst>
          </p:cNvPr>
          <p:cNvPicPr>
            <a:picLocks noChangeAspect="1"/>
          </p:cNvPicPr>
          <p:nvPr/>
        </p:nvPicPr>
        <p:blipFill>
          <a:blip r:embed="rId3"/>
          <a:stretch>
            <a:fillRect/>
          </a:stretch>
        </p:blipFill>
        <p:spPr>
          <a:xfrm>
            <a:off x="4924080" y="501650"/>
            <a:ext cx="7267920" cy="6356350"/>
          </a:xfrm>
          <a:prstGeom prst="rect">
            <a:avLst/>
          </a:prstGeom>
        </p:spPr>
      </p:pic>
      <p:sp>
        <p:nvSpPr>
          <p:cNvPr id="7" name="Rectangle 6">
            <a:extLst>
              <a:ext uri="{FF2B5EF4-FFF2-40B4-BE49-F238E27FC236}">
                <a16:creationId xmlns:a16="http://schemas.microsoft.com/office/drawing/2014/main" id="{1913231C-12EA-4139-B97C-D002F4CDF19C}"/>
              </a:ext>
            </a:extLst>
          </p:cNvPr>
          <p:cNvSpPr/>
          <p:nvPr/>
        </p:nvSpPr>
        <p:spPr>
          <a:xfrm>
            <a:off x="10778494" y="6127486"/>
            <a:ext cx="1313180" cy="646331"/>
          </a:xfrm>
          <a:prstGeom prst="rect">
            <a:avLst/>
          </a:prstGeom>
        </p:spPr>
        <p:txBody>
          <a:bodyPr wrap="none">
            <a:spAutoFit/>
          </a:bodyPr>
          <a:lstStyle/>
          <a:p>
            <a:pPr fontAlgn="base"/>
            <a:r>
              <a:rPr lang="en-GB" dirty="0">
                <a:solidFill>
                  <a:schemeClr val="tx1">
                    <a:lumMod val="75000"/>
                    <a:lumOff val="25000"/>
                  </a:schemeClr>
                </a:solidFill>
                <a:latin typeface="Agency FB" panose="020B0503020202020204" pitchFamily="34" charset="0"/>
              </a:rPr>
              <a:t>Elizabeth Builes</a:t>
            </a:r>
            <a:endParaRPr lang="en-US" sz="1400" dirty="0">
              <a:solidFill>
                <a:schemeClr val="tx1">
                  <a:lumMod val="75000"/>
                  <a:lumOff val="25000"/>
                </a:schemeClr>
              </a:solidFill>
              <a:latin typeface="Agency FB" panose="020B0503020202020204" pitchFamily="34" charset="0"/>
            </a:endParaRPr>
          </a:p>
          <a:p>
            <a:pPr fontAlgn="base"/>
            <a:r>
              <a:rPr lang="en-GB" dirty="0">
                <a:solidFill>
                  <a:srgbClr val="262626"/>
                </a:solidFill>
                <a:latin typeface="Agency FB" panose="020B0503020202020204" pitchFamily="34" charset="0"/>
              </a:rPr>
              <a:t>@</a:t>
            </a:r>
            <a:r>
              <a:rPr lang="en-GB" dirty="0" err="1">
                <a:solidFill>
                  <a:srgbClr val="262626"/>
                </a:solidFill>
                <a:latin typeface="Agency FB" panose="020B0503020202020204" pitchFamily="34" charset="0"/>
              </a:rPr>
              <a:t>mira.pal.cielo</a:t>
            </a:r>
            <a:endParaRPr lang="en-GB" i="0" dirty="0">
              <a:solidFill>
                <a:srgbClr val="262626"/>
              </a:solidFill>
              <a:effectLst/>
              <a:latin typeface="Agency FB" panose="020B0503020202020204" pitchFamily="34" charset="0"/>
            </a:endParaRPr>
          </a:p>
        </p:txBody>
      </p:sp>
      <p:sp>
        <p:nvSpPr>
          <p:cNvPr id="9" name="Title 1">
            <a:extLst>
              <a:ext uri="{FF2B5EF4-FFF2-40B4-BE49-F238E27FC236}">
                <a16:creationId xmlns:a16="http://schemas.microsoft.com/office/drawing/2014/main" id="{656B4279-ED26-4EBC-AAE5-FA3CEFDEFC03}"/>
              </a:ext>
            </a:extLst>
          </p:cNvPr>
          <p:cNvSpPr txBox="1">
            <a:spLocks/>
          </p:cNvSpPr>
          <p:nvPr/>
        </p:nvSpPr>
        <p:spPr>
          <a:xfrm>
            <a:off x="799037" y="1975079"/>
            <a:ext cx="11100863" cy="4381271"/>
          </a:xfrm>
          <a:prstGeom prst="rect">
            <a:avLst/>
          </a:prstGeom>
          <a:solidFill>
            <a:schemeClr val="bg1">
              <a:alpha val="80000"/>
            </a:schemeClr>
          </a:solidFill>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4500" b="1" dirty="0"/>
              <a:t>Functional diversity Quantification II</a:t>
            </a:r>
          </a:p>
          <a:p>
            <a:pPr>
              <a:lnSpc>
                <a:spcPct val="150000"/>
              </a:lnSpc>
            </a:pPr>
            <a:endParaRPr lang="en-US" sz="4000" b="1" dirty="0"/>
          </a:p>
          <a:p>
            <a:r>
              <a:rPr lang="en-US" sz="4000" dirty="0"/>
              <a:t>Trait-value-based approach </a:t>
            </a:r>
            <a:r>
              <a:rPr lang="en-US" sz="4000" i="1" dirty="0"/>
              <a:t>sensu </a:t>
            </a:r>
            <a:r>
              <a:rPr lang="en-US" sz="4000" dirty="0"/>
              <a:t>Blonder et al</a:t>
            </a:r>
          </a:p>
          <a:p>
            <a:pPr>
              <a:lnSpc>
                <a:spcPct val="150000"/>
              </a:lnSpc>
            </a:pPr>
            <a:endParaRPr lang="en-US" sz="4000" b="1" dirty="0"/>
          </a:p>
        </p:txBody>
      </p:sp>
    </p:spTree>
    <p:extLst>
      <p:ext uri="{BB962C8B-B14F-4D97-AF65-F5344CB8AC3E}">
        <p14:creationId xmlns:p14="http://schemas.microsoft.com/office/powerpoint/2010/main" val="3968639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460FE-B6CF-47CB-8104-97DC7BA02E04}"/>
              </a:ext>
            </a:extLst>
          </p:cNvPr>
          <p:cNvSpPr>
            <a:spLocks noGrp="1"/>
          </p:cNvSpPr>
          <p:nvPr>
            <p:ph type="title"/>
          </p:nvPr>
        </p:nvSpPr>
        <p:spPr/>
        <p:txBody>
          <a:bodyPr/>
          <a:lstStyle/>
          <a:p>
            <a:r>
              <a:rPr lang="en-US" dirty="0"/>
              <a:t>Trait-value-based approach</a:t>
            </a:r>
          </a:p>
        </p:txBody>
      </p:sp>
      <p:sp>
        <p:nvSpPr>
          <p:cNvPr id="3" name="Content Placeholder 2">
            <a:extLst>
              <a:ext uri="{FF2B5EF4-FFF2-40B4-BE49-F238E27FC236}">
                <a16:creationId xmlns:a16="http://schemas.microsoft.com/office/drawing/2014/main" id="{CE380581-F434-433F-9072-99D4F672950E}"/>
              </a:ext>
            </a:extLst>
          </p:cNvPr>
          <p:cNvSpPr>
            <a:spLocks noGrp="1"/>
          </p:cNvSpPr>
          <p:nvPr>
            <p:ph idx="1"/>
          </p:nvPr>
        </p:nvSpPr>
        <p:spPr/>
        <p:txBody>
          <a:bodyPr>
            <a:normAutofit/>
          </a:bodyPr>
          <a:lstStyle/>
          <a:p>
            <a:pPr>
              <a:lnSpc>
                <a:spcPct val="150000"/>
              </a:lnSpc>
            </a:pPr>
            <a:r>
              <a:rPr lang="en-US" sz="2500" dirty="0"/>
              <a:t>Measures are calculated:</a:t>
            </a:r>
          </a:p>
          <a:p>
            <a:pPr lvl="1">
              <a:lnSpc>
                <a:spcPct val="150000"/>
              </a:lnSpc>
            </a:pPr>
            <a:r>
              <a:rPr lang="en-US" sz="2500" dirty="0"/>
              <a:t>Species trait values directly (e.g., aggregated-trait value; </a:t>
            </a:r>
            <a:r>
              <a:rPr lang="en-US" sz="2500" dirty="0">
                <a:latin typeface="Agency FB" panose="020B0503020202020204" pitchFamily="34" charset="0"/>
              </a:rPr>
              <a:t>Garnier et al 2004</a:t>
            </a:r>
            <a:r>
              <a:rPr lang="en-US" sz="2500" dirty="0"/>
              <a:t>)</a:t>
            </a:r>
          </a:p>
          <a:p>
            <a:pPr lvl="1">
              <a:lnSpc>
                <a:spcPct val="150000"/>
              </a:lnSpc>
            </a:pPr>
            <a:r>
              <a:rPr lang="en-US" sz="2500" dirty="0"/>
              <a:t>Accounting for their position in a multidimensional functional space built according to their trait values (e.g., volume occupied by species</a:t>
            </a:r>
            <a:r>
              <a:rPr lang="en-US" sz="2500" dirty="0">
                <a:latin typeface="Agency FB" panose="020B0503020202020204" pitchFamily="34" charset="0"/>
              </a:rPr>
              <a:t>; Cornwell et al. 2006</a:t>
            </a:r>
            <a:r>
              <a:rPr lang="en-US" sz="2500" dirty="0"/>
              <a:t>). </a:t>
            </a:r>
          </a:p>
        </p:txBody>
      </p:sp>
      <p:sp>
        <p:nvSpPr>
          <p:cNvPr id="4" name="Slide Number Placeholder 3">
            <a:extLst>
              <a:ext uri="{FF2B5EF4-FFF2-40B4-BE49-F238E27FC236}">
                <a16:creationId xmlns:a16="http://schemas.microsoft.com/office/drawing/2014/main" id="{44A47D3A-4EE6-4ECB-9436-ECEC35C7550C}"/>
              </a:ext>
            </a:extLst>
          </p:cNvPr>
          <p:cNvSpPr>
            <a:spLocks noGrp="1"/>
          </p:cNvSpPr>
          <p:nvPr>
            <p:ph type="sldNum" sz="quarter" idx="12"/>
          </p:nvPr>
        </p:nvSpPr>
        <p:spPr/>
        <p:txBody>
          <a:bodyPr/>
          <a:lstStyle/>
          <a:p>
            <a:fld id="{C73C8D7F-9C84-47C4-B132-BAD03B6622AA}" type="slidenum">
              <a:rPr lang="LID4096" smtClean="0"/>
              <a:t>47</a:t>
            </a:fld>
            <a:endParaRPr lang="LID4096"/>
          </a:p>
        </p:txBody>
      </p:sp>
      <p:cxnSp>
        <p:nvCxnSpPr>
          <p:cNvPr id="5" name="Straight Connector 4">
            <a:extLst>
              <a:ext uri="{FF2B5EF4-FFF2-40B4-BE49-F238E27FC236}">
                <a16:creationId xmlns:a16="http://schemas.microsoft.com/office/drawing/2014/main" id="{D5DD5512-EA2E-455C-AE92-DC874F7A3C32}"/>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500533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EEFE2-E910-4F6C-9B6C-D5AB93B3B2B5}"/>
              </a:ext>
            </a:extLst>
          </p:cNvPr>
          <p:cNvSpPr>
            <a:spLocks noGrp="1"/>
          </p:cNvSpPr>
          <p:nvPr>
            <p:ph type="title"/>
          </p:nvPr>
        </p:nvSpPr>
        <p:spPr/>
        <p:txBody>
          <a:bodyPr/>
          <a:lstStyle/>
          <a:p>
            <a:r>
              <a:rPr lang="en-US" dirty="0"/>
              <a:t>Species trait values - univariate analysis</a:t>
            </a:r>
            <a:endParaRPr lang="LID4096" dirty="0"/>
          </a:p>
        </p:txBody>
      </p:sp>
      <p:pic>
        <p:nvPicPr>
          <p:cNvPr id="6146" name="Picture 2" descr="https://ars.els-cdn.com/content/image/1-s2.0-S0169534714001311-gr1.jpg">
            <a:extLst>
              <a:ext uri="{FF2B5EF4-FFF2-40B4-BE49-F238E27FC236}">
                <a16:creationId xmlns:a16="http://schemas.microsoft.com/office/drawing/2014/main" id="{928DB7B4-5D0A-463A-8256-CB335D7152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19" t="1067" r="50339" b="2336"/>
          <a:stretch/>
        </p:blipFill>
        <p:spPr bwMode="auto">
          <a:xfrm>
            <a:off x="1079028" y="1955800"/>
            <a:ext cx="3943587" cy="35132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2439550-C6D7-4DC4-92E7-014AE592B6A7}"/>
              </a:ext>
            </a:extLst>
          </p:cNvPr>
          <p:cNvPicPr>
            <a:picLocks noChangeAspect="1"/>
          </p:cNvPicPr>
          <p:nvPr/>
        </p:nvPicPr>
        <p:blipFill rotWithShape="1">
          <a:blip r:embed="rId4"/>
          <a:srcRect r="65335" b="15616"/>
          <a:stretch/>
        </p:blipFill>
        <p:spPr>
          <a:xfrm>
            <a:off x="6334419" y="1937246"/>
            <a:ext cx="4778553" cy="3531784"/>
          </a:xfrm>
          <a:prstGeom prst="rect">
            <a:avLst/>
          </a:prstGeom>
        </p:spPr>
      </p:pic>
      <p:sp>
        <p:nvSpPr>
          <p:cNvPr id="5" name="Rectangle 4">
            <a:extLst>
              <a:ext uri="{FF2B5EF4-FFF2-40B4-BE49-F238E27FC236}">
                <a16:creationId xmlns:a16="http://schemas.microsoft.com/office/drawing/2014/main" id="{C52008FE-2A93-43AF-91CB-39731055ECC1}"/>
              </a:ext>
            </a:extLst>
          </p:cNvPr>
          <p:cNvSpPr/>
          <p:nvPr/>
        </p:nvSpPr>
        <p:spPr>
          <a:xfrm>
            <a:off x="7124700" y="5595128"/>
            <a:ext cx="4344561" cy="400110"/>
          </a:xfrm>
          <a:prstGeom prst="rect">
            <a:avLst/>
          </a:prstGeom>
        </p:spPr>
        <p:txBody>
          <a:bodyPr wrap="square">
            <a:spAutoFit/>
          </a:bodyPr>
          <a:lstStyle/>
          <a:p>
            <a:r>
              <a:rPr lang="en-US" sz="2000" dirty="0" err="1">
                <a:solidFill>
                  <a:srgbClr val="222222"/>
                </a:solidFill>
                <a:latin typeface="Agency FB" panose="020B0503020202020204" pitchFamily="34" charset="0"/>
              </a:rPr>
              <a:t>Pigot</a:t>
            </a:r>
            <a:r>
              <a:rPr lang="en-US" sz="2000" dirty="0">
                <a:solidFill>
                  <a:srgbClr val="222222"/>
                </a:solidFill>
                <a:latin typeface="Agency FB" panose="020B0503020202020204" pitchFamily="34" charset="0"/>
              </a:rPr>
              <a:t> et al 2020. Nature Ecology &amp; Evolution.</a:t>
            </a:r>
            <a:endParaRPr lang="LID4096" sz="2000" dirty="0">
              <a:latin typeface="Agency FB" panose="020B0503020202020204" pitchFamily="34" charset="0"/>
            </a:endParaRPr>
          </a:p>
        </p:txBody>
      </p:sp>
      <p:pic>
        <p:nvPicPr>
          <p:cNvPr id="8" name="Picture 6" descr="Archivo:Pino-canario.png">
            <a:extLst>
              <a:ext uri="{FF2B5EF4-FFF2-40B4-BE49-F238E27FC236}">
                <a16:creationId xmlns:a16="http://schemas.microsoft.com/office/drawing/2014/main" id="{020DBA09-54DD-4082-A043-FB23950836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6264" y="2433039"/>
            <a:ext cx="1550428" cy="21940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www3.gobiernodecanarias.org/medusa/wiki/images/b/b5/Violeta-del-Teide.png">
            <a:extLst>
              <a:ext uri="{FF2B5EF4-FFF2-40B4-BE49-F238E27FC236}">
                <a16:creationId xmlns:a16="http://schemas.microsoft.com/office/drawing/2014/main" id="{186169CC-E8FE-42B3-8CA5-4CA589EF7E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1427" y="3874416"/>
            <a:ext cx="602366" cy="852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A4C0904-F410-4DAB-A454-E0BBF4340B28}"/>
              </a:ext>
            </a:extLst>
          </p:cNvPr>
          <p:cNvSpPr/>
          <p:nvPr/>
        </p:nvSpPr>
        <p:spPr>
          <a:xfrm>
            <a:off x="1449251" y="5595128"/>
            <a:ext cx="4527441" cy="400110"/>
          </a:xfrm>
          <a:prstGeom prst="rect">
            <a:avLst/>
          </a:prstGeom>
        </p:spPr>
        <p:txBody>
          <a:bodyPr wrap="square">
            <a:spAutoFit/>
          </a:bodyPr>
          <a:lstStyle/>
          <a:p>
            <a:r>
              <a:rPr lang="en-US" sz="2000" dirty="0" err="1">
                <a:solidFill>
                  <a:srgbClr val="222222"/>
                </a:solidFill>
                <a:latin typeface="Agency FB" panose="020B0503020202020204" pitchFamily="34" charset="0"/>
              </a:rPr>
              <a:t>Scheffer</a:t>
            </a:r>
            <a:r>
              <a:rPr lang="en-US" sz="2000" dirty="0">
                <a:solidFill>
                  <a:srgbClr val="222222"/>
                </a:solidFill>
                <a:latin typeface="Agency FB" panose="020B0503020202020204" pitchFamily="34" charset="0"/>
              </a:rPr>
              <a:t> et al 2014.Trends in Ecology &amp; Evolution.</a:t>
            </a:r>
            <a:endParaRPr lang="LID4096" sz="2000" dirty="0">
              <a:latin typeface="Agency FB" panose="020B0503020202020204" pitchFamily="34" charset="0"/>
            </a:endParaRPr>
          </a:p>
        </p:txBody>
      </p:sp>
      <p:cxnSp>
        <p:nvCxnSpPr>
          <p:cNvPr id="10" name="Straight Arrow Connector 9">
            <a:extLst>
              <a:ext uri="{FF2B5EF4-FFF2-40B4-BE49-F238E27FC236}">
                <a16:creationId xmlns:a16="http://schemas.microsoft.com/office/drawing/2014/main" id="{1FB7A006-7261-48B9-84DF-D42D04DBC53E}"/>
              </a:ext>
            </a:extLst>
          </p:cNvPr>
          <p:cNvCxnSpPr>
            <a:stCxn id="8" idx="1"/>
          </p:cNvCxnSpPr>
          <p:nvPr/>
        </p:nvCxnSpPr>
        <p:spPr>
          <a:xfrm flipH="1">
            <a:off x="4193303" y="3530040"/>
            <a:ext cx="232961" cy="2207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5EBFD1C-7D3A-4497-A78B-7D22F5438991}"/>
              </a:ext>
            </a:extLst>
          </p:cNvPr>
          <p:cNvSpPr/>
          <p:nvPr/>
        </p:nvSpPr>
        <p:spPr>
          <a:xfrm>
            <a:off x="10579100" y="3687245"/>
            <a:ext cx="890161" cy="876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Rectangle 12">
            <a:extLst>
              <a:ext uri="{FF2B5EF4-FFF2-40B4-BE49-F238E27FC236}">
                <a16:creationId xmlns:a16="http://schemas.microsoft.com/office/drawing/2014/main" id="{808DE6E8-88F0-4314-882A-9D6434A92F69}"/>
              </a:ext>
            </a:extLst>
          </p:cNvPr>
          <p:cNvSpPr/>
          <p:nvPr/>
        </p:nvSpPr>
        <p:spPr>
          <a:xfrm>
            <a:off x="6279226" y="1777543"/>
            <a:ext cx="890161" cy="876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Slide Number Placeholder 3">
            <a:extLst>
              <a:ext uri="{FF2B5EF4-FFF2-40B4-BE49-F238E27FC236}">
                <a16:creationId xmlns:a16="http://schemas.microsoft.com/office/drawing/2014/main" id="{3ACA354E-FE46-477F-99C8-B52B9BBE8E99}"/>
              </a:ext>
            </a:extLst>
          </p:cNvPr>
          <p:cNvSpPr>
            <a:spLocks noGrp="1"/>
          </p:cNvSpPr>
          <p:nvPr>
            <p:ph type="sldNum" sz="quarter" idx="12"/>
          </p:nvPr>
        </p:nvSpPr>
        <p:spPr/>
        <p:txBody>
          <a:bodyPr/>
          <a:lstStyle/>
          <a:p>
            <a:fld id="{C73C8D7F-9C84-47C4-B132-BAD03B6622AA}" type="slidenum">
              <a:rPr lang="LID4096" smtClean="0"/>
              <a:t>48</a:t>
            </a:fld>
            <a:endParaRPr lang="LID4096"/>
          </a:p>
        </p:txBody>
      </p:sp>
      <p:cxnSp>
        <p:nvCxnSpPr>
          <p:cNvPr id="14" name="Straight Connector 13">
            <a:extLst>
              <a:ext uri="{FF2B5EF4-FFF2-40B4-BE49-F238E27FC236}">
                <a16:creationId xmlns:a16="http://schemas.microsoft.com/office/drawing/2014/main" id="{D77E8A4F-2CCC-498A-A680-F225C0286CA2}"/>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13214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836C5C-03CD-4BF8-9F16-98AADD761D3E}"/>
              </a:ext>
            </a:extLst>
          </p:cNvPr>
          <p:cNvSpPr>
            <a:spLocks noGrp="1"/>
          </p:cNvSpPr>
          <p:nvPr>
            <p:ph type="sldNum" sz="quarter" idx="12"/>
          </p:nvPr>
        </p:nvSpPr>
        <p:spPr/>
        <p:txBody>
          <a:bodyPr/>
          <a:lstStyle/>
          <a:p>
            <a:fld id="{C73C8D7F-9C84-47C4-B132-BAD03B6622AA}" type="slidenum">
              <a:rPr lang="LID4096" smtClean="0"/>
              <a:t>49</a:t>
            </a:fld>
            <a:endParaRPr lang="LID4096"/>
          </a:p>
        </p:txBody>
      </p:sp>
      <p:cxnSp>
        <p:nvCxnSpPr>
          <p:cNvPr id="5" name="Straight Connector 4">
            <a:extLst>
              <a:ext uri="{FF2B5EF4-FFF2-40B4-BE49-F238E27FC236}">
                <a16:creationId xmlns:a16="http://schemas.microsoft.com/office/drawing/2014/main" id="{09208FB7-C647-4E58-A526-64A7112482E5}"/>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6" name="Textfeld 7">
            <a:extLst>
              <a:ext uri="{FF2B5EF4-FFF2-40B4-BE49-F238E27FC236}">
                <a16:creationId xmlns:a16="http://schemas.microsoft.com/office/drawing/2014/main" id="{BCCFFE42-7460-46E6-8535-BFC120810D4F}"/>
              </a:ext>
            </a:extLst>
          </p:cNvPr>
          <p:cNvSpPr txBox="1"/>
          <p:nvPr/>
        </p:nvSpPr>
        <p:spPr>
          <a:xfrm>
            <a:off x="3264682" y="5956240"/>
            <a:ext cx="2252619"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prstClr val="black"/>
                </a:solidFill>
                <a:effectLst/>
                <a:uLnTx/>
                <a:uFillTx/>
                <a:latin typeface="Agency FB" panose="020B0503020202020204" pitchFamily="34" charset="0"/>
              </a:rPr>
              <a:t>Díaz et al. 2016. Nature. </a:t>
            </a:r>
          </a:p>
        </p:txBody>
      </p:sp>
      <p:pic>
        <p:nvPicPr>
          <p:cNvPr id="7" name="Picture 2" descr="Figure 2">
            <a:extLst>
              <a:ext uri="{FF2B5EF4-FFF2-40B4-BE49-F238E27FC236}">
                <a16:creationId xmlns:a16="http://schemas.microsoft.com/office/drawing/2014/main" id="{B1A94484-DFE3-4C96-89E8-1F63B6AE3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211"/>
          <a:stretch/>
        </p:blipFill>
        <p:spPr bwMode="auto">
          <a:xfrm>
            <a:off x="1000897" y="2581268"/>
            <a:ext cx="4527571" cy="326677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DCE8FF8-BCB7-498F-9EE9-0D0BAA01DDDA}"/>
              </a:ext>
            </a:extLst>
          </p:cNvPr>
          <p:cNvSpPr/>
          <p:nvPr/>
        </p:nvSpPr>
        <p:spPr>
          <a:xfrm>
            <a:off x="7108851" y="5909530"/>
            <a:ext cx="3853249" cy="400110"/>
          </a:xfrm>
          <a:prstGeom prst="rect">
            <a:avLst/>
          </a:prstGeom>
        </p:spPr>
        <p:txBody>
          <a:bodyPr wrap="square">
            <a:spAutoFit/>
          </a:bodyPr>
          <a:lstStyle/>
          <a:p>
            <a:r>
              <a:rPr lang="en-US" sz="2000" dirty="0" err="1">
                <a:solidFill>
                  <a:srgbClr val="222222"/>
                </a:solidFill>
                <a:latin typeface="Agency FB" panose="020B0503020202020204" pitchFamily="34" charset="0"/>
              </a:rPr>
              <a:t>Pigot</a:t>
            </a:r>
            <a:r>
              <a:rPr lang="en-US" sz="2000" dirty="0">
                <a:solidFill>
                  <a:srgbClr val="222222"/>
                </a:solidFill>
                <a:latin typeface="Agency FB" panose="020B0503020202020204" pitchFamily="34" charset="0"/>
              </a:rPr>
              <a:t> et al 2020. Nature Ecology &amp; Evolution.</a:t>
            </a:r>
            <a:endParaRPr lang="LID4096" sz="2000" dirty="0">
              <a:latin typeface="Agency FB" panose="020B0503020202020204" pitchFamily="34" charset="0"/>
            </a:endParaRPr>
          </a:p>
        </p:txBody>
      </p:sp>
      <p:grpSp>
        <p:nvGrpSpPr>
          <p:cNvPr id="13" name="Group 12">
            <a:extLst>
              <a:ext uri="{FF2B5EF4-FFF2-40B4-BE49-F238E27FC236}">
                <a16:creationId xmlns:a16="http://schemas.microsoft.com/office/drawing/2014/main" id="{D25E58D5-2A02-40EE-9D80-9B971E69C680}"/>
              </a:ext>
            </a:extLst>
          </p:cNvPr>
          <p:cNvGrpSpPr/>
          <p:nvPr/>
        </p:nvGrpSpPr>
        <p:grpSpPr>
          <a:xfrm>
            <a:off x="5861993" y="2555904"/>
            <a:ext cx="4892251" cy="3510663"/>
            <a:chOff x="5371976" y="2185754"/>
            <a:chExt cx="4892251" cy="3510663"/>
          </a:xfrm>
        </p:grpSpPr>
        <p:pic>
          <p:nvPicPr>
            <p:cNvPr id="8" name="Picture 4" descr="Fig. 1">
              <a:extLst>
                <a:ext uri="{FF2B5EF4-FFF2-40B4-BE49-F238E27FC236}">
                  <a16:creationId xmlns:a16="http://schemas.microsoft.com/office/drawing/2014/main" id="{CB821970-7B9D-4E67-86E3-FA3FED8188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099"/>
            <a:stretch/>
          </p:blipFill>
          <p:spPr bwMode="auto">
            <a:xfrm>
              <a:off x="6130240" y="2185754"/>
              <a:ext cx="4133987" cy="320394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CC996CA-8098-428E-B15C-201DA62D4A38}"/>
                </a:ext>
              </a:extLst>
            </p:cNvPr>
            <p:cNvSpPr/>
            <p:nvPr/>
          </p:nvSpPr>
          <p:spPr>
            <a:xfrm>
              <a:off x="5371976" y="2335427"/>
              <a:ext cx="1226532" cy="11451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Rectangle 11">
              <a:extLst>
                <a:ext uri="{FF2B5EF4-FFF2-40B4-BE49-F238E27FC236}">
                  <a16:creationId xmlns:a16="http://schemas.microsoft.com/office/drawing/2014/main" id="{704D710E-131B-4CF4-B5E3-F16CBAAFFEB2}"/>
                </a:ext>
              </a:extLst>
            </p:cNvPr>
            <p:cNvSpPr/>
            <p:nvPr/>
          </p:nvSpPr>
          <p:spPr>
            <a:xfrm>
              <a:off x="5463190" y="4184424"/>
              <a:ext cx="1197142" cy="1511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4" name="Rectangle 13">
            <a:extLst>
              <a:ext uri="{FF2B5EF4-FFF2-40B4-BE49-F238E27FC236}">
                <a16:creationId xmlns:a16="http://schemas.microsoft.com/office/drawing/2014/main" id="{7ADD5169-E53F-4B2F-BDF0-8EDF9F26ABA0}"/>
              </a:ext>
            </a:extLst>
          </p:cNvPr>
          <p:cNvSpPr/>
          <p:nvPr/>
        </p:nvSpPr>
        <p:spPr>
          <a:xfrm>
            <a:off x="6636262" y="1884769"/>
            <a:ext cx="3534557" cy="477054"/>
          </a:xfrm>
          <a:prstGeom prst="rect">
            <a:avLst/>
          </a:prstGeom>
          <a:solidFill>
            <a:schemeClr val="bg1"/>
          </a:solidFill>
        </p:spPr>
        <p:txBody>
          <a:bodyPr wrap="none">
            <a:spAutoFit/>
          </a:bodyPr>
          <a:lstStyle/>
          <a:p>
            <a:r>
              <a:rPr lang="en-US" sz="2500" b="1" dirty="0"/>
              <a:t>The avian 3D - trait space</a:t>
            </a:r>
            <a:endParaRPr lang="LID4096" sz="2500" b="1" dirty="0"/>
          </a:p>
        </p:txBody>
      </p:sp>
      <p:sp>
        <p:nvSpPr>
          <p:cNvPr id="15" name="Rectangle 14">
            <a:extLst>
              <a:ext uri="{FF2B5EF4-FFF2-40B4-BE49-F238E27FC236}">
                <a16:creationId xmlns:a16="http://schemas.microsoft.com/office/drawing/2014/main" id="{3286F93B-E05C-4114-B9DB-0767D2189485}"/>
              </a:ext>
            </a:extLst>
          </p:cNvPr>
          <p:cNvSpPr/>
          <p:nvPr/>
        </p:nvSpPr>
        <p:spPr>
          <a:xfrm>
            <a:off x="1573680" y="1884769"/>
            <a:ext cx="3569823" cy="477054"/>
          </a:xfrm>
          <a:prstGeom prst="rect">
            <a:avLst/>
          </a:prstGeom>
          <a:solidFill>
            <a:schemeClr val="bg1"/>
          </a:solidFill>
        </p:spPr>
        <p:txBody>
          <a:bodyPr wrap="none">
            <a:spAutoFit/>
          </a:bodyPr>
          <a:lstStyle/>
          <a:p>
            <a:r>
              <a:rPr lang="en-US" sz="2500" b="1" dirty="0"/>
              <a:t>The plant 2D – trait space</a:t>
            </a:r>
            <a:endParaRPr lang="LID4096" sz="2500" b="1" dirty="0"/>
          </a:p>
        </p:txBody>
      </p:sp>
      <p:sp>
        <p:nvSpPr>
          <p:cNvPr id="10" name="Title 9">
            <a:extLst>
              <a:ext uri="{FF2B5EF4-FFF2-40B4-BE49-F238E27FC236}">
                <a16:creationId xmlns:a16="http://schemas.microsoft.com/office/drawing/2014/main" id="{3C91D0F7-B4F3-4C45-9C8A-6221C1E450C1}"/>
              </a:ext>
            </a:extLst>
          </p:cNvPr>
          <p:cNvSpPr>
            <a:spLocks noGrp="1"/>
          </p:cNvSpPr>
          <p:nvPr>
            <p:ph type="title"/>
          </p:nvPr>
        </p:nvSpPr>
        <p:spPr/>
        <p:txBody>
          <a:bodyPr/>
          <a:lstStyle/>
          <a:p>
            <a:r>
              <a:rPr lang="en-US" dirty="0"/>
              <a:t>Species trait values - multivariate analysis</a:t>
            </a:r>
          </a:p>
        </p:txBody>
      </p:sp>
    </p:spTree>
    <p:extLst>
      <p:ext uri="{BB962C8B-B14F-4D97-AF65-F5344CB8AC3E}">
        <p14:creationId xmlns:p14="http://schemas.microsoft.com/office/powerpoint/2010/main" val="163592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D3F14C-5C0C-466C-902B-6F8B38D587DB}"/>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545" b="92352" l="7573" r="99656">
                        <a14:foregroundMark x1="48881" y1="10516" x2="57315" y2="4398"/>
                        <a14:foregroundMark x1="57315" y1="4398" x2="66781" y2="5736"/>
                        <a14:foregroundMark x1="66781" y1="5736" x2="61274" y2="15488"/>
                        <a14:foregroundMark x1="61274" y1="15488" x2="53701" y2="15679"/>
                        <a14:foregroundMark x1="86059" y1="16635" x2="77453" y2="16826"/>
                        <a14:foregroundMark x1="77453" y1="16826" x2="77797" y2="7266"/>
                        <a14:foregroundMark x1="77797" y1="7266" x2="85370" y2="574"/>
                        <a14:foregroundMark x1="85370" y1="574" x2="93460" y2="4971"/>
                        <a14:foregroundMark x1="93460" y1="4971" x2="91738" y2="17208"/>
                        <a14:foregroundMark x1="91738" y1="17208" x2="85370" y2="20268"/>
                        <a14:foregroundMark x1="88812" y1="67113" x2="95353" y2="57744"/>
                        <a14:foregroundMark x1="95353" y1="57744" x2="99656" y2="45507"/>
                        <a14:foregroundMark x1="99656" y1="45507" x2="92599" y2="22562"/>
                        <a14:foregroundMark x1="84682" y1="79541" x2="78657" y2="87380"/>
                        <a14:foregroundMark x1="78657" y1="87380" x2="86403" y2="92352"/>
                        <a14:foregroundMark x1="86403" y1="92352" x2="94836" y2="87954"/>
                        <a14:foregroundMark x1="94836" y1="87954" x2="91910" y2="82027"/>
                        <a14:foregroundMark x1="70224" y1="82792" x2="62823" y2="87763"/>
                        <a14:foregroundMark x1="62823" y1="87763" x2="71773" y2="91778"/>
                        <a14:foregroundMark x1="71773" y1="91778" x2="71773" y2="82409"/>
                        <a14:foregroundMark x1="12737" y1="53346" x2="7573" y2="60994"/>
                        <a14:foregroundMark x1="7573" y1="60994" x2="14802" y2="65201"/>
                      </a14:backgroundRemoval>
                    </a14:imgEffect>
                  </a14:imgLayer>
                </a14:imgProps>
              </a:ext>
            </a:extLst>
          </a:blip>
          <a:stretch>
            <a:fillRect/>
          </a:stretch>
        </p:blipFill>
        <p:spPr>
          <a:xfrm>
            <a:off x="9071213" y="4347083"/>
            <a:ext cx="2444948" cy="2200875"/>
          </a:xfrm>
          <a:prstGeom prst="rect">
            <a:avLst/>
          </a:prstGeom>
        </p:spPr>
      </p:pic>
      <p:sp>
        <p:nvSpPr>
          <p:cNvPr id="2" name="Title 1">
            <a:extLst>
              <a:ext uri="{FF2B5EF4-FFF2-40B4-BE49-F238E27FC236}">
                <a16:creationId xmlns:a16="http://schemas.microsoft.com/office/drawing/2014/main" id="{BE74563B-32AC-4105-A277-302012F5213A}"/>
              </a:ext>
            </a:extLst>
          </p:cNvPr>
          <p:cNvSpPr>
            <a:spLocks noGrp="1"/>
          </p:cNvSpPr>
          <p:nvPr>
            <p:ph type="title"/>
          </p:nvPr>
        </p:nvSpPr>
        <p:spPr/>
        <p:txBody>
          <a:bodyPr/>
          <a:lstStyle/>
          <a:p>
            <a:r>
              <a:rPr lang="en-US" dirty="0"/>
              <a:t>Biodiversity facets</a:t>
            </a:r>
          </a:p>
        </p:txBody>
      </p:sp>
      <p:sp>
        <p:nvSpPr>
          <p:cNvPr id="3" name="Content Placeholder 2">
            <a:extLst>
              <a:ext uri="{FF2B5EF4-FFF2-40B4-BE49-F238E27FC236}">
                <a16:creationId xmlns:a16="http://schemas.microsoft.com/office/drawing/2014/main" id="{18FF9889-559D-4DC8-BA20-BAEC542A88FB}"/>
              </a:ext>
            </a:extLst>
          </p:cNvPr>
          <p:cNvSpPr>
            <a:spLocks noGrp="1"/>
          </p:cNvSpPr>
          <p:nvPr>
            <p:ph idx="1"/>
          </p:nvPr>
        </p:nvSpPr>
        <p:spPr>
          <a:xfrm>
            <a:off x="838199" y="1825625"/>
            <a:ext cx="5638123" cy="2804245"/>
          </a:xfrm>
        </p:spPr>
        <p:txBody>
          <a:bodyPr>
            <a:noAutofit/>
          </a:bodyPr>
          <a:lstStyle/>
          <a:p>
            <a:pPr>
              <a:lnSpc>
                <a:spcPct val="160000"/>
              </a:lnSpc>
            </a:pPr>
            <a:r>
              <a:rPr lang="en-US" sz="2500" dirty="0"/>
              <a:t>The functional facet deals with organisms, species, and communities’ functional characteristics in relation to their ecology and evolution</a:t>
            </a:r>
          </a:p>
        </p:txBody>
      </p:sp>
      <p:sp>
        <p:nvSpPr>
          <p:cNvPr id="4" name="Slide Number Placeholder 3">
            <a:extLst>
              <a:ext uri="{FF2B5EF4-FFF2-40B4-BE49-F238E27FC236}">
                <a16:creationId xmlns:a16="http://schemas.microsoft.com/office/drawing/2014/main" id="{12E8E06F-6060-414A-8253-7D32134BFEC9}"/>
              </a:ext>
            </a:extLst>
          </p:cNvPr>
          <p:cNvSpPr>
            <a:spLocks noGrp="1"/>
          </p:cNvSpPr>
          <p:nvPr>
            <p:ph type="sldNum" sz="quarter" idx="12"/>
          </p:nvPr>
        </p:nvSpPr>
        <p:spPr/>
        <p:txBody>
          <a:bodyPr/>
          <a:lstStyle/>
          <a:p>
            <a:fld id="{C73C8D7F-9C84-47C4-B132-BAD03B6622AA}" type="slidenum">
              <a:rPr lang="LID4096" smtClean="0"/>
              <a:t>5</a:t>
            </a:fld>
            <a:endParaRPr lang="LID4096"/>
          </a:p>
        </p:txBody>
      </p:sp>
      <p:pic>
        <p:nvPicPr>
          <p:cNvPr id="5" name="Picture 4">
            <a:extLst>
              <a:ext uri="{FF2B5EF4-FFF2-40B4-BE49-F238E27FC236}">
                <a16:creationId xmlns:a16="http://schemas.microsoft.com/office/drawing/2014/main" id="{D6B58648-1CB7-471C-8427-8A3BE5A0D41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558" b="97187" l="9710" r="92182">
                        <a14:foregroundMark x1="12736" y1="51662" x2="4792" y2="57545"/>
                        <a14:foregroundMark x1="4792" y1="57545" x2="3026" y2="44757"/>
                        <a14:foregroundMark x1="3026" y1="44757" x2="3153" y2="15857"/>
                        <a14:foregroundMark x1="3153" y1="15857" x2="7566" y2="5371"/>
                        <a14:foregroundMark x1="7566" y1="5371" x2="14880" y2="1023"/>
                        <a14:foregroundMark x1="14880" y1="1023" x2="23077" y2="2558"/>
                        <a14:foregroundMark x1="23077" y1="2558" x2="25725" y2="15345"/>
                        <a14:foregroundMark x1="25725" y1="15345" x2="22446" y2="24808"/>
                        <a14:foregroundMark x1="45902" y1="67775" x2="40479" y2="76215"/>
                        <a14:foregroundMark x1="40324" y1="78005" x2="39218" y2="90793"/>
                        <a14:foregroundMark x1="40479" y1="76215" x2="40324" y2="78005"/>
                        <a14:foregroundMark x1="39218" y1="90793" x2="46154" y2="96675"/>
                        <a14:foregroundMark x1="46154" y1="96675" x2="52459" y2="95652"/>
                        <a14:foregroundMark x1="52459" y1="95652" x2="66078" y2="98721"/>
                        <a14:foregroundMark x1="66078" y1="98721" x2="79193" y2="91304"/>
                        <a14:foregroundMark x1="79193" y1="91304" x2="90290" y2="69309"/>
                        <a14:foregroundMark x1="90290" y1="69309" x2="92434" y2="56777"/>
                        <a14:foregroundMark x1="92434" y1="56777" x2="92434" y2="43478"/>
                        <a14:foregroundMark x1="92434" y1="43478" x2="95965" y2="16624"/>
                        <a14:foregroundMark x1="95965" y1="16624" x2="92182" y2="5115"/>
                        <a14:foregroundMark x1="92182" y1="5115" x2="78689" y2="6650"/>
                        <a14:foregroundMark x1="45019" y1="82353" x2="48298" y2="93606"/>
                        <a14:foregroundMark x1="48298" y1="93606" x2="54603" y2="90026"/>
                        <a14:foregroundMark x1="54603" y1="90026" x2="51576" y2="76982"/>
                        <a14:foregroundMark x1="51576" y1="76982" x2="45902" y2="72890"/>
                        <a14:foregroundMark x1="56242" y1="72123" x2="56242" y2="86189"/>
                        <a14:foregroundMark x1="56242" y1="86189" x2="59647" y2="97954"/>
                        <a14:foregroundMark x1="59647" y1="97954" x2="66583" y2="97187"/>
                        <a14:foregroundMark x1="66583" y1="97187" x2="67087" y2="88491"/>
                        <a14:backgroundMark x1="90038" y1="95908" x2="83733" y2="94629"/>
                        <a14:backgroundMark x1="83733" y1="94629" x2="83859" y2="99744"/>
                        <a14:backgroundMark x1="84868" y1="97698" x2="88146" y2="86189"/>
                        <a14:backgroundMark x1="88146" y1="86189" x2="91299" y2="82353"/>
                        <a14:backgroundMark x1="21942" y1="73913" x2="37327" y2="76982"/>
                        <a14:backgroundMark x1="37327" y1="76982" x2="31904" y2="86445"/>
                        <a14:backgroundMark x1="31904" y1="86445" x2="19168" y2="86701"/>
                        <a14:backgroundMark x1="26482" y1="76471" x2="20429" y2="82353"/>
                        <a14:backgroundMark x1="20429" y1="82353" x2="26860" y2="89258"/>
                        <a14:backgroundMark x1="26860" y1="89258" x2="33165" y2="82353"/>
                        <a14:backgroundMark x1="33165" y1="82353" x2="27491" y2="74680"/>
                        <a14:backgroundMark x1="27491" y1="74680" x2="24842" y2="74425"/>
                        <a14:backgroundMark x1="26356" y1="77238" x2="25221" y2="76982"/>
                        <a14:backgroundMark x1="34931" y1="75448" x2="34931" y2="75448"/>
                        <a14:backgroundMark x1="35057" y1="75959" x2="35057" y2="75959"/>
                        <a14:backgroundMark x1="34931" y1="76471" x2="37579" y2="84143"/>
                        <a14:backgroundMark x1="34048" y1="79028" x2="35561" y2="85166"/>
                        <a14:backgroundMark x1="28752" y1="75959" x2="29760" y2="81841"/>
                        <a14:backgroundMark x1="29508" y1="79540" x2="31778" y2="81841"/>
                        <a14:backgroundMark x1="35813" y1="77238" x2="37453" y2="81074"/>
                        <a14:backgroundMark x1="34300" y1="77749" x2="35687" y2="84399"/>
                        <a14:backgroundMark x1="35183" y1="76982" x2="38335" y2="80563"/>
                        <a14:backgroundMark x1="38840" y1="78005" x2="38840" y2="78005"/>
                        <a14:backgroundMark x1="36192" y1="75448" x2="36192" y2="75448"/>
                      </a14:backgroundRemoval>
                    </a14:imgEffect>
                  </a14:imgLayer>
                </a14:imgProps>
              </a:ext>
            </a:extLst>
          </a:blip>
          <a:stretch>
            <a:fillRect/>
          </a:stretch>
        </p:blipFill>
        <p:spPr>
          <a:xfrm flipH="1">
            <a:off x="8850660" y="2318444"/>
            <a:ext cx="3063579" cy="1560249"/>
          </a:xfrm>
          <a:prstGeom prst="rect">
            <a:avLst/>
          </a:prstGeom>
        </p:spPr>
      </p:pic>
      <p:pic>
        <p:nvPicPr>
          <p:cNvPr id="6" name="Picture 5">
            <a:extLst>
              <a:ext uri="{FF2B5EF4-FFF2-40B4-BE49-F238E27FC236}">
                <a16:creationId xmlns:a16="http://schemas.microsoft.com/office/drawing/2014/main" id="{C0914B79-0F47-4CC4-B88D-E63B24F0CF0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643" b="97125" l="837" r="97908">
                        <a14:foregroundMark x1="27406" y1="43121" x2="10460" y2="41273"/>
                        <a14:foregroundMark x1="10460" y1="41273" x2="2929" y2="32444"/>
                        <a14:foregroundMark x1="2929" y1="32444" x2="1674" y2="20329"/>
                        <a14:foregroundMark x1="1674" y1="20329" x2="6067" y2="10062"/>
                        <a14:foregroundMark x1="6067" y1="10062" x2="20711" y2="8624"/>
                        <a14:foregroundMark x1="20711" y1="8624" x2="27197" y2="11704"/>
                        <a14:foregroundMark x1="85146" y1="36345" x2="96234" y2="37988"/>
                        <a14:foregroundMark x1="96234" y1="37988" x2="98745" y2="19097"/>
                        <a14:foregroundMark x1="98745" y1="19097" x2="90795" y2="11704"/>
                        <a14:foregroundMark x1="90795" y1="11704" x2="82845" y2="12320"/>
                        <a14:foregroundMark x1="29079" y1="7598" x2="43096" y2="2464"/>
                        <a14:foregroundMark x1="43096" y1="2464" x2="54812" y2="3285"/>
                        <a14:foregroundMark x1="54812" y1="3285" x2="66736" y2="2053"/>
                        <a14:foregroundMark x1="66736" y1="2053" x2="75941" y2="7598"/>
                        <a14:foregroundMark x1="10042" y1="18480" x2="418" y2="23409"/>
                        <a14:foregroundMark x1="418" y1="23409" x2="1255" y2="35934"/>
                        <a14:foregroundMark x1="1255" y1="35934" x2="10669" y2="40657"/>
                        <a14:foregroundMark x1="10669" y1="40657" x2="10879" y2="40452"/>
                        <a14:foregroundMark x1="44770" y1="84805" x2="21967" y2="76181"/>
                        <a14:foregroundMark x1="21967" y1="76181" x2="18619" y2="87474"/>
                        <a14:foregroundMark x1="18619" y1="87474" x2="27824" y2="94867"/>
                        <a14:foregroundMark x1="27824" y1="94867" x2="50209" y2="93840"/>
                        <a14:foregroundMark x1="31799" y1="81930" x2="21967" y2="86448"/>
                        <a14:foregroundMark x1="21967" y1="86448" x2="26360" y2="82957"/>
                        <a14:foregroundMark x1="23431" y1="94045" x2="27197" y2="96304"/>
                        <a14:foregroundMark x1="25105" y1="95072" x2="25941" y2="96099"/>
                        <a14:foregroundMark x1="90795" y1="15606" x2="98745" y2="24230"/>
                        <a14:foregroundMark x1="98745" y1="24230" x2="98117" y2="34702"/>
                        <a14:foregroundMark x1="98117" y1="34702" x2="91632" y2="37372"/>
                        <a14:foregroundMark x1="24059" y1="93840" x2="26778" y2="96715"/>
                        <a14:foregroundMark x1="24268" y1="94867" x2="25941" y2="96509"/>
                        <a14:foregroundMark x1="24686" y1="95893" x2="21757" y2="97125"/>
                      </a14:backgroundRemoval>
                    </a14:imgEffect>
                  </a14:imgLayer>
                </a14:imgProps>
              </a:ext>
            </a:extLst>
          </a:blip>
          <a:stretch>
            <a:fillRect/>
          </a:stretch>
        </p:blipFill>
        <p:spPr>
          <a:xfrm>
            <a:off x="6476322" y="992882"/>
            <a:ext cx="2843027" cy="2896556"/>
          </a:xfrm>
          <a:prstGeom prst="rect">
            <a:avLst/>
          </a:prstGeom>
        </p:spPr>
      </p:pic>
      <p:pic>
        <p:nvPicPr>
          <p:cNvPr id="8" name="Picture 7">
            <a:extLst>
              <a:ext uri="{FF2B5EF4-FFF2-40B4-BE49-F238E27FC236}">
                <a16:creationId xmlns:a16="http://schemas.microsoft.com/office/drawing/2014/main" id="{DB659632-0573-4C3C-8E33-BEE5CBD17CCC}"/>
              </a:ext>
            </a:extLst>
          </p:cNvPr>
          <p:cNvPicPr>
            <a:picLocks noChangeAspect="1"/>
          </p:cNvPicPr>
          <p:nvPr/>
        </p:nvPicPr>
        <p:blipFill>
          <a:blip r:embed="rId9">
            <a:duotone>
              <a:schemeClr val="accent6">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40000"/>
                    </a14:imgEffect>
                  </a14:imgLayer>
                </a14:imgProps>
              </a:ext>
            </a:extLst>
          </a:blip>
          <a:stretch>
            <a:fillRect/>
          </a:stretch>
        </p:blipFill>
        <p:spPr>
          <a:xfrm>
            <a:off x="6287690" y="4319081"/>
            <a:ext cx="2532468" cy="2143728"/>
          </a:xfrm>
          <a:prstGeom prst="rect">
            <a:avLst/>
          </a:prstGeom>
        </p:spPr>
      </p:pic>
      <p:cxnSp>
        <p:nvCxnSpPr>
          <p:cNvPr id="10" name="Straight Arrow Connector 9">
            <a:extLst>
              <a:ext uri="{FF2B5EF4-FFF2-40B4-BE49-F238E27FC236}">
                <a16:creationId xmlns:a16="http://schemas.microsoft.com/office/drawing/2014/main" id="{146F215B-3FB3-4D29-9833-F7FA1AF4C915}"/>
              </a:ext>
            </a:extLst>
          </p:cNvPr>
          <p:cNvCxnSpPr>
            <a:cxnSpLocks/>
          </p:cNvCxnSpPr>
          <p:nvPr/>
        </p:nvCxnSpPr>
        <p:spPr>
          <a:xfrm>
            <a:off x="4942390" y="5271334"/>
            <a:ext cx="808932" cy="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A6BFE397-2CA3-4A9C-B63F-E8C699A5FFDE}"/>
              </a:ext>
            </a:extLst>
          </p:cNvPr>
          <p:cNvSpPr/>
          <p:nvPr/>
        </p:nvSpPr>
        <p:spPr>
          <a:xfrm>
            <a:off x="1251700" y="4764807"/>
            <a:ext cx="3690690" cy="747897"/>
          </a:xfrm>
          <a:prstGeom prst="rect">
            <a:avLst/>
          </a:prstGeom>
        </p:spPr>
        <p:txBody>
          <a:bodyPr wrap="none">
            <a:spAutoFit/>
          </a:bodyPr>
          <a:lstStyle/>
          <a:p>
            <a:pPr algn="ctr">
              <a:lnSpc>
                <a:spcPct val="160000"/>
              </a:lnSpc>
            </a:pPr>
            <a:r>
              <a:rPr lang="en-US" sz="3000" dirty="0"/>
              <a:t>E.g., Body mass or size</a:t>
            </a:r>
          </a:p>
        </p:txBody>
      </p:sp>
    </p:spTree>
    <p:extLst>
      <p:ext uri="{BB962C8B-B14F-4D97-AF65-F5344CB8AC3E}">
        <p14:creationId xmlns:p14="http://schemas.microsoft.com/office/powerpoint/2010/main" val="3308688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0B9C-BBD4-4066-B852-4F5306F09307}"/>
              </a:ext>
            </a:extLst>
          </p:cNvPr>
          <p:cNvSpPr>
            <a:spLocks noGrp="1"/>
          </p:cNvSpPr>
          <p:nvPr>
            <p:ph type="title"/>
          </p:nvPr>
        </p:nvSpPr>
        <p:spPr/>
        <p:txBody>
          <a:bodyPr/>
          <a:lstStyle/>
          <a:p>
            <a:r>
              <a:rPr lang="en-GB" dirty="0"/>
              <a:t>Species trait combinations</a:t>
            </a:r>
            <a:endParaRPr lang="en-US" dirty="0"/>
          </a:p>
        </p:txBody>
      </p:sp>
      <p:sp>
        <p:nvSpPr>
          <p:cNvPr id="4" name="Slide Number Placeholder 3">
            <a:extLst>
              <a:ext uri="{FF2B5EF4-FFF2-40B4-BE49-F238E27FC236}">
                <a16:creationId xmlns:a16="http://schemas.microsoft.com/office/drawing/2014/main" id="{4F836C5C-03CD-4BF8-9F16-98AADD761D3E}"/>
              </a:ext>
            </a:extLst>
          </p:cNvPr>
          <p:cNvSpPr>
            <a:spLocks noGrp="1"/>
          </p:cNvSpPr>
          <p:nvPr>
            <p:ph type="sldNum" sz="quarter" idx="12"/>
          </p:nvPr>
        </p:nvSpPr>
        <p:spPr/>
        <p:txBody>
          <a:bodyPr/>
          <a:lstStyle/>
          <a:p>
            <a:fld id="{C73C8D7F-9C84-47C4-B132-BAD03B6622AA}" type="slidenum">
              <a:rPr lang="LID4096" smtClean="0"/>
              <a:t>50</a:t>
            </a:fld>
            <a:endParaRPr lang="LID4096"/>
          </a:p>
        </p:txBody>
      </p:sp>
      <p:cxnSp>
        <p:nvCxnSpPr>
          <p:cNvPr id="5" name="Straight Connector 4">
            <a:extLst>
              <a:ext uri="{FF2B5EF4-FFF2-40B4-BE49-F238E27FC236}">
                <a16:creationId xmlns:a16="http://schemas.microsoft.com/office/drawing/2014/main" id="{09208FB7-C647-4E58-A526-64A7112482E5}"/>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pic>
        <p:nvPicPr>
          <p:cNvPr id="7" name="Picture 2" descr="Figure 2">
            <a:extLst>
              <a:ext uri="{FF2B5EF4-FFF2-40B4-BE49-F238E27FC236}">
                <a16:creationId xmlns:a16="http://schemas.microsoft.com/office/drawing/2014/main" id="{B1A94484-DFE3-4C96-89E8-1F63B6AE3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211"/>
          <a:stretch/>
        </p:blipFill>
        <p:spPr bwMode="auto">
          <a:xfrm>
            <a:off x="1000897" y="2581268"/>
            <a:ext cx="4527571" cy="32667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22">
            <a:extLst>
              <a:ext uri="{FF2B5EF4-FFF2-40B4-BE49-F238E27FC236}">
                <a16:creationId xmlns:a16="http://schemas.microsoft.com/office/drawing/2014/main" id="{D759124F-CC14-4B09-A822-E7AF722140F1}"/>
              </a:ext>
            </a:extLst>
          </p:cNvPr>
          <p:cNvSpPr txBox="1"/>
          <p:nvPr/>
        </p:nvSpPr>
        <p:spPr>
          <a:xfrm>
            <a:off x="4158277" y="2185485"/>
            <a:ext cx="1973708" cy="477054"/>
          </a:xfrm>
          <a:prstGeom prst="rect">
            <a:avLst/>
          </a:prstGeom>
          <a:noFill/>
        </p:spPr>
        <p:txBody>
          <a:bodyPr wrap="square" rtlCol="0">
            <a:spAutoFit/>
          </a:bodyPr>
          <a:lstStyle/>
          <a:p>
            <a:pPr algn="ctr"/>
            <a:r>
              <a:rPr lang="de-DE" sz="2500" dirty="0">
                <a:latin typeface="+mj-lt"/>
              </a:rPr>
              <a:t>Big plants</a:t>
            </a:r>
          </a:p>
        </p:txBody>
      </p:sp>
      <p:sp>
        <p:nvSpPr>
          <p:cNvPr id="17" name="Textfeld 20">
            <a:extLst>
              <a:ext uri="{FF2B5EF4-FFF2-40B4-BE49-F238E27FC236}">
                <a16:creationId xmlns:a16="http://schemas.microsoft.com/office/drawing/2014/main" id="{2D301FF1-DB47-45CC-A767-C673E8B5DB77}"/>
              </a:ext>
            </a:extLst>
          </p:cNvPr>
          <p:cNvSpPr txBox="1"/>
          <p:nvPr/>
        </p:nvSpPr>
        <p:spPr>
          <a:xfrm>
            <a:off x="226711" y="2181920"/>
            <a:ext cx="2500964" cy="477054"/>
          </a:xfrm>
          <a:prstGeom prst="rect">
            <a:avLst/>
          </a:prstGeom>
          <a:solidFill>
            <a:schemeClr val="bg1"/>
          </a:solidFill>
        </p:spPr>
        <p:txBody>
          <a:bodyPr wrap="square" rtlCol="0">
            <a:spAutoFit/>
          </a:bodyPr>
          <a:lstStyle/>
          <a:p>
            <a:pPr algn="ctr"/>
            <a:r>
              <a:rPr lang="en-US" sz="2500" b="1" dirty="0">
                <a:solidFill>
                  <a:schemeClr val="accent1"/>
                </a:solidFill>
                <a:latin typeface="+mj-lt"/>
              </a:rPr>
              <a:t>Conservative</a:t>
            </a:r>
          </a:p>
        </p:txBody>
      </p:sp>
      <p:sp>
        <p:nvSpPr>
          <p:cNvPr id="18" name="Textfeld 15">
            <a:extLst>
              <a:ext uri="{FF2B5EF4-FFF2-40B4-BE49-F238E27FC236}">
                <a16:creationId xmlns:a16="http://schemas.microsoft.com/office/drawing/2014/main" id="{49027470-6B51-4FB1-8565-1D3A1CFD8581}"/>
              </a:ext>
            </a:extLst>
          </p:cNvPr>
          <p:cNvSpPr txBox="1"/>
          <p:nvPr/>
        </p:nvSpPr>
        <p:spPr>
          <a:xfrm>
            <a:off x="443060" y="5848045"/>
            <a:ext cx="1886293" cy="477054"/>
          </a:xfrm>
          <a:prstGeom prst="rect">
            <a:avLst/>
          </a:prstGeom>
          <a:noFill/>
        </p:spPr>
        <p:txBody>
          <a:bodyPr wrap="square" rtlCol="0">
            <a:spAutoFit/>
          </a:bodyPr>
          <a:lstStyle/>
          <a:p>
            <a:pPr algn="ctr"/>
            <a:r>
              <a:rPr lang="de-DE" sz="2500" dirty="0">
                <a:latin typeface="+mj-lt"/>
              </a:rPr>
              <a:t>Small plants</a:t>
            </a:r>
          </a:p>
        </p:txBody>
      </p:sp>
      <p:sp>
        <p:nvSpPr>
          <p:cNvPr id="19" name="Textfeld 21">
            <a:extLst>
              <a:ext uri="{FF2B5EF4-FFF2-40B4-BE49-F238E27FC236}">
                <a16:creationId xmlns:a16="http://schemas.microsoft.com/office/drawing/2014/main" id="{6F979F28-9D1A-4E62-9CD5-E8F20E596339}"/>
              </a:ext>
            </a:extLst>
          </p:cNvPr>
          <p:cNvSpPr txBox="1"/>
          <p:nvPr/>
        </p:nvSpPr>
        <p:spPr>
          <a:xfrm>
            <a:off x="3847032" y="5879296"/>
            <a:ext cx="2596199" cy="477054"/>
          </a:xfrm>
          <a:prstGeom prst="rect">
            <a:avLst/>
          </a:prstGeom>
          <a:noFill/>
        </p:spPr>
        <p:txBody>
          <a:bodyPr wrap="square" rtlCol="0">
            <a:spAutoFit/>
          </a:bodyPr>
          <a:lstStyle/>
          <a:p>
            <a:pPr algn="ctr"/>
            <a:r>
              <a:rPr lang="en-US" sz="2500" b="1" dirty="0">
                <a:solidFill>
                  <a:srgbClr val="4F7A20"/>
                </a:solidFill>
                <a:latin typeface="+mj-lt"/>
              </a:rPr>
              <a:t>Acquisitive</a:t>
            </a:r>
          </a:p>
        </p:txBody>
      </p:sp>
      <p:sp>
        <p:nvSpPr>
          <p:cNvPr id="20" name="TextBox 19">
            <a:extLst>
              <a:ext uri="{FF2B5EF4-FFF2-40B4-BE49-F238E27FC236}">
                <a16:creationId xmlns:a16="http://schemas.microsoft.com/office/drawing/2014/main" id="{3FCD3AEA-F058-4551-B8C7-B9D85E8CB6AF}"/>
              </a:ext>
            </a:extLst>
          </p:cNvPr>
          <p:cNvSpPr txBox="1"/>
          <p:nvPr/>
        </p:nvSpPr>
        <p:spPr>
          <a:xfrm>
            <a:off x="7036401" y="1989402"/>
            <a:ext cx="3951565" cy="553998"/>
          </a:xfrm>
          <a:prstGeom prst="rect">
            <a:avLst/>
          </a:prstGeom>
          <a:ln w="3810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b="1" dirty="0">
                <a:solidFill>
                  <a:schemeClr val="tx1"/>
                </a:solidFill>
              </a:rPr>
              <a:t>Investments strategies</a:t>
            </a:r>
          </a:p>
        </p:txBody>
      </p:sp>
      <p:sp>
        <p:nvSpPr>
          <p:cNvPr id="21" name="TextBox 20">
            <a:extLst>
              <a:ext uri="{FF2B5EF4-FFF2-40B4-BE49-F238E27FC236}">
                <a16:creationId xmlns:a16="http://schemas.microsoft.com/office/drawing/2014/main" id="{A69F42DA-1628-4CB1-B3ED-1793443001FA}"/>
              </a:ext>
            </a:extLst>
          </p:cNvPr>
          <p:cNvSpPr txBox="1"/>
          <p:nvPr/>
        </p:nvSpPr>
        <p:spPr>
          <a:xfrm>
            <a:off x="6443231" y="3068347"/>
            <a:ext cx="4531964" cy="477054"/>
          </a:xfrm>
          <a:prstGeom prst="rect">
            <a:avLst/>
          </a:prstGeom>
          <a:ln w="3810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500" b="1" dirty="0">
                <a:solidFill>
                  <a:schemeClr val="accent6"/>
                </a:solidFill>
              </a:rPr>
              <a:t>Fast-return (acquisitive)</a:t>
            </a:r>
          </a:p>
        </p:txBody>
      </p:sp>
      <p:sp>
        <p:nvSpPr>
          <p:cNvPr id="22" name="TextBox 21">
            <a:extLst>
              <a:ext uri="{FF2B5EF4-FFF2-40B4-BE49-F238E27FC236}">
                <a16:creationId xmlns:a16="http://schemas.microsoft.com/office/drawing/2014/main" id="{BEB8C11A-18CD-429B-A8D9-9E697D2937D8}"/>
              </a:ext>
            </a:extLst>
          </p:cNvPr>
          <p:cNvSpPr txBox="1"/>
          <p:nvPr/>
        </p:nvSpPr>
        <p:spPr>
          <a:xfrm>
            <a:off x="6583157" y="2584621"/>
            <a:ext cx="4531964" cy="477054"/>
          </a:xfrm>
          <a:prstGeom prst="rect">
            <a:avLst/>
          </a:prstGeom>
          <a:ln w="3810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500" b="1" dirty="0">
                <a:solidFill>
                  <a:schemeClr val="accent5">
                    <a:lumMod val="75000"/>
                  </a:schemeClr>
                </a:solidFill>
              </a:rPr>
              <a:t>Slow-return (conservative)</a:t>
            </a:r>
          </a:p>
        </p:txBody>
      </p:sp>
      <p:sp>
        <p:nvSpPr>
          <p:cNvPr id="28" name="Rectangle 27">
            <a:extLst>
              <a:ext uri="{FF2B5EF4-FFF2-40B4-BE49-F238E27FC236}">
                <a16:creationId xmlns:a16="http://schemas.microsoft.com/office/drawing/2014/main" id="{AB3B8569-346A-431A-B371-D2FF4C29072C}"/>
              </a:ext>
            </a:extLst>
          </p:cNvPr>
          <p:cNvSpPr/>
          <p:nvPr/>
        </p:nvSpPr>
        <p:spPr>
          <a:xfrm>
            <a:off x="9851687" y="5302577"/>
            <a:ext cx="2124941" cy="461665"/>
          </a:xfrm>
          <a:prstGeom prst="rect">
            <a:avLst/>
          </a:prstGeom>
        </p:spPr>
        <p:txBody>
          <a:bodyPr wrap="none">
            <a:spAutoFit/>
          </a:bodyPr>
          <a:lstStyle/>
          <a:p>
            <a:r>
              <a:rPr lang="en-US" sz="2400" b="1" dirty="0">
                <a:ea typeface="Calibri" panose="020F0502020204030204" pitchFamily="34" charset="0"/>
                <a:cs typeface="Times New Roman" panose="02020603050405020304" pitchFamily="18" charset="0"/>
              </a:rPr>
              <a:t>Photosynthesis</a:t>
            </a:r>
            <a:endParaRPr lang="en-US" sz="2400" b="1" dirty="0"/>
          </a:p>
        </p:txBody>
      </p:sp>
      <p:cxnSp>
        <p:nvCxnSpPr>
          <p:cNvPr id="30" name="Straight Arrow Connector 29">
            <a:extLst>
              <a:ext uri="{FF2B5EF4-FFF2-40B4-BE49-F238E27FC236}">
                <a16:creationId xmlns:a16="http://schemas.microsoft.com/office/drawing/2014/main" id="{5529FE94-8D4A-4B19-8EB1-A9204D930765}"/>
              </a:ext>
            </a:extLst>
          </p:cNvPr>
          <p:cNvCxnSpPr>
            <a:cxnSpLocks/>
          </p:cNvCxnSpPr>
          <p:nvPr/>
        </p:nvCxnSpPr>
        <p:spPr>
          <a:xfrm flipV="1">
            <a:off x="9557675" y="5270147"/>
            <a:ext cx="0" cy="34190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7CACEAC-F941-4BE2-B678-82FC97EAB4BA}"/>
              </a:ext>
            </a:extLst>
          </p:cNvPr>
          <p:cNvSpPr/>
          <p:nvPr/>
        </p:nvSpPr>
        <p:spPr>
          <a:xfrm>
            <a:off x="9851687" y="4603178"/>
            <a:ext cx="1637308" cy="461665"/>
          </a:xfrm>
          <a:prstGeom prst="rect">
            <a:avLst/>
          </a:prstGeom>
        </p:spPr>
        <p:txBody>
          <a:bodyPr wrap="none">
            <a:spAutoFit/>
          </a:bodyPr>
          <a:lstStyle/>
          <a:p>
            <a:r>
              <a:rPr lang="en-US" sz="2400" b="1" dirty="0">
                <a:ea typeface="Calibri" panose="020F0502020204030204" pitchFamily="34" charset="0"/>
                <a:cs typeface="Times New Roman" panose="02020603050405020304" pitchFamily="18" charset="0"/>
              </a:rPr>
              <a:t>Respiration</a:t>
            </a:r>
            <a:endParaRPr lang="en-US" sz="2400" b="1" dirty="0"/>
          </a:p>
        </p:txBody>
      </p:sp>
      <p:cxnSp>
        <p:nvCxnSpPr>
          <p:cNvPr id="33" name="Straight Arrow Connector 32">
            <a:extLst>
              <a:ext uri="{FF2B5EF4-FFF2-40B4-BE49-F238E27FC236}">
                <a16:creationId xmlns:a16="http://schemas.microsoft.com/office/drawing/2014/main" id="{3ED2C385-0032-40C4-9D10-B0A38C1612A7}"/>
              </a:ext>
            </a:extLst>
          </p:cNvPr>
          <p:cNvCxnSpPr>
            <a:cxnSpLocks/>
          </p:cNvCxnSpPr>
          <p:nvPr/>
        </p:nvCxnSpPr>
        <p:spPr>
          <a:xfrm flipV="1">
            <a:off x="9544480" y="4603178"/>
            <a:ext cx="0" cy="34190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71AA131-734B-49BF-8D4A-8F79F843CD79}"/>
              </a:ext>
            </a:extLst>
          </p:cNvPr>
          <p:cNvSpPr txBox="1"/>
          <p:nvPr/>
        </p:nvSpPr>
        <p:spPr>
          <a:xfrm>
            <a:off x="7181658" y="5007069"/>
            <a:ext cx="2051244" cy="830997"/>
          </a:xfrm>
          <a:prstGeom prst="rect">
            <a:avLst/>
          </a:prstGeom>
          <a:noFill/>
        </p:spPr>
        <p:txBody>
          <a:bodyPr wrap="square" rtlCol="0">
            <a:spAutoFit/>
          </a:bodyPr>
          <a:lstStyle/>
          <a:p>
            <a:r>
              <a:rPr lang="en-US" sz="2400" b="1" dirty="0"/>
              <a:t>Nitrogen concentration </a:t>
            </a:r>
          </a:p>
        </p:txBody>
      </p:sp>
      <p:sp>
        <p:nvSpPr>
          <p:cNvPr id="35" name="TextBox 34">
            <a:extLst>
              <a:ext uri="{FF2B5EF4-FFF2-40B4-BE49-F238E27FC236}">
                <a16:creationId xmlns:a16="http://schemas.microsoft.com/office/drawing/2014/main" id="{B0910A71-68A2-4868-BB88-7663C8D65AA6}"/>
              </a:ext>
            </a:extLst>
          </p:cNvPr>
          <p:cNvSpPr txBox="1"/>
          <p:nvPr/>
        </p:nvSpPr>
        <p:spPr>
          <a:xfrm>
            <a:off x="7185777" y="5967945"/>
            <a:ext cx="1826332" cy="461665"/>
          </a:xfrm>
          <a:prstGeom prst="rect">
            <a:avLst/>
          </a:prstGeom>
          <a:noFill/>
        </p:spPr>
        <p:txBody>
          <a:bodyPr wrap="square" rtlCol="0">
            <a:spAutoFit/>
          </a:bodyPr>
          <a:lstStyle/>
          <a:p>
            <a:r>
              <a:rPr lang="en-US" sz="2400" b="1" dirty="0"/>
              <a:t>Lifespan</a:t>
            </a:r>
          </a:p>
        </p:txBody>
      </p:sp>
      <p:cxnSp>
        <p:nvCxnSpPr>
          <p:cNvPr id="36" name="Straight Arrow Connector 35">
            <a:extLst>
              <a:ext uri="{FF2B5EF4-FFF2-40B4-BE49-F238E27FC236}">
                <a16:creationId xmlns:a16="http://schemas.microsoft.com/office/drawing/2014/main" id="{98BE8AF0-1587-40B2-8BAB-AA529E48C0CF}"/>
              </a:ext>
            </a:extLst>
          </p:cNvPr>
          <p:cNvCxnSpPr>
            <a:cxnSpLocks/>
          </p:cNvCxnSpPr>
          <p:nvPr/>
        </p:nvCxnSpPr>
        <p:spPr>
          <a:xfrm flipV="1">
            <a:off x="7054209" y="5130234"/>
            <a:ext cx="0" cy="34190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C3A9B17-7664-4C6C-9CD0-A1B947C7380D}"/>
              </a:ext>
            </a:extLst>
          </p:cNvPr>
          <p:cNvCxnSpPr>
            <a:cxnSpLocks/>
          </p:cNvCxnSpPr>
          <p:nvPr/>
        </p:nvCxnSpPr>
        <p:spPr>
          <a:xfrm>
            <a:off x="7054209" y="6016131"/>
            <a:ext cx="0" cy="303738"/>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44578DA-5113-4D69-9187-579BA2C5AB17}"/>
              </a:ext>
            </a:extLst>
          </p:cNvPr>
          <p:cNvSpPr txBox="1"/>
          <p:nvPr/>
        </p:nvSpPr>
        <p:spPr>
          <a:xfrm>
            <a:off x="7209724" y="4046193"/>
            <a:ext cx="1847530" cy="830997"/>
          </a:xfrm>
          <a:prstGeom prst="rect">
            <a:avLst/>
          </a:prstGeom>
          <a:noFill/>
        </p:spPr>
        <p:txBody>
          <a:bodyPr wrap="square" rtlCol="0">
            <a:spAutoFit/>
          </a:bodyPr>
          <a:lstStyle/>
          <a:p>
            <a:r>
              <a:rPr lang="en-US" sz="2400" b="1" dirty="0"/>
              <a:t>Leaf construction</a:t>
            </a:r>
          </a:p>
        </p:txBody>
      </p:sp>
      <p:cxnSp>
        <p:nvCxnSpPr>
          <p:cNvPr id="42" name="Straight Arrow Connector 41">
            <a:extLst>
              <a:ext uri="{FF2B5EF4-FFF2-40B4-BE49-F238E27FC236}">
                <a16:creationId xmlns:a16="http://schemas.microsoft.com/office/drawing/2014/main" id="{D5F80039-9169-41F1-B1E1-95F51A6F4D35}"/>
              </a:ext>
            </a:extLst>
          </p:cNvPr>
          <p:cNvCxnSpPr>
            <a:cxnSpLocks/>
          </p:cNvCxnSpPr>
          <p:nvPr/>
        </p:nvCxnSpPr>
        <p:spPr>
          <a:xfrm>
            <a:off x="7054209" y="4199378"/>
            <a:ext cx="0" cy="303738"/>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3488139-95BF-4037-B8B0-F55648C90F1B}"/>
              </a:ext>
            </a:extLst>
          </p:cNvPr>
          <p:cNvCxnSpPr>
            <a:cxnSpLocks/>
          </p:cNvCxnSpPr>
          <p:nvPr/>
        </p:nvCxnSpPr>
        <p:spPr>
          <a:xfrm flipV="1">
            <a:off x="6833410" y="5964253"/>
            <a:ext cx="0" cy="3419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20885EC-6F9C-4E0E-A40D-7563663FD9F2}"/>
              </a:ext>
            </a:extLst>
          </p:cNvPr>
          <p:cNvCxnSpPr>
            <a:cxnSpLocks/>
          </p:cNvCxnSpPr>
          <p:nvPr/>
        </p:nvCxnSpPr>
        <p:spPr>
          <a:xfrm flipV="1">
            <a:off x="6833410" y="4129880"/>
            <a:ext cx="0" cy="3419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09E19A6-B102-41F8-BE11-415E8B2A3403}"/>
              </a:ext>
            </a:extLst>
          </p:cNvPr>
          <p:cNvCxnSpPr>
            <a:cxnSpLocks/>
          </p:cNvCxnSpPr>
          <p:nvPr/>
        </p:nvCxnSpPr>
        <p:spPr>
          <a:xfrm>
            <a:off x="6833410" y="5163685"/>
            <a:ext cx="0" cy="3419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9AC40CF-7663-4AB6-B06D-8DD4A05C523E}"/>
              </a:ext>
            </a:extLst>
          </p:cNvPr>
          <p:cNvCxnSpPr>
            <a:cxnSpLocks/>
          </p:cNvCxnSpPr>
          <p:nvPr/>
        </p:nvCxnSpPr>
        <p:spPr>
          <a:xfrm>
            <a:off x="9782576" y="5279574"/>
            <a:ext cx="0" cy="3419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16E1AF9-A31D-4DAB-9239-EB3B42D6C005}"/>
              </a:ext>
            </a:extLst>
          </p:cNvPr>
          <p:cNvCxnSpPr>
            <a:cxnSpLocks/>
          </p:cNvCxnSpPr>
          <p:nvPr/>
        </p:nvCxnSpPr>
        <p:spPr>
          <a:xfrm>
            <a:off x="9727309" y="4633559"/>
            <a:ext cx="0" cy="3419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4501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72BA9-2B6B-46D8-A1EB-74E41AC14DFC}"/>
              </a:ext>
            </a:extLst>
          </p:cNvPr>
          <p:cNvSpPr>
            <a:spLocks noGrp="1"/>
          </p:cNvSpPr>
          <p:nvPr>
            <p:ph type="title"/>
          </p:nvPr>
        </p:nvSpPr>
        <p:spPr/>
        <p:txBody>
          <a:bodyPr/>
          <a:lstStyle/>
          <a:p>
            <a:r>
              <a:rPr lang="en-US"/>
              <a:t>Functional diversity quantification</a:t>
            </a:r>
            <a:endParaRPr lang="LID4096"/>
          </a:p>
        </p:txBody>
      </p:sp>
      <p:sp>
        <p:nvSpPr>
          <p:cNvPr id="4" name="Rectangle 3">
            <a:extLst>
              <a:ext uri="{FF2B5EF4-FFF2-40B4-BE49-F238E27FC236}">
                <a16:creationId xmlns:a16="http://schemas.microsoft.com/office/drawing/2014/main" id="{7C157FE7-710E-4C59-BA3A-AA8B1D3C2A22}"/>
              </a:ext>
            </a:extLst>
          </p:cNvPr>
          <p:cNvSpPr/>
          <p:nvPr/>
        </p:nvSpPr>
        <p:spPr>
          <a:xfrm>
            <a:off x="6590806" y="6092765"/>
            <a:ext cx="4853885" cy="400110"/>
          </a:xfrm>
          <a:prstGeom prst="rect">
            <a:avLst/>
          </a:prstGeom>
        </p:spPr>
        <p:txBody>
          <a:bodyPr wrap="square">
            <a:spAutoFit/>
          </a:bodyPr>
          <a:lstStyle/>
          <a:p>
            <a:r>
              <a:rPr lang="en-US" sz="2000" dirty="0">
                <a:solidFill>
                  <a:srgbClr val="222222"/>
                </a:solidFill>
                <a:latin typeface="Agency FB" panose="020B0503020202020204" pitchFamily="34" charset="0"/>
              </a:rPr>
              <a:t>Carmona et al 2016. Trends in ecology &amp; evolution.</a:t>
            </a:r>
            <a:endParaRPr lang="LID4096" sz="2000" dirty="0">
              <a:latin typeface="Agency FB" panose="020B0503020202020204" pitchFamily="34" charset="0"/>
            </a:endParaRPr>
          </a:p>
        </p:txBody>
      </p:sp>
      <p:pic>
        <p:nvPicPr>
          <p:cNvPr id="7172" name="Picture 4" descr="https://ars.els-cdn.com/content/image/1-s2.0-S0169534716000458-gr1b1.jpg">
            <a:extLst>
              <a:ext uri="{FF2B5EF4-FFF2-40B4-BE49-F238E27FC236}">
                <a16:creationId xmlns:a16="http://schemas.microsoft.com/office/drawing/2014/main" id="{0E5647AE-7847-4C8A-A925-BD9EED47DA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041" b="54292"/>
          <a:stretch/>
        </p:blipFill>
        <p:spPr bwMode="auto">
          <a:xfrm>
            <a:off x="2408876" y="2764813"/>
            <a:ext cx="7374248" cy="24919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A67CA4B-2A46-462F-B77E-9E2554B37463}"/>
              </a:ext>
            </a:extLst>
          </p:cNvPr>
          <p:cNvSpPr/>
          <p:nvPr/>
        </p:nvSpPr>
        <p:spPr>
          <a:xfrm>
            <a:off x="1188875" y="1762101"/>
            <a:ext cx="2615203" cy="477054"/>
          </a:xfrm>
          <a:prstGeom prst="rect">
            <a:avLst/>
          </a:prstGeom>
        </p:spPr>
        <p:txBody>
          <a:bodyPr wrap="none">
            <a:spAutoFit/>
          </a:bodyPr>
          <a:lstStyle/>
          <a:p>
            <a:r>
              <a:rPr lang="en-US" sz="2500" dirty="0"/>
              <a:t>Univariate analysis</a:t>
            </a:r>
            <a:endParaRPr lang="LID4096" sz="2500" dirty="0"/>
          </a:p>
        </p:txBody>
      </p:sp>
      <p:sp>
        <p:nvSpPr>
          <p:cNvPr id="5" name="Slide Number Placeholder 4">
            <a:extLst>
              <a:ext uri="{FF2B5EF4-FFF2-40B4-BE49-F238E27FC236}">
                <a16:creationId xmlns:a16="http://schemas.microsoft.com/office/drawing/2014/main" id="{A580DA8D-C2A8-4EAF-9BD8-99F623AEE645}"/>
              </a:ext>
            </a:extLst>
          </p:cNvPr>
          <p:cNvSpPr>
            <a:spLocks noGrp="1"/>
          </p:cNvSpPr>
          <p:nvPr>
            <p:ph type="sldNum" sz="quarter" idx="12"/>
          </p:nvPr>
        </p:nvSpPr>
        <p:spPr/>
        <p:txBody>
          <a:bodyPr/>
          <a:lstStyle/>
          <a:p>
            <a:fld id="{C73C8D7F-9C84-47C4-B132-BAD03B6622AA}" type="slidenum">
              <a:rPr lang="LID4096" smtClean="0"/>
              <a:t>51</a:t>
            </a:fld>
            <a:endParaRPr lang="LID4096"/>
          </a:p>
        </p:txBody>
      </p:sp>
      <p:cxnSp>
        <p:nvCxnSpPr>
          <p:cNvPr id="7" name="Straight Connector 6">
            <a:extLst>
              <a:ext uri="{FF2B5EF4-FFF2-40B4-BE49-F238E27FC236}">
                <a16:creationId xmlns:a16="http://schemas.microsoft.com/office/drawing/2014/main" id="{9C014912-3441-46E8-8098-91A433D7C6B9}"/>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03080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F90A4-58D2-43A0-BD04-05F808E10E96}"/>
              </a:ext>
            </a:extLst>
          </p:cNvPr>
          <p:cNvSpPr>
            <a:spLocks noGrp="1"/>
          </p:cNvSpPr>
          <p:nvPr>
            <p:ph type="title"/>
          </p:nvPr>
        </p:nvSpPr>
        <p:spPr/>
        <p:txBody>
          <a:bodyPr/>
          <a:lstStyle/>
          <a:p>
            <a:r>
              <a:rPr lang="en-US" dirty="0"/>
              <a:t>Functional diversity quantification</a:t>
            </a:r>
            <a:endParaRPr lang="LID4096" dirty="0"/>
          </a:p>
        </p:txBody>
      </p:sp>
      <p:pic>
        <p:nvPicPr>
          <p:cNvPr id="4" name="Picture 3">
            <a:extLst>
              <a:ext uri="{FF2B5EF4-FFF2-40B4-BE49-F238E27FC236}">
                <a16:creationId xmlns:a16="http://schemas.microsoft.com/office/drawing/2014/main" id="{EA166FBE-360C-45AD-A31C-0D382AAAE1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02"/>
          <a:stretch/>
        </p:blipFill>
        <p:spPr bwMode="auto">
          <a:xfrm>
            <a:off x="2404591" y="2247140"/>
            <a:ext cx="6715872" cy="357263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4">
            <a:extLst>
              <a:ext uri="{FF2B5EF4-FFF2-40B4-BE49-F238E27FC236}">
                <a16:creationId xmlns:a16="http://schemas.microsoft.com/office/drawing/2014/main" id="{46A1528A-AE00-437D-A111-E44F81447585}"/>
              </a:ext>
            </a:extLst>
          </p:cNvPr>
          <p:cNvSpPr/>
          <p:nvPr/>
        </p:nvSpPr>
        <p:spPr>
          <a:xfrm>
            <a:off x="5562600" y="6154321"/>
            <a:ext cx="6096000" cy="677108"/>
          </a:xfrm>
          <a:prstGeom prst="rect">
            <a:avLst/>
          </a:prstGeom>
        </p:spPr>
        <p:txBody>
          <a:bodyPr>
            <a:spAutoFit/>
          </a:bodyPr>
          <a:lstStyle/>
          <a:p>
            <a:r>
              <a:rPr lang="en-US" sz="2000" dirty="0" err="1">
                <a:solidFill>
                  <a:srgbClr val="222222"/>
                </a:solidFill>
                <a:latin typeface="Agency FB" panose="020B0503020202020204" pitchFamily="34" charset="0"/>
              </a:rPr>
              <a:t>Mammola</a:t>
            </a:r>
            <a:r>
              <a:rPr lang="en-US" sz="2000" dirty="0">
                <a:solidFill>
                  <a:srgbClr val="222222"/>
                </a:solidFill>
                <a:latin typeface="Agency FB" panose="020B0503020202020204" pitchFamily="34" charset="0"/>
              </a:rPr>
              <a:t> &amp; Cardoso (2020). Methods in Ecology and Evolution</a:t>
            </a:r>
            <a:endParaRPr lang="LID4096" sz="2000" dirty="0">
              <a:latin typeface="Agency FB" panose="020B0503020202020204" pitchFamily="34" charset="0"/>
            </a:endParaRPr>
          </a:p>
          <a:p>
            <a:endParaRPr lang="LID4096" dirty="0"/>
          </a:p>
        </p:txBody>
      </p:sp>
      <p:sp>
        <p:nvSpPr>
          <p:cNvPr id="6" name="Rectangle 5">
            <a:extLst>
              <a:ext uri="{FF2B5EF4-FFF2-40B4-BE49-F238E27FC236}">
                <a16:creationId xmlns:a16="http://schemas.microsoft.com/office/drawing/2014/main" id="{13980D06-E91F-482C-8099-2B5D265094DC}"/>
              </a:ext>
            </a:extLst>
          </p:cNvPr>
          <p:cNvSpPr/>
          <p:nvPr/>
        </p:nvSpPr>
        <p:spPr>
          <a:xfrm>
            <a:off x="1336792" y="1607432"/>
            <a:ext cx="2865272" cy="477054"/>
          </a:xfrm>
          <a:prstGeom prst="rect">
            <a:avLst/>
          </a:prstGeom>
        </p:spPr>
        <p:txBody>
          <a:bodyPr wrap="none">
            <a:spAutoFit/>
          </a:bodyPr>
          <a:lstStyle/>
          <a:p>
            <a:r>
              <a:rPr lang="en-US" sz="2500" dirty="0"/>
              <a:t>Multivariate analysis</a:t>
            </a:r>
            <a:endParaRPr lang="LID4096" sz="2500" dirty="0"/>
          </a:p>
        </p:txBody>
      </p:sp>
      <p:sp>
        <p:nvSpPr>
          <p:cNvPr id="3" name="Slide Number Placeholder 2">
            <a:extLst>
              <a:ext uri="{FF2B5EF4-FFF2-40B4-BE49-F238E27FC236}">
                <a16:creationId xmlns:a16="http://schemas.microsoft.com/office/drawing/2014/main" id="{58332C9B-D3FA-4EA6-AD0C-57CDBADA6A7C}"/>
              </a:ext>
            </a:extLst>
          </p:cNvPr>
          <p:cNvSpPr>
            <a:spLocks noGrp="1"/>
          </p:cNvSpPr>
          <p:nvPr>
            <p:ph type="sldNum" sz="quarter" idx="12"/>
          </p:nvPr>
        </p:nvSpPr>
        <p:spPr/>
        <p:txBody>
          <a:bodyPr/>
          <a:lstStyle/>
          <a:p>
            <a:fld id="{C73C8D7F-9C84-47C4-B132-BAD03B6622AA}" type="slidenum">
              <a:rPr lang="LID4096" smtClean="0"/>
              <a:t>52</a:t>
            </a:fld>
            <a:endParaRPr lang="LID4096"/>
          </a:p>
        </p:txBody>
      </p:sp>
      <p:cxnSp>
        <p:nvCxnSpPr>
          <p:cNvPr id="7" name="Straight Connector 6">
            <a:extLst>
              <a:ext uri="{FF2B5EF4-FFF2-40B4-BE49-F238E27FC236}">
                <a16:creationId xmlns:a16="http://schemas.microsoft.com/office/drawing/2014/main" id="{6F938527-6B77-49B0-9A87-C1D780230D42}"/>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588473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B4D5-7ECB-4FED-B113-041D57676F33}"/>
              </a:ext>
            </a:extLst>
          </p:cNvPr>
          <p:cNvSpPr>
            <a:spLocks noGrp="1"/>
          </p:cNvSpPr>
          <p:nvPr>
            <p:ph type="title"/>
          </p:nvPr>
        </p:nvSpPr>
        <p:spPr/>
        <p:txBody>
          <a:bodyPr>
            <a:normAutofit/>
          </a:bodyPr>
          <a:lstStyle/>
          <a:p>
            <a:pPr algn="ctr"/>
            <a:r>
              <a:rPr lang="en-US" sz="3600" dirty="0"/>
              <a:t>Functional diversity components</a:t>
            </a:r>
          </a:p>
        </p:txBody>
      </p:sp>
      <p:sp>
        <p:nvSpPr>
          <p:cNvPr id="3" name="Content Placeholder 2">
            <a:extLst>
              <a:ext uri="{FF2B5EF4-FFF2-40B4-BE49-F238E27FC236}">
                <a16:creationId xmlns:a16="http://schemas.microsoft.com/office/drawing/2014/main" id="{33A83F50-C3EF-4DF5-92B6-4A83A1EB8A3E}"/>
              </a:ext>
            </a:extLst>
          </p:cNvPr>
          <p:cNvSpPr>
            <a:spLocks noGrp="1"/>
          </p:cNvSpPr>
          <p:nvPr>
            <p:ph idx="1"/>
          </p:nvPr>
        </p:nvSpPr>
        <p:spPr>
          <a:xfrm>
            <a:off x="528835" y="2039937"/>
            <a:ext cx="5073133" cy="4351338"/>
          </a:xfrm>
        </p:spPr>
        <p:txBody>
          <a:bodyPr>
            <a:normAutofit/>
          </a:bodyPr>
          <a:lstStyle/>
          <a:p>
            <a:pPr marL="0" indent="0">
              <a:lnSpc>
                <a:spcPct val="150000"/>
              </a:lnSpc>
              <a:buNone/>
            </a:pPr>
            <a:r>
              <a:rPr lang="en-US" sz="2400" b="1" dirty="0">
                <a:solidFill>
                  <a:schemeClr val="accent6"/>
                </a:solidFill>
              </a:rPr>
              <a:t>Functional richness</a:t>
            </a:r>
            <a:r>
              <a:rPr lang="en-US" sz="2400" dirty="0">
                <a:solidFill>
                  <a:schemeClr val="accent6"/>
                </a:solidFill>
              </a:rPr>
              <a:t>: </a:t>
            </a:r>
            <a:r>
              <a:rPr lang="en-US" sz="2400" dirty="0"/>
              <a:t>total volume</a:t>
            </a:r>
            <a:r>
              <a:rPr lang="de-DE" sz="2400" dirty="0"/>
              <a:t> </a:t>
            </a:r>
            <a:r>
              <a:rPr lang="de-DE" sz="2400" dirty="0" err="1"/>
              <a:t>of</a:t>
            </a:r>
            <a:r>
              <a:rPr lang="de-DE" sz="2400" dirty="0"/>
              <a:t> </a:t>
            </a:r>
            <a:r>
              <a:rPr lang="en-US" sz="2400" dirty="0"/>
              <a:t>trait</a:t>
            </a:r>
            <a:r>
              <a:rPr lang="de-DE" sz="2400" dirty="0"/>
              <a:t> </a:t>
            </a:r>
            <a:r>
              <a:rPr lang="de-DE" sz="2400" dirty="0" err="1"/>
              <a:t>space</a:t>
            </a:r>
            <a:r>
              <a:rPr lang="de-DE" sz="2400" dirty="0"/>
              <a:t> </a:t>
            </a:r>
            <a:r>
              <a:rPr lang="en-US" sz="2400" dirty="0"/>
              <a:t>occupied by the species present </a:t>
            </a:r>
            <a:r>
              <a:rPr lang="de-DE" sz="2400" dirty="0"/>
              <a:t>in a </a:t>
            </a:r>
            <a:r>
              <a:rPr lang="en-US" sz="2400" dirty="0"/>
              <a:t>community</a:t>
            </a:r>
            <a:r>
              <a:rPr lang="de-DE" sz="2400" dirty="0"/>
              <a:t>.</a:t>
            </a:r>
            <a:endParaRPr lang="en-US" sz="2400" dirty="0"/>
          </a:p>
          <a:p>
            <a:pPr lvl="1">
              <a:lnSpc>
                <a:spcPct val="150000"/>
              </a:lnSpc>
              <a:spcAft>
                <a:spcPts val="1800"/>
              </a:spcAft>
            </a:pPr>
            <a:r>
              <a:rPr lang="de-DE" dirty="0"/>
              <a:t>„</a:t>
            </a:r>
            <a:r>
              <a:rPr lang="de-DE" dirty="0" err="1"/>
              <a:t>Convex</a:t>
            </a:r>
            <a:r>
              <a:rPr lang="de-DE" dirty="0"/>
              <a:t> </a:t>
            </a:r>
            <a:r>
              <a:rPr lang="de-DE" dirty="0" err="1"/>
              <a:t>hull</a:t>
            </a:r>
            <a:r>
              <a:rPr lang="de-DE" dirty="0"/>
              <a:t> </a:t>
            </a:r>
            <a:r>
              <a:rPr lang="de-DE" dirty="0" err="1"/>
              <a:t>volume</a:t>
            </a:r>
            <a:r>
              <a:rPr lang="de-DE" dirty="0"/>
              <a:t>“</a:t>
            </a:r>
          </a:p>
          <a:p>
            <a:pPr lvl="1">
              <a:lnSpc>
                <a:spcPct val="150000"/>
              </a:lnSpc>
              <a:spcAft>
                <a:spcPts val="1800"/>
              </a:spcAft>
            </a:pPr>
            <a:r>
              <a:rPr lang="de-DE" dirty="0"/>
              <a:t>„H</a:t>
            </a:r>
            <a:r>
              <a:rPr lang="en-US" dirty="0"/>
              <a:t>y</a:t>
            </a:r>
            <a:r>
              <a:rPr lang="de-DE" dirty="0" err="1"/>
              <a:t>pervolume</a:t>
            </a:r>
            <a:r>
              <a:rPr lang="de-DE" dirty="0"/>
              <a:t>“</a:t>
            </a:r>
          </a:p>
        </p:txBody>
      </p:sp>
      <p:pic>
        <p:nvPicPr>
          <p:cNvPr id="5" name="Picture 4">
            <a:extLst>
              <a:ext uri="{FF2B5EF4-FFF2-40B4-BE49-F238E27FC236}">
                <a16:creationId xmlns:a16="http://schemas.microsoft.com/office/drawing/2014/main" id="{680AE8E8-3D31-4DA0-A21F-33A1DE93D3AD}"/>
              </a:ext>
            </a:extLst>
          </p:cNvPr>
          <p:cNvPicPr>
            <a:picLocks noChangeAspect="1"/>
          </p:cNvPicPr>
          <p:nvPr/>
        </p:nvPicPr>
        <p:blipFill rotWithShape="1">
          <a:blip r:embed="rId3"/>
          <a:srcRect l="15826" t="5975" b="72309"/>
          <a:stretch/>
        </p:blipFill>
        <p:spPr>
          <a:xfrm>
            <a:off x="6095999" y="2716945"/>
            <a:ext cx="5734051" cy="1865216"/>
          </a:xfrm>
          <a:prstGeom prst="rect">
            <a:avLst/>
          </a:prstGeom>
        </p:spPr>
      </p:pic>
      <p:sp>
        <p:nvSpPr>
          <p:cNvPr id="6" name="Rectangle 5">
            <a:extLst>
              <a:ext uri="{FF2B5EF4-FFF2-40B4-BE49-F238E27FC236}">
                <a16:creationId xmlns:a16="http://schemas.microsoft.com/office/drawing/2014/main" id="{34E01662-E757-4E0B-A9F0-D16D42D4A435}"/>
              </a:ext>
            </a:extLst>
          </p:cNvPr>
          <p:cNvSpPr/>
          <p:nvPr/>
        </p:nvSpPr>
        <p:spPr>
          <a:xfrm>
            <a:off x="7193934" y="6092765"/>
            <a:ext cx="3879850" cy="400110"/>
          </a:xfrm>
          <a:prstGeom prst="rect">
            <a:avLst/>
          </a:prstGeom>
        </p:spPr>
        <p:txBody>
          <a:bodyPr wrap="square">
            <a:spAutoFit/>
          </a:bodyPr>
          <a:lstStyle/>
          <a:p>
            <a:r>
              <a:rPr lang="en-US" sz="2000" dirty="0">
                <a:solidFill>
                  <a:srgbClr val="222222"/>
                </a:solidFill>
                <a:latin typeface="Agency FB" panose="020B0503020202020204" pitchFamily="34" charset="0"/>
              </a:rPr>
              <a:t>Modified from </a:t>
            </a:r>
            <a:r>
              <a:rPr lang="en-US" sz="2000" dirty="0" err="1">
                <a:solidFill>
                  <a:srgbClr val="222222"/>
                </a:solidFill>
                <a:latin typeface="Agency FB" panose="020B0503020202020204" pitchFamily="34" charset="0"/>
              </a:rPr>
              <a:t>Villéger</a:t>
            </a:r>
            <a:r>
              <a:rPr lang="en-US" sz="2000" dirty="0">
                <a:solidFill>
                  <a:srgbClr val="222222"/>
                </a:solidFill>
                <a:latin typeface="Agency FB" panose="020B0503020202020204" pitchFamily="34" charset="0"/>
              </a:rPr>
              <a:t> et al 2008. Ecology</a:t>
            </a:r>
            <a:endParaRPr lang="LID4096" sz="2000" dirty="0">
              <a:latin typeface="Agency FB" panose="020B0503020202020204" pitchFamily="34" charset="0"/>
            </a:endParaRPr>
          </a:p>
        </p:txBody>
      </p:sp>
      <p:sp>
        <p:nvSpPr>
          <p:cNvPr id="4" name="Rectangle 3">
            <a:extLst>
              <a:ext uri="{FF2B5EF4-FFF2-40B4-BE49-F238E27FC236}">
                <a16:creationId xmlns:a16="http://schemas.microsoft.com/office/drawing/2014/main" id="{64BC0EE1-3529-4DF4-B66E-B1C83FFAF8A5}"/>
              </a:ext>
            </a:extLst>
          </p:cNvPr>
          <p:cNvSpPr/>
          <p:nvPr/>
        </p:nvSpPr>
        <p:spPr>
          <a:xfrm>
            <a:off x="6644890" y="2347613"/>
            <a:ext cx="1545423" cy="369332"/>
          </a:xfrm>
          <a:prstGeom prst="rect">
            <a:avLst/>
          </a:prstGeom>
        </p:spPr>
        <p:txBody>
          <a:bodyPr wrap="none">
            <a:spAutoFit/>
          </a:bodyPr>
          <a:lstStyle/>
          <a:p>
            <a:r>
              <a:rPr lang="de-DE" dirty="0">
                <a:latin typeface="Proxima Nova Semibold" panose="020B0604020202020204" charset="0"/>
              </a:rPr>
              <a:t>Community A</a:t>
            </a:r>
            <a:endParaRPr lang="LID4096" dirty="0"/>
          </a:p>
        </p:txBody>
      </p:sp>
      <p:sp>
        <p:nvSpPr>
          <p:cNvPr id="7" name="Rectangle 6">
            <a:extLst>
              <a:ext uri="{FF2B5EF4-FFF2-40B4-BE49-F238E27FC236}">
                <a16:creationId xmlns:a16="http://schemas.microsoft.com/office/drawing/2014/main" id="{6F863AF9-A683-406B-A6EC-AEDA61496376}"/>
              </a:ext>
            </a:extLst>
          </p:cNvPr>
          <p:cNvSpPr/>
          <p:nvPr/>
        </p:nvSpPr>
        <p:spPr>
          <a:xfrm>
            <a:off x="9038842" y="2299927"/>
            <a:ext cx="1543821" cy="369332"/>
          </a:xfrm>
          <a:prstGeom prst="rect">
            <a:avLst/>
          </a:prstGeom>
        </p:spPr>
        <p:txBody>
          <a:bodyPr wrap="none">
            <a:spAutoFit/>
          </a:bodyPr>
          <a:lstStyle/>
          <a:p>
            <a:r>
              <a:rPr lang="de-DE" dirty="0">
                <a:latin typeface="Proxima Nova Semibold" panose="020B0604020202020204" charset="0"/>
              </a:rPr>
              <a:t>Community B</a:t>
            </a:r>
            <a:endParaRPr lang="LID4096" dirty="0"/>
          </a:p>
        </p:txBody>
      </p:sp>
      <p:sp>
        <p:nvSpPr>
          <p:cNvPr id="8" name="Rectangle 7">
            <a:extLst>
              <a:ext uri="{FF2B5EF4-FFF2-40B4-BE49-F238E27FC236}">
                <a16:creationId xmlns:a16="http://schemas.microsoft.com/office/drawing/2014/main" id="{737F33D7-4A2B-4856-B912-CDB670EC1E72}"/>
              </a:ext>
            </a:extLst>
          </p:cNvPr>
          <p:cNvSpPr/>
          <p:nvPr/>
        </p:nvSpPr>
        <p:spPr>
          <a:xfrm>
            <a:off x="7003513" y="4629847"/>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10" name="Rectangle 9">
            <a:extLst>
              <a:ext uri="{FF2B5EF4-FFF2-40B4-BE49-F238E27FC236}">
                <a16:creationId xmlns:a16="http://schemas.microsoft.com/office/drawing/2014/main" id="{DCCDBD14-B7B2-40CC-A315-52199203AD09}"/>
              </a:ext>
            </a:extLst>
          </p:cNvPr>
          <p:cNvSpPr/>
          <p:nvPr/>
        </p:nvSpPr>
        <p:spPr>
          <a:xfrm rot="16200000">
            <a:off x="5485299" y="3402540"/>
            <a:ext cx="828175" cy="369332"/>
          </a:xfrm>
          <a:prstGeom prst="rect">
            <a:avLst/>
          </a:prstGeom>
        </p:spPr>
        <p:txBody>
          <a:bodyPr wrap="none">
            <a:spAutoFit/>
          </a:bodyPr>
          <a:lstStyle/>
          <a:p>
            <a:r>
              <a:rPr lang="de-DE" dirty="0">
                <a:latin typeface="Proxima Nova Semibold" panose="020B0604020202020204" charset="0"/>
              </a:rPr>
              <a:t>Trait 2</a:t>
            </a:r>
            <a:endParaRPr lang="LID4096" dirty="0"/>
          </a:p>
        </p:txBody>
      </p:sp>
      <p:sp>
        <p:nvSpPr>
          <p:cNvPr id="11" name="Rectangle 10">
            <a:extLst>
              <a:ext uri="{FF2B5EF4-FFF2-40B4-BE49-F238E27FC236}">
                <a16:creationId xmlns:a16="http://schemas.microsoft.com/office/drawing/2014/main" id="{E0C6F071-90BB-41B9-97B5-5637354E74BE}"/>
              </a:ext>
            </a:extLst>
          </p:cNvPr>
          <p:cNvSpPr/>
          <p:nvPr/>
        </p:nvSpPr>
        <p:spPr>
          <a:xfrm>
            <a:off x="9604473" y="4582161"/>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9" name="Slide Number Placeholder 8">
            <a:extLst>
              <a:ext uri="{FF2B5EF4-FFF2-40B4-BE49-F238E27FC236}">
                <a16:creationId xmlns:a16="http://schemas.microsoft.com/office/drawing/2014/main" id="{4A14C3CD-C3F7-49C3-A819-B5340D079913}"/>
              </a:ext>
            </a:extLst>
          </p:cNvPr>
          <p:cNvSpPr>
            <a:spLocks noGrp="1"/>
          </p:cNvSpPr>
          <p:nvPr>
            <p:ph type="sldNum" sz="quarter" idx="12"/>
          </p:nvPr>
        </p:nvSpPr>
        <p:spPr/>
        <p:txBody>
          <a:bodyPr/>
          <a:lstStyle/>
          <a:p>
            <a:fld id="{C73C8D7F-9C84-47C4-B132-BAD03B6622AA}" type="slidenum">
              <a:rPr lang="LID4096" smtClean="0"/>
              <a:t>53</a:t>
            </a:fld>
            <a:endParaRPr lang="LID4096"/>
          </a:p>
        </p:txBody>
      </p:sp>
      <p:cxnSp>
        <p:nvCxnSpPr>
          <p:cNvPr id="12" name="Straight Connector 11">
            <a:extLst>
              <a:ext uri="{FF2B5EF4-FFF2-40B4-BE49-F238E27FC236}">
                <a16:creationId xmlns:a16="http://schemas.microsoft.com/office/drawing/2014/main" id="{86ED22CB-7B3F-4A0E-8334-A0CBAEE0E554}"/>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66522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B4D5-7ECB-4FED-B113-041D57676F33}"/>
              </a:ext>
            </a:extLst>
          </p:cNvPr>
          <p:cNvSpPr>
            <a:spLocks noGrp="1"/>
          </p:cNvSpPr>
          <p:nvPr>
            <p:ph type="title"/>
          </p:nvPr>
        </p:nvSpPr>
        <p:spPr/>
        <p:txBody>
          <a:bodyPr>
            <a:normAutofit/>
          </a:bodyPr>
          <a:lstStyle/>
          <a:p>
            <a:pPr algn="ctr"/>
            <a:r>
              <a:rPr lang="en-US" sz="3600" dirty="0"/>
              <a:t>Functional diversity components</a:t>
            </a:r>
          </a:p>
        </p:txBody>
      </p:sp>
      <p:pic>
        <p:nvPicPr>
          <p:cNvPr id="5" name="Picture 4">
            <a:extLst>
              <a:ext uri="{FF2B5EF4-FFF2-40B4-BE49-F238E27FC236}">
                <a16:creationId xmlns:a16="http://schemas.microsoft.com/office/drawing/2014/main" id="{680AE8E8-3D31-4DA0-A21F-33A1DE93D3AD}"/>
              </a:ext>
            </a:extLst>
          </p:cNvPr>
          <p:cNvPicPr>
            <a:picLocks noChangeAspect="1"/>
          </p:cNvPicPr>
          <p:nvPr/>
        </p:nvPicPr>
        <p:blipFill rotWithShape="1">
          <a:blip r:embed="rId3"/>
          <a:srcRect l="15286" t="27907" r="8650" b="49388"/>
          <a:stretch/>
        </p:blipFill>
        <p:spPr>
          <a:xfrm>
            <a:off x="6084053" y="2679732"/>
            <a:ext cx="5181600" cy="1950115"/>
          </a:xfrm>
          <a:prstGeom prst="rect">
            <a:avLst/>
          </a:prstGeom>
        </p:spPr>
      </p:pic>
      <p:sp>
        <p:nvSpPr>
          <p:cNvPr id="7" name="Rectangle 6">
            <a:extLst>
              <a:ext uri="{FF2B5EF4-FFF2-40B4-BE49-F238E27FC236}">
                <a16:creationId xmlns:a16="http://schemas.microsoft.com/office/drawing/2014/main" id="{17152BC9-58AC-4FA4-9B1F-93769E224A0D}"/>
              </a:ext>
            </a:extLst>
          </p:cNvPr>
          <p:cNvSpPr/>
          <p:nvPr/>
        </p:nvSpPr>
        <p:spPr>
          <a:xfrm>
            <a:off x="6644890" y="2347613"/>
            <a:ext cx="1545423" cy="369332"/>
          </a:xfrm>
          <a:prstGeom prst="rect">
            <a:avLst/>
          </a:prstGeom>
        </p:spPr>
        <p:txBody>
          <a:bodyPr wrap="none">
            <a:spAutoFit/>
          </a:bodyPr>
          <a:lstStyle/>
          <a:p>
            <a:r>
              <a:rPr lang="de-DE" dirty="0">
                <a:latin typeface="Proxima Nova Semibold" panose="020B0604020202020204" charset="0"/>
              </a:rPr>
              <a:t>Community A</a:t>
            </a:r>
            <a:endParaRPr lang="LID4096" dirty="0"/>
          </a:p>
        </p:txBody>
      </p:sp>
      <p:sp>
        <p:nvSpPr>
          <p:cNvPr id="8" name="Rectangle 7">
            <a:extLst>
              <a:ext uri="{FF2B5EF4-FFF2-40B4-BE49-F238E27FC236}">
                <a16:creationId xmlns:a16="http://schemas.microsoft.com/office/drawing/2014/main" id="{06492E49-DEAD-42AD-8382-013847C68BBB}"/>
              </a:ext>
            </a:extLst>
          </p:cNvPr>
          <p:cNvSpPr/>
          <p:nvPr/>
        </p:nvSpPr>
        <p:spPr>
          <a:xfrm>
            <a:off x="9038842" y="2299927"/>
            <a:ext cx="1543821" cy="369332"/>
          </a:xfrm>
          <a:prstGeom prst="rect">
            <a:avLst/>
          </a:prstGeom>
        </p:spPr>
        <p:txBody>
          <a:bodyPr wrap="none">
            <a:spAutoFit/>
          </a:bodyPr>
          <a:lstStyle/>
          <a:p>
            <a:r>
              <a:rPr lang="de-DE" dirty="0">
                <a:latin typeface="Proxima Nova Semibold" panose="020B0604020202020204" charset="0"/>
              </a:rPr>
              <a:t>Community B</a:t>
            </a:r>
            <a:endParaRPr lang="LID4096" dirty="0"/>
          </a:p>
        </p:txBody>
      </p:sp>
      <p:sp>
        <p:nvSpPr>
          <p:cNvPr id="9" name="Rectangle 8">
            <a:extLst>
              <a:ext uri="{FF2B5EF4-FFF2-40B4-BE49-F238E27FC236}">
                <a16:creationId xmlns:a16="http://schemas.microsoft.com/office/drawing/2014/main" id="{9601013E-D6B1-46D7-9F24-7307CA429DE8}"/>
              </a:ext>
            </a:extLst>
          </p:cNvPr>
          <p:cNvSpPr/>
          <p:nvPr/>
        </p:nvSpPr>
        <p:spPr>
          <a:xfrm>
            <a:off x="7003513" y="4629847"/>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10" name="Rectangle 9">
            <a:extLst>
              <a:ext uri="{FF2B5EF4-FFF2-40B4-BE49-F238E27FC236}">
                <a16:creationId xmlns:a16="http://schemas.microsoft.com/office/drawing/2014/main" id="{C4480460-A81A-4FD9-806D-B02620D33A42}"/>
              </a:ext>
            </a:extLst>
          </p:cNvPr>
          <p:cNvSpPr/>
          <p:nvPr/>
        </p:nvSpPr>
        <p:spPr>
          <a:xfrm rot="16200000">
            <a:off x="5485299" y="3402540"/>
            <a:ext cx="828175" cy="369332"/>
          </a:xfrm>
          <a:prstGeom prst="rect">
            <a:avLst/>
          </a:prstGeom>
        </p:spPr>
        <p:txBody>
          <a:bodyPr wrap="none">
            <a:spAutoFit/>
          </a:bodyPr>
          <a:lstStyle/>
          <a:p>
            <a:r>
              <a:rPr lang="de-DE" dirty="0">
                <a:latin typeface="Proxima Nova Semibold" panose="020B0604020202020204" charset="0"/>
              </a:rPr>
              <a:t>Trait 2</a:t>
            </a:r>
            <a:endParaRPr lang="LID4096" dirty="0"/>
          </a:p>
        </p:txBody>
      </p:sp>
      <p:sp>
        <p:nvSpPr>
          <p:cNvPr id="11" name="Rectangle 10">
            <a:extLst>
              <a:ext uri="{FF2B5EF4-FFF2-40B4-BE49-F238E27FC236}">
                <a16:creationId xmlns:a16="http://schemas.microsoft.com/office/drawing/2014/main" id="{6AB4AC84-66BC-4C6C-9B65-EECCAE358BD0}"/>
              </a:ext>
            </a:extLst>
          </p:cNvPr>
          <p:cNvSpPr/>
          <p:nvPr/>
        </p:nvSpPr>
        <p:spPr>
          <a:xfrm>
            <a:off x="9604473" y="4582161"/>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12" name="Rectangle 11">
            <a:extLst>
              <a:ext uri="{FF2B5EF4-FFF2-40B4-BE49-F238E27FC236}">
                <a16:creationId xmlns:a16="http://schemas.microsoft.com/office/drawing/2014/main" id="{F02D5593-AFC8-4EAB-A0FE-C561E2D7CEBD}"/>
              </a:ext>
            </a:extLst>
          </p:cNvPr>
          <p:cNvSpPr/>
          <p:nvPr/>
        </p:nvSpPr>
        <p:spPr>
          <a:xfrm>
            <a:off x="11220898" y="2679732"/>
            <a:ext cx="603050" cy="369332"/>
          </a:xfrm>
          <a:prstGeom prst="rect">
            <a:avLst/>
          </a:prstGeom>
        </p:spPr>
        <p:txBody>
          <a:bodyPr wrap="none">
            <a:spAutoFit/>
          </a:bodyPr>
          <a:lstStyle/>
          <a:p>
            <a:r>
              <a:rPr lang="de-DE" dirty="0">
                <a:latin typeface="Proxima Nova Semibold" panose="020B0604020202020204" charset="0"/>
              </a:rPr>
              <a:t>a&lt;b</a:t>
            </a:r>
            <a:endParaRPr lang="LID4096" dirty="0"/>
          </a:p>
        </p:txBody>
      </p:sp>
      <p:sp>
        <p:nvSpPr>
          <p:cNvPr id="13" name="Content Placeholder 2">
            <a:extLst>
              <a:ext uri="{FF2B5EF4-FFF2-40B4-BE49-F238E27FC236}">
                <a16:creationId xmlns:a16="http://schemas.microsoft.com/office/drawing/2014/main" id="{6C7337E6-3E7D-44AF-9B61-E8F0FF8003A0}"/>
              </a:ext>
            </a:extLst>
          </p:cNvPr>
          <p:cNvSpPr txBox="1">
            <a:spLocks/>
          </p:cNvSpPr>
          <p:nvPr/>
        </p:nvSpPr>
        <p:spPr>
          <a:xfrm>
            <a:off x="528835" y="2039937"/>
            <a:ext cx="507313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solidFill>
                  <a:schemeClr val="accent6"/>
                </a:solidFill>
              </a:rPr>
              <a:t>Functional evenness</a:t>
            </a:r>
            <a:r>
              <a:rPr lang="en-US" sz="2400" dirty="0">
                <a:solidFill>
                  <a:schemeClr val="accent6"/>
                </a:solidFill>
              </a:rPr>
              <a:t>: </a:t>
            </a:r>
            <a:r>
              <a:rPr lang="en-US" sz="2400" dirty="0"/>
              <a:t>how regular </a:t>
            </a:r>
            <a:r>
              <a:rPr lang="de-DE" sz="2400" dirty="0" err="1"/>
              <a:t>the</a:t>
            </a:r>
            <a:r>
              <a:rPr lang="de-DE" sz="2400" dirty="0"/>
              <a:t> </a:t>
            </a:r>
            <a:r>
              <a:rPr lang="en-US" sz="2400" dirty="0"/>
              <a:t>distribution of species abundances in traits space is</a:t>
            </a:r>
            <a:r>
              <a:rPr lang="de-DE" sz="2400" dirty="0"/>
              <a:t>.</a:t>
            </a:r>
            <a:endParaRPr lang="en-US" sz="2400" dirty="0"/>
          </a:p>
        </p:txBody>
      </p:sp>
      <p:sp>
        <p:nvSpPr>
          <p:cNvPr id="3" name="Slide Number Placeholder 2">
            <a:extLst>
              <a:ext uri="{FF2B5EF4-FFF2-40B4-BE49-F238E27FC236}">
                <a16:creationId xmlns:a16="http://schemas.microsoft.com/office/drawing/2014/main" id="{53764155-7DE7-4700-A635-3BA86F61023E}"/>
              </a:ext>
            </a:extLst>
          </p:cNvPr>
          <p:cNvSpPr>
            <a:spLocks noGrp="1"/>
          </p:cNvSpPr>
          <p:nvPr>
            <p:ph type="sldNum" sz="quarter" idx="12"/>
          </p:nvPr>
        </p:nvSpPr>
        <p:spPr/>
        <p:txBody>
          <a:bodyPr/>
          <a:lstStyle/>
          <a:p>
            <a:fld id="{C73C8D7F-9C84-47C4-B132-BAD03B6622AA}" type="slidenum">
              <a:rPr lang="LID4096" smtClean="0"/>
              <a:t>54</a:t>
            </a:fld>
            <a:endParaRPr lang="LID4096"/>
          </a:p>
        </p:txBody>
      </p:sp>
      <p:cxnSp>
        <p:nvCxnSpPr>
          <p:cNvPr id="15" name="Straight Connector 14">
            <a:extLst>
              <a:ext uri="{FF2B5EF4-FFF2-40B4-BE49-F238E27FC236}">
                <a16:creationId xmlns:a16="http://schemas.microsoft.com/office/drawing/2014/main" id="{82A1A857-2B29-4453-959A-858D913601EE}"/>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6" name="Rectangle 15">
            <a:extLst>
              <a:ext uri="{FF2B5EF4-FFF2-40B4-BE49-F238E27FC236}">
                <a16:creationId xmlns:a16="http://schemas.microsoft.com/office/drawing/2014/main" id="{230292BD-7834-41B7-BF6A-623885131602}"/>
              </a:ext>
            </a:extLst>
          </p:cNvPr>
          <p:cNvSpPr/>
          <p:nvPr/>
        </p:nvSpPr>
        <p:spPr>
          <a:xfrm>
            <a:off x="7193934" y="6092765"/>
            <a:ext cx="3879850" cy="400110"/>
          </a:xfrm>
          <a:prstGeom prst="rect">
            <a:avLst/>
          </a:prstGeom>
        </p:spPr>
        <p:txBody>
          <a:bodyPr wrap="square">
            <a:spAutoFit/>
          </a:bodyPr>
          <a:lstStyle/>
          <a:p>
            <a:r>
              <a:rPr lang="en-US" sz="2000" dirty="0">
                <a:solidFill>
                  <a:srgbClr val="222222"/>
                </a:solidFill>
                <a:latin typeface="Agency FB" panose="020B0503020202020204" pitchFamily="34" charset="0"/>
              </a:rPr>
              <a:t>Modified from </a:t>
            </a:r>
            <a:r>
              <a:rPr lang="en-US" sz="2000" dirty="0" err="1">
                <a:solidFill>
                  <a:srgbClr val="222222"/>
                </a:solidFill>
                <a:latin typeface="Agency FB" panose="020B0503020202020204" pitchFamily="34" charset="0"/>
              </a:rPr>
              <a:t>Villéger</a:t>
            </a:r>
            <a:r>
              <a:rPr lang="en-US" sz="2000" dirty="0">
                <a:solidFill>
                  <a:srgbClr val="222222"/>
                </a:solidFill>
                <a:latin typeface="Agency FB" panose="020B0503020202020204" pitchFamily="34" charset="0"/>
              </a:rPr>
              <a:t> et al 2008. Ecology</a:t>
            </a:r>
            <a:endParaRPr lang="LID4096" sz="2000" dirty="0">
              <a:latin typeface="Agency FB" panose="020B0503020202020204" pitchFamily="34" charset="0"/>
            </a:endParaRPr>
          </a:p>
        </p:txBody>
      </p:sp>
    </p:spTree>
    <p:extLst>
      <p:ext uri="{BB962C8B-B14F-4D97-AF65-F5344CB8AC3E}">
        <p14:creationId xmlns:p14="http://schemas.microsoft.com/office/powerpoint/2010/main" val="18594909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B4D5-7ECB-4FED-B113-041D57676F33}"/>
              </a:ext>
            </a:extLst>
          </p:cNvPr>
          <p:cNvSpPr>
            <a:spLocks noGrp="1"/>
          </p:cNvSpPr>
          <p:nvPr>
            <p:ph type="title"/>
          </p:nvPr>
        </p:nvSpPr>
        <p:spPr/>
        <p:txBody>
          <a:bodyPr>
            <a:normAutofit/>
          </a:bodyPr>
          <a:lstStyle/>
          <a:p>
            <a:pPr algn="ctr"/>
            <a:r>
              <a:rPr lang="en-US" sz="3600" dirty="0"/>
              <a:t>Functional diversity components</a:t>
            </a:r>
          </a:p>
        </p:txBody>
      </p:sp>
      <p:pic>
        <p:nvPicPr>
          <p:cNvPr id="5" name="Picture 4">
            <a:extLst>
              <a:ext uri="{FF2B5EF4-FFF2-40B4-BE49-F238E27FC236}">
                <a16:creationId xmlns:a16="http://schemas.microsoft.com/office/drawing/2014/main" id="{680AE8E8-3D31-4DA0-A21F-33A1DE93D3AD}"/>
              </a:ext>
            </a:extLst>
          </p:cNvPr>
          <p:cNvPicPr>
            <a:picLocks noChangeAspect="1"/>
          </p:cNvPicPr>
          <p:nvPr/>
        </p:nvPicPr>
        <p:blipFill rotWithShape="1">
          <a:blip r:embed="rId3"/>
          <a:srcRect l="15159" t="73376" r="8984" b="3953"/>
          <a:stretch/>
        </p:blipFill>
        <p:spPr>
          <a:xfrm>
            <a:off x="6084053" y="2682756"/>
            <a:ext cx="5167489" cy="1947091"/>
          </a:xfrm>
          <a:prstGeom prst="rect">
            <a:avLst/>
          </a:prstGeom>
        </p:spPr>
      </p:pic>
      <p:sp>
        <p:nvSpPr>
          <p:cNvPr id="7" name="Rectangle 6">
            <a:extLst>
              <a:ext uri="{FF2B5EF4-FFF2-40B4-BE49-F238E27FC236}">
                <a16:creationId xmlns:a16="http://schemas.microsoft.com/office/drawing/2014/main" id="{57D127A6-721C-4F28-9982-FAB45D547CFE}"/>
              </a:ext>
            </a:extLst>
          </p:cNvPr>
          <p:cNvSpPr/>
          <p:nvPr/>
        </p:nvSpPr>
        <p:spPr>
          <a:xfrm>
            <a:off x="6644890" y="2347613"/>
            <a:ext cx="1545423" cy="369332"/>
          </a:xfrm>
          <a:prstGeom prst="rect">
            <a:avLst/>
          </a:prstGeom>
        </p:spPr>
        <p:txBody>
          <a:bodyPr wrap="none">
            <a:spAutoFit/>
          </a:bodyPr>
          <a:lstStyle/>
          <a:p>
            <a:r>
              <a:rPr lang="de-DE" dirty="0">
                <a:latin typeface="Proxima Nova Semibold" panose="020B0604020202020204" charset="0"/>
              </a:rPr>
              <a:t>Community A</a:t>
            </a:r>
            <a:endParaRPr lang="LID4096" dirty="0"/>
          </a:p>
        </p:txBody>
      </p:sp>
      <p:sp>
        <p:nvSpPr>
          <p:cNvPr id="8" name="Rectangle 7">
            <a:extLst>
              <a:ext uri="{FF2B5EF4-FFF2-40B4-BE49-F238E27FC236}">
                <a16:creationId xmlns:a16="http://schemas.microsoft.com/office/drawing/2014/main" id="{7CB4ACF1-9020-4F65-B266-CCAB253AD06B}"/>
              </a:ext>
            </a:extLst>
          </p:cNvPr>
          <p:cNvSpPr/>
          <p:nvPr/>
        </p:nvSpPr>
        <p:spPr>
          <a:xfrm>
            <a:off x="9038842" y="2299927"/>
            <a:ext cx="1543821" cy="369332"/>
          </a:xfrm>
          <a:prstGeom prst="rect">
            <a:avLst/>
          </a:prstGeom>
        </p:spPr>
        <p:txBody>
          <a:bodyPr wrap="none">
            <a:spAutoFit/>
          </a:bodyPr>
          <a:lstStyle/>
          <a:p>
            <a:r>
              <a:rPr lang="de-DE" dirty="0">
                <a:latin typeface="Proxima Nova Semibold" panose="020B0604020202020204" charset="0"/>
              </a:rPr>
              <a:t>Community B</a:t>
            </a:r>
            <a:endParaRPr lang="LID4096" dirty="0"/>
          </a:p>
        </p:txBody>
      </p:sp>
      <p:sp>
        <p:nvSpPr>
          <p:cNvPr id="9" name="Rectangle 8">
            <a:extLst>
              <a:ext uri="{FF2B5EF4-FFF2-40B4-BE49-F238E27FC236}">
                <a16:creationId xmlns:a16="http://schemas.microsoft.com/office/drawing/2014/main" id="{F97B26AC-8448-4F7A-918E-4C623F11C21D}"/>
              </a:ext>
            </a:extLst>
          </p:cNvPr>
          <p:cNvSpPr/>
          <p:nvPr/>
        </p:nvSpPr>
        <p:spPr>
          <a:xfrm>
            <a:off x="7003513" y="4629847"/>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10" name="Rectangle 9">
            <a:extLst>
              <a:ext uri="{FF2B5EF4-FFF2-40B4-BE49-F238E27FC236}">
                <a16:creationId xmlns:a16="http://schemas.microsoft.com/office/drawing/2014/main" id="{1AE3C83A-2032-42DE-93BC-571BB26E8E1C}"/>
              </a:ext>
            </a:extLst>
          </p:cNvPr>
          <p:cNvSpPr/>
          <p:nvPr/>
        </p:nvSpPr>
        <p:spPr>
          <a:xfrm rot="16200000">
            <a:off x="5485299" y="3402540"/>
            <a:ext cx="828175" cy="369332"/>
          </a:xfrm>
          <a:prstGeom prst="rect">
            <a:avLst/>
          </a:prstGeom>
        </p:spPr>
        <p:txBody>
          <a:bodyPr wrap="none">
            <a:spAutoFit/>
          </a:bodyPr>
          <a:lstStyle/>
          <a:p>
            <a:r>
              <a:rPr lang="de-DE" dirty="0">
                <a:latin typeface="Proxima Nova Semibold" panose="020B0604020202020204" charset="0"/>
              </a:rPr>
              <a:t>Trait 2</a:t>
            </a:r>
            <a:endParaRPr lang="LID4096" dirty="0"/>
          </a:p>
        </p:txBody>
      </p:sp>
      <p:sp>
        <p:nvSpPr>
          <p:cNvPr id="11" name="Rectangle 10">
            <a:extLst>
              <a:ext uri="{FF2B5EF4-FFF2-40B4-BE49-F238E27FC236}">
                <a16:creationId xmlns:a16="http://schemas.microsoft.com/office/drawing/2014/main" id="{F621E2CD-DD77-424D-8002-A099FA679966}"/>
              </a:ext>
            </a:extLst>
          </p:cNvPr>
          <p:cNvSpPr/>
          <p:nvPr/>
        </p:nvSpPr>
        <p:spPr>
          <a:xfrm>
            <a:off x="9604473" y="4582161"/>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12" name="Rectangle 11">
            <a:extLst>
              <a:ext uri="{FF2B5EF4-FFF2-40B4-BE49-F238E27FC236}">
                <a16:creationId xmlns:a16="http://schemas.microsoft.com/office/drawing/2014/main" id="{0EBD01E8-4DA6-4E87-A645-2E22E76231B2}"/>
              </a:ext>
            </a:extLst>
          </p:cNvPr>
          <p:cNvSpPr/>
          <p:nvPr/>
        </p:nvSpPr>
        <p:spPr>
          <a:xfrm>
            <a:off x="11220898" y="2679732"/>
            <a:ext cx="603050" cy="369332"/>
          </a:xfrm>
          <a:prstGeom prst="rect">
            <a:avLst/>
          </a:prstGeom>
        </p:spPr>
        <p:txBody>
          <a:bodyPr wrap="none">
            <a:spAutoFit/>
          </a:bodyPr>
          <a:lstStyle/>
          <a:p>
            <a:r>
              <a:rPr lang="de-DE" dirty="0">
                <a:latin typeface="Proxima Nova Semibold" panose="020B0604020202020204" charset="0"/>
              </a:rPr>
              <a:t>a&lt;b</a:t>
            </a:r>
            <a:endParaRPr lang="LID4096" dirty="0"/>
          </a:p>
        </p:txBody>
      </p:sp>
      <p:sp>
        <p:nvSpPr>
          <p:cNvPr id="13" name="Content Placeholder 2">
            <a:extLst>
              <a:ext uri="{FF2B5EF4-FFF2-40B4-BE49-F238E27FC236}">
                <a16:creationId xmlns:a16="http://schemas.microsoft.com/office/drawing/2014/main" id="{D6F92C2A-EC73-4047-A9F8-5586AC2E268E}"/>
              </a:ext>
            </a:extLst>
          </p:cNvPr>
          <p:cNvSpPr txBox="1">
            <a:spLocks/>
          </p:cNvSpPr>
          <p:nvPr/>
        </p:nvSpPr>
        <p:spPr>
          <a:xfrm>
            <a:off x="528835" y="2039937"/>
            <a:ext cx="5073133"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Aft>
                <a:spcPts val="1800"/>
              </a:spcAft>
              <a:buNone/>
            </a:pPr>
            <a:r>
              <a:rPr lang="en-US" sz="2400" b="1" dirty="0">
                <a:solidFill>
                  <a:schemeClr val="accent6"/>
                </a:solidFill>
              </a:rPr>
              <a:t>Functional dispersion</a:t>
            </a:r>
            <a:r>
              <a:rPr lang="en-US" sz="2400" dirty="0">
                <a:solidFill>
                  <a:schemeClr val="accent6"/>
                </a:solidFill>
              </a:rPr>
              <a:t>: </a:t>
            </a:r>
            <a:r>
              <a:rPr lang="de-DE" sz="2400" dirty="0" err="1"/>
              <a:t>position</a:t>
            </a:r>
            <a:r>
              <a:rPr lang="de-DE" sz="2400" dirty="0"/>
              <a:t> </a:t>
            </a:r>
            <a:r>
              <a:rPr lang="de-DE" sz="2400" dirty="0" err="1"/>
              <a:t>of</a:t>
            </a:r>
            <a:r>
              <a:rPr lang="de-DE" sz="2400" dirty="0"/>
              <a:t> </a:t>
            </a:r>
            <a:r>
              <a:rPr lang="de-DE" sz="2400" dirty="0" err="1"/>
              <a:t>species</a:t>
            </a:r>
            <a:r>
              <a:rPr lang="de-DE" sz="2400" dirty="0"/>
              <a:t> relative </a:t>
            </a:r>
            <a:r>
              <a:rPr lang="de-DE" sz="2400" dirty="0" err="1"/>
              <a:t>to</a:t>
            </a:r>
            <a:r>
              <a:rPr lang="de-DE" sz="2400" dirty="0"/>
              <a:t> </a:t>
            </a:r>
            <a:r>
              <a:rPr lang="de-DE" sz="2400" dirty="0" err="1"/>
              <a:t>center</a:t>
            </a:r>
            <a:r>
              <a:rPr lang="de-DE" sz="2400" dirty="0"/>
              <a:t> </a:t>
            </a:r>
            <a:r>
              <a:rPr lang="de-DE" sz="2400" dirty="0" err="1"/>
              <a:t>of</a:t>
            </a:r>
            <a:r>
              <a:rPr lang="de-DE" sz="2400" dirty="0"/>
              <a:t> </a:t>
            </a:r>
            <a:r>
              <a:rPr lang="de-DE" sz="2400" dirty="0" err="1"/>
              <a:t>trait</a:t>
            </a:r>
            <a:r>
              <a:rPr lang="de-DE" sz="2400" dirty="0"/>
              <a:t> </a:t>
            </a:r>
            <a:r>
              <a:rPr lang="de-DE" sz="2400" dirty="0" err="1"/>
              <a:t>space</a:t>
            </a:r>
            <a:r>
              <a:rPr lang="de-DE" sz="2400" dirty="0"/>
              <a:t>.</a:t>
            </a:r>
            <a:r>
              <a:rPr lang="en-US" sz="2400" dirty="0">
                <a:solidFill>
                  <a:schemeClr val="bg1">
                    <a:lumMod val="85000"/>
                  </a:schemeClr>
                </a:solidFill>
              </a:rPr>
              <a:t> </a:t>
            </a:r>
          </a:p>
          <a:p>
            <a:pPr>
              <a:lnSpc>
                <a:spcPct val="150000"/>
              </a:lnSpc>
              <a:spcAft>
                <a:spcPts val="1800"/>
              </a:spcAft>
            </a:pPr>
            <a:r>
              <a:rPr lang="en-US" sz="2400" dirty="0"/>
              <a:t>Mean distance to centroid</a:t>
            </a:r>
          </a:p>
          <a:p>
            <a:pPr>
              <a:lnSpc>
                <a:spcPct val="150000"/>
              </a:lnSpc>
              <a:spcAft>
                <a:spcPts val="1800"/>
              </a:spcAft>
            </a:pPr>
            <a:r>
              <a:rPr lang="de-DE" sz="2400" dirty="0" err="1"/>
              <a:t>Centroid</a:t>
            </a:r>
            <a:r>
              <a:rPr lang="de-DE" sz="2400" dirty="0"/>
              <a:t> </a:t>
            </a:r>
            <a:r>
              <a:rPr lang="de-DE" sz="2400" dirty="0" err="1"/>
              <a:t>depends</a:t>
            </a:r>
            <a:r>
              <a:rPr lang="de-DE" sz="2400" dirty="0"/>
              <a:t> on </a:t>
            </a:r>
            <a:r>
              <a:rPr lang="de-DE" sz="2400" dirty="0" err="1"/>
              <a:t>species</a:t>
            </a:r>
            <a:r>
              <a:rPr lang="de-DE" sz="2400" dirty="0"/>
              <a:t> </a:t>
            </a:r>
            <a:r>
              <a:rPr lang="de-DE" sz="2400" dirty="0" err="1"/>
              <a:t>abundance</a:t>
            </a:r>
            <a:r>
              <a:rPr lang="de-DE" sz="2400" dirty="0"/>
              <a:t>. Abundant </a:t>
            </a:r>
            <a:r>
              <a:rPr lang="de-DE" sz="2400" dirty="0" err="1"/>
              <a:t>species</a:t>
            </a:r>
            <a:r>
              <a:rPr lang="de-DE" sz="2400" dirty="0"/>
              <a:t> </a:t>
            </a:r>
            <a:r>
              <a:rPr lang="de-DE" sz="2400" dirty="0" err="1"/>
              <a:t>have</a:t>
            </a:r>
            <a:r>
              <a:rPr lang="de-DE" sz="2400" dirty="0"/>
              <a:t> </a:t>
            </a:r>
            <a:r>
              <a:rPr lang="de-DE" sz="2400" dirty="0" err="1"/>
              <a:t>higher</a:t>
            </a:r>
            <a:r>
              <a:rPr lang="de-DE" sz="2400" dirty="0"/>
              <a:t> </a:t>
            </a:r>
            <a:r>
              <a:rPr lang="de-DE" sz="2400" dirty="0" err="1"/>
              <a:t>weight</a:t>
            </a:r>
            <a:r>
              <a:rPr lang="de-DE" sz="2400" dirty="0"/>
              <a:t> </a:t>
            </a:r>
            <a:endParaRPr lang="en-US" sz="2400" dirty="0"/>
          </a:p>
          <a:p>
            <a:pPr marL="0" indent="0">
              <a:lnSpc>
                <a:spcPct val="150000"/>
              </a:lnSpc>
              <a:buNone/>
            </a:pPr>
            <a:endParaRPr lang="en-US" sz="2400" dirty="0"/>
          </a:p>
        </p:txBody>
      </p:sp>
      <p:sp>
        <p:nvSpPr>
          <p:cNvPr id="3" name="Slide Number Placeholder 2">
            <a:extLst>
              <a:ext uri="{FF2B5EF4-FFF2-40B4-BE49-F238E27FC236}">
                <a16:creationId xmlns:a16="http://schemas.microsoft.com/office/drawing/2014/main" id="{18CA284F-6B7C-47BA-8F0E-A1A5D5BF4337}"/>
              </a:ext>
            </a:extLst>
          </p:cNvPr>
          <p:cNvSpPr>
            <a:spLocks noGrp="1"/>
          </p:cNvSpPr>
          <p:nvPr>
            <p:ph type="sldNum" sz="quarter" idx="12"/>
          </p:nvPr>
        </p:nvSpPr>
        <p:spPr/>
        <p:txBody>
          <a:bodyPr/>
          <a:lstStyle/>
          <a:p>
            <a:fld id="{C73C8D7F-9C84-47C4-B132-BAD03B6622AA}" type="slidenum">
              <a:rPr lang="LID4096" smtClean="0"/>
              <a:t>55</a:t>
            </a:fld>
            <a:endParaRPr lang="LID4096"/>
          </a:p>
        </p:txBody>
      </p:sp>
      <p:cxnSp>
        <p:nvCxnSpPr>
          <p:cNvPr id="15" name="Straight Connector 14">
            <a:extLst>
              <a:ext uri="{FF2B5EF4-FFF2-40B4-BE49-F238E27FC236}">
                <a16:creationId xmlns:a16="http://schemas.microsoft.com/office/drawing/2014/main" id="{D4C4AF23-DA64-4800-BF2D-6D7CAFBC546B}"/>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6" name="Rectangle 15">
            <a:extLst>
              <a:ext uri="{FF2B5EF4-FFF2-40B4-BE49-F238E27FC236}">
                <a16:creationId xmlns:a16="http://schemas.microsoft.com/office/drawing/2014/main" id="{840B0080-8B47-4590-AB12-111515AB3F3D}"/>
              </a:ext>
            </a:extLst>
          </p:cNvPr>
          <p:cNvSpPr/>
          <p:nvPr/>
        </p:nvSpPr>
        <p:spPr>
          <a:xfrm>
            <a:off x="7193934" y="6092765"/>
            <a:ext cx="3879850" cy="400110"/>
          </a:xfrm>
          <a:prstGeom prst="rect">
            <a:avLst/>
          </a:prstGeom>
        </p:spPr>
        <p:txBody>
          <a:bodyPr wrap="square">
            <a:spAutoFit/>
          </a:bodyPr>
          <a:lstStyle/>
          <a:p>
            <a:r>
              <a:rPr lang="en-US" sz="2000" dirty="0">
                <a:solidFill>
                  <a:srgbClr val="222222"/>
                </a:solidFill>
                <a:latin typeface="Agency FB" panose="020B0503020202020204" pitchFamily="34" charset="0"/>
              </a:rPr>
              <a:t>Modified from </a:t>
            </a:r>
            <a:r>
              <a:rPr lang="en-US" sz="2000" dirty="0" err="1">
                <a:solidFill>
                  <a:srgbClr val="222222"/>
                </a:solidFill>
                <a:latin typeface="Agency FB" panose="020B0503020202020204" pitchFamily="34" charset="0"/>
              </a:rPr>
              <a:t>Villéger</a:t>
            </a:r>
            <a:r>
              <a:rPr lang="en-US" sz="2000" dirty="0">
                <a:solidFill>
                  <a:srgbClr val="222222"/>
                </a:solidFill>
                <a:latin typeface="Agency FB" panose="020B0503020202020204" pitchFamily="34" charset="0"/>
              </a:rPr>
              <a:t> et al 2008. Ecology</a:t>
            </a:r>
            <a:endParaRPr lang="LID4096" sz="2000" dirty="0">
              <a:latin typeface="Agency FB" panose="020B0503020202020204" pitchFamily="34" charset="0"/>
            </a:endParaRPr>
          </a:p>
        </p:txBody>
      </p:sp>
    </p:spTree>
    <p:extLst>
      <p:ext uri="{BB962C8B-B14F-4D97-AF65-F5344CB8AC3E}">
        <p14:creationId xmlns:p14="http://schemas.microsoft.com/office/powerpoint/2010/main" val="1852177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051BAA3-FF09-AE41-AE55-981EA47957DF}"/>
              </a:ext>
            </a:extLst>
          </p:cNvPr>
          <p:cNvSpPr>
            <a:spLocks noGrp="1"/>
          </p:cNvSpPr>
          <p:nvPr>
            <p:ph type="sldNum" sz="quarter" idx="10"/>
          </p:nvPr>
        </p:nvSpPr>
        <p:spPr/>
        <p:txBody>
          <a:bodyPr/>
          <a:lstStyle/>
          <a:p>
            <a:fld id="{4C9BCB9A-1FC9-B141-82B1-F720E2D6C81A}" type="slidenum">
              <a:rPr lang="de-DE" smtClean="0"/>
              <a:pPr/>
              <a:t>56</a:t>
            </a:fld>
            <a:endParaRPr lang="de-DE" dirty="0"/>
          </a:p>
        </p:txBody>
      </p:sp>
      <p:grpSp>
        <p:nvGrpSpPr>
          <p:cNvPr id="221" name="Group 220">
            <a:extLst>
              <a:ext uri="{FF2B5EF4-FFF2-40B4-BE49-F238E27FC236}">
                <a16:creationId xmlns:a16="http://schemas.microsoft.com/office/drawing/2014/main" id="{242EDECE-2124-4412-A39A-BDB45BE05312}"/>
              </a:ext>
            </a:extLst>
          </p:cNvPr>
          <p:cNvGrpSpPr/>
          <p:nvPr/>
        </p:nvGrpSpPr>
        <p:grpSpPr>
          <a:xfrm>
            <a:off x="1973474" y="2630202"/>
            <a:ext cx="8245051" cy="3810688"/>
            <a:chOff x="1565722" y="1945522"/>
            <a:chExt cx="8420445" cy="3947694"/>
          </a:xfrm>
        </p:grpSpPr>
        <p:grpSp>
          <p:nvGrpSpPr>
            <p:cNvPr id="222" name="Group 221">
              <a:extLst>
                <a:ext uri="{FF2B5EF4-FFF2-40B4-BE49-F238E27FC236}">
                  <a16:creationId xmlns:a16="http://schemas.microsoft.com/office/drawing/2014/main" id="{3C3492D8-A4D7-456E-B39D-E919877E5D46}"/>
                </a:ext>
              </a:extLst>
            </p:cNvPr>
            <p:cNvGrpSpPr/>
            <p:nvPr/>
          </p:nvGrpSpPr>
          <p:grpSpPr>
            <a:xfrm>
              <a:off x="1565722" y="1945522"/>
              <a:ext cx="8420445" cy="3947694"/>
              <a:chOff x="1045798" y="1547587"/>
              <a:chExt cx="8420445" cy="3947694"/>
            </a:xfrm>
          </p:grpSpPr>
          <p:sp>
            <p:nvSpPr>
              <p:cNvPr id="242" name="Rectangle 241">
                <a:extLst>
                  <a:ext uri="{FF2B5EF4-FFF2-40B4-BE49-F238E27FC236}">
                    <a16:creationId xmlns:a16="http://schemas.microsoft.com/office/drawing/2014/main" id="{0ED20C9B-C7DB-46A8-9DF4-CBDD2CCD4273}"/>
                  </a:ext>
                </a:extLst>
              </p:cNvPr>
              <p:cNvSpPr/>
              <p:nvPr/>
            </p:nvSpPr>
            <p:spPr>
              <a:xfrm>
                <a:off x="2068124" y="1547587"/>
                <a:ext cx="7398119" cy="3947691"/>
              </a:xfrm>
              <a:prstGeom prst="rect">
                <a:avLst/>
              </a:prstGeom>
              <a:solidFill>
                <a:srgbClr val="A8D7E0"/>
              </a:solidFill>
              <a:ln w="0">
                <a:solidFill>
                  <a:srgbClr val="69C8C3"/>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US" sz="2400" kern="0" dirty="0">
                  <a:solidFill>
                    <a:prstClr val="black"/>
                  </a:solidFill>
                </a:endParaRPr>
              </a:p>
            </p:txBody>
          </p:sp>
          <p:sp>
            <p:nvSpPr>
              <p:cNvPr id="243" name="Flowchart: Document 242">
                <a:extLst>
                  <a:ext uri="{FF2B5EF4-FFF2-40B4-BE49-F238E27FC236}">
                    <a16:creationId xmlns:a16="http://schemas.microsoft.com/office/drawing/2014/main" id="{7C3DFF46-96DC-4F61-B732-8D136012FDC4}"/>
                  </a:ext>
                </a:extLst>
              </p:cNvPr>
              <p:cNvSpPr/>
              <p:nvPr/>
            </p:nvSpPr>
            <p:spPr>
              <a:xfrm rot="5400000" flipV="1">
                <a:off x="135555" y="2511309"/>
                <a:ext cx="3947689" cy="2020255"/>
              </a:xfrm>
              <a:prstGeom prst="flowChartDocument">
                <a:avLst/>
              </a:prstGeom>
              <a:solidFill>
                <a:srgbClr val="329632"/>
              </a:solidFill>
              <a:ln w="25400" cap="flat" cmpd="sng" algn="ctr">
                <a:noFill/>
                <a:prstDash val="solid"/>
              </a:ln>
              <a:effectLst/>
            </p:spPr>
            <p:txBody>
              <a:bodyPr rtlCol="0" anchor="ctr"/>
              <a:lstStyle/>
              <a:p>
                <a:pPr algn="ctr" defTabSz="1219170"/>
                <a:endParaRPr lang="en-US" sz="2400" kern="0" dirty="0">
                  <a:solidFill>
                    <a:prstClr val="white"/>
                  </a:solidFill>
                </a:endParaRPr>
              </a:p>
            </p:txBody>
          </p:sp>
          <p:sp>
            <p:nvSpPr>
              <p:cNvPr id="244" name="Rectangle 243">
                <a:extLst>
                  <a:ext uri="{FF2B5EF4-FFF2-40B4-BE49-F238E27FC236}">
                    <a16:creationId xmlns:a16="http://schemas.microsoft.com/office/drawing/2014/main" id="{413417FB-4C17-4060-A278-EBE0CBEFE9DD}"/>
                  </a:ext>
                </a:extLst>
              </p:cNvPr>
              <p:cNvSpPr/>
              <p:nvPr/>
            </p:nvSpPr>
            <p:spPr>
              <a:xfrm>
                <a:off x="2594635" y="3006954"/>
                <a:ext cx="5777840" cy="36517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45" name="TextBox 244">
                <a:extLst>
                  <a:ext uri="{FF2B5EF4-FFF2-40B4-BE49-F238E27FC236}">
                    <a16:creationId xmlns:a16="http://schemas.microsoft.com/office/drawing/2014/main" id="{A48DE38E-57BA-4921-A967-6AAD6C2D0718}"/>
                  </a:ext>
                </a:extLst>
              </p:cNvPr>
              <p:cNvSpPr txBox="1"/>
              <p:nvPr/>
            </p:nvSpPr>
            <p:spPr>
              <a:xfrm>
                <a:off x="6765908" y="1647131"/>
                <a:ext cx="2301882" cy="363925"/>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Island trait space</a:t>
                </a:r>
              </a:p>
            </p:txBody>
          </p:sp>
          <p:grpSp>
            <p:nvGrpSpPr>
              <p:cNvPr id="246" name="Group 245">
                <a:extLst>
                  <a:ext uri="{FF2B5EF4-FFF2-40B4-BE49-F238E27FC236}">
                    <a16:creationId xmlns:a16="http://schemas.microsoft.com/office/drawing/2014/main" id="{2C4986D5-576E-4BA9-8335-EF27F421D2E8}"/>
                  </a:ext>
                </a:extLst>
              </p:cNvPr>
              <p:cNvGrpSpPr/>
              <p:nvPr/>
            </p:nvGrpSpPr>
            <p:grpSpPr>
              <a:xfrm>
                <a:off x="7307999" y="4112745"/>
                <a:ext cx="1301720" cy="1021133"/>
                <a:chOff x="9153860" y="4764759"/>
                <a:chExt cx="1301720" cy="1021133"/>
              </a:xfrm>
            </p:grpSpPr>
            <p:sp>
              <p:nvSpPr>
                <p:cNvPr id="433" name="Freeform 180">
                  <a:extLst>
                    <a:ext uri="{FF2B5EF4-FFF2-40B4-BE49-F238E27FC236}">
                      <a16:creationId xmlns:a16="http://schemas.microsoft.com/office/drawing/2014/main" id="{776814E3-D03A-4D96-85CF-D81FEEB70019}"/>
                    </a:ext>
                  </a:extLst>
                </p:cNvPr>
                <p:cNvSpPr>
                  <a:spLocks/>
                </p:cNvSpPr>
                <p:nvPr/>
              </p:nvSpPr>
              <p:spPr bwMode="auto">
                <a:xfrm>
                  <a:off x="9238575" y="5384386"/>
                  <a:ext cx="1113982" cy="401506"/>
                </a:xfrm>
                <a:custGeom>
                  <a:avLst/>
                  <a:gdLst>
                    <a:gd name="T0" fmla="*/ 1355 w 3402"/>
                    <a:gd name="T1" fmla="*/ 1 h 1490"/>
                    <a:gd name="T2" fmla="*/ 1484 w 3402"/>
                    <a:gd name="T3" fmla="*/ 10 h 1490"/>
                    <a:gd name="T4" fmla="*/ 1621 w 3402"/>
                    <a:gd name="T5" fmla="*/ 21 h 1490"/>
                    <a:gd name="T6" fmla="*/ 1848 w 3402"/>
                    <a:gd name="T7" fmla="*/ 28 h 1490"/>
                    <a:gd name="T8" fmla="*/ 2089 w 3402"/>
                    <a:gd name="T9" fmla="*/ 33 h 1490"/>
                    <a:gd name="T10" fmla="*/ 2325 w 3402"/>
                    <a:gd name="T11" fmla="*/ 41 h 1490"/>
                    <a:gd name="T12" fmla="*/ 2541 w 3402"/>
                    <a:gd name="T13" fmla="*/ 58 h 1490"/>
                    <a:gd name="T14" fmla="*/ 2720 w 3402"/>
                    <a:gd name="T15" fmla="*/ 90 h 1490"/>
                    <a:gd name="T16" fmla="*/ 2819 w 3402"/>
                    <a:gd name="T17" fmla="*/ 128 h 1490"/>
                    <a:gd name="T18" fmla="*/ 2919 w 3402"/>
                    <a:gd name="T19" fmla="*/ 193 h 1490"/>
                    <a:gd name="T20" fmla="*/ 3036 w 3402"/>
                    <a:gd name="T21" fmla="*/ 281 h 1490"/>
                    <a:gd name="T22" fmla="*/ 3156 w 3402"/>
                    <a:gd name="T23" fmla="*/ 388 h 1490"/>
                    <a:gd name="T24" fmla="*/ 3266 w 3402"/>
                    <a:gd name="T25" fmla="*/ 504 h 1490"/>
                    <a:gd name="T26" fmla="*/ 3350 w 3402"/>
                    <a:gd name="T27" fmla="*/ 621 h 1490"/>
                    <a:gd name="T28" fmla="*/ 3398 w 3402"/>
                    <a:gd name="T29" fmla="*/ 730 h 1490"/>
                    <a:gd name="T30" fmla="*/ 3393 w 3402"/>
                    <a:gd name="T31" fmla="*/ 824 h 1490"/>
                    <a:gd name="T32" fmla="*/ 3341 w 3402"/>
                    <a:gd name="T33" fmla="*/ 868 h 1490"/>
                    <a:gd name="T34" fmla="*/ 3250 w 3402"/>
                    <a:gd name="T35" fmla="*/ 893 h 1490"/>
                    <a:gd name="T36" fmla="*/ 3138 w 3402"/>
                    <a:gd name="T37" fmla="*/ 909 h 1490"/>
                    <a:gd name="T38" fmla="*/ 3025 w 3402"/>
                    <a:gd name="T39" fmla="*/ 922 h 1490"/>
                    <a:gd name="T40" fmla="*/ 2933 w 3402"/>
                    <a:gd name="T41" fmla="*/ 940 h 1490"/>
                    <a:gd name="T42" fmla="*/ 2879 w 3402"/>
                    <a:gd name="T43" fmla="*/ 972 h 1490"/>
                    <a:gd name="T44" fmla="*/ 2842 w 3402"/>
                    <a:gd name="T45" fmla="*/ 1060 h 1490"/>
                    <a:gd name="T46" fmla="*/ 2820 w 3402"/>
                    <a:gd name="T47" fmla="*/ 1152 h 1490"/>
                    <a:gd name="T48" fmla="*/ 2780 w 3402"/>
                    <a:gd name="T49" fmla="*/ 1227 h 1490"/>
                    <a:gd name="T50" fmla="*/ 2680 w 3402"/>
                    <a:gd name="T51" fmla="*/ 1298 h 1490"/>
                    <a:gd name="T52" fmla="*/ 2537 w 3402"/>
                    <a:gd name="T53" fmla="*/ 1364 h 1490"/>
                    <a:gd name="T54" fmla="*/ 2377 w 3402"/>
                    <a:gd name="T55" fmla="*/ 1419 h 1490"/>
                    <a:gd name="T56" fmla="*/ 2225 w 3402"/>
                    <a:gd name="T57" fmla="*/ 1460 h 1490"/>
                    <a:gd name="T58" fmla="*/ 2108 w 3402"/>
                    <a:gd name="T59" fmla="*/ 1483 h 1490"/>
                    <a:gd name="T60" fmla="*/ 2003 w 3402"/>
                    <a:gd name="T61" fmla="*/ 1481 h 1490"/>
                    <a:gd name="T62" fmla="*/ 1857 w 3402"/>
                    <a:gd name="T63" fmla="*/ 1459 h 1490"/>
                    <a:gd name="T64" fmla="*/ 1689 w 3402"/>
                    <a:gd name="T65" fmla="*/ 1425 h 1490"/>
                    <a:gd name="T66" fmla="*/ 1520 w 3402"/>
                    <a:gd name="T67" fmla="*/ 1389 h 1490"/>
                    <a:gd name="T68" fmla="*/ 1356 w 3402"/>
                    <a:gd name="T69" fmla="*/ 1359 h 1490"/>
                    <a:gd name="T70" fmla="*/ 1250 w 3402"/>
                    <a:gd name="T71" fmla="*/ 1348 h 1490"/>
                    <a:gd name="T72" fmla="*/ 1157 w 3402"/>
                    <a:gd name="T73" fmla="*/ 1365 h 1490"/>
                    <a:gd name="T74" fmla="*/ 1029 w 3402"/>
                    <a:gd name="T75" fmla="*/ 1401 h 1490"/>
                    <a:gd name="T76" fmla="*/ 836 w 3402"/>
                    <a:gd name="T77" fmla="*/ 1449 h 1490"/>
                    <a:gd name="T78" fmla="*/ 638 w 3402"/>
                    <a:gd name="T79" fmla="*/ 1478 h 1490"/>
                    <a:gd name="T80" fmla="*/ 452 w 3402"/>
                    <a:gd name="T81" fmla="*/ 1490 h 1490"/>
                    <a:gd name="T82" fmla="*/ 293 w 3402"/>
                    <a:gd name="T83" fmla="*/ 1485 h 1490"/>
                    <a:gd name="T84" fmla="*/ 174 w 3402"/>
                    <a:gd name="T85" fmla="*/ 1463 h 1490"/>
                    <a:gd name="T86" fmla="*/ 114 w 3402"/>
                    <a:gd name="T87" fmla="*/ 1425 h 1490"/>
                    <a:gd name="T88" fmla="*/ 91 w 3402"/>
                    <a:gd name="T89" fmla="*/ 1352 h 1490"/>
                    <a:gd name="T90" fmla="*/ 106 w 3402"/>
                    <a:gd name="T91" fmla="*/ 1290 h 1490"/>
                    <a:gd name="T92" fmla="*/ 136 w 3402"/>
                    <a:gd name="T93" fmla="*/ 1233 h 1490"/>
                    <a:gd name="T94" fmla="*/ 151 w 3402"/>
                    <a:gd name="T95" fmla="*/ 1166 h 1490"/>
                    <a:gd name="T96" fmla="*/ 133 w 3402"/>
                    <a:gd name="T97" fmla="*/ 1078 h 1490"/>
                    <a:gd name="T98" fmla="*/ 92 w 3402"/>
                    <a:gd name="T99" fmla="*/ 1009 h 1490"/>
                    <a:gd name="T100" fmla="*/ 45 w 3402"/>
                    <a:gd name="T101" fmla="*/ 947 h 1490"/>
                    <a:gd name="T102" fmla="*/ 9 w 3402"/>
                    <a:gd name="T103" fmla="*/ 883 h 1490"/>
                    <a:gd name="T104" fmla="*/ 1 w 3402"/>
                    <a:gd name="T105" fmla="*/ 806 h 1490"/>
                    <a:gd name="T106" fmla="*/ 61 w 3402"/>
                    <a:gd name="T107" fmla="*/ 658 h 1490"/>
                    <a:gd name="T108" fmla="*/ 203 w 3402"/>
                    <a:gd name="T109" fmla="*/ 442 h 1490"/>
                    <a:gd name="T110" fmla="*/ 364 w 3402"/>
                    <a:gd name="T111" fmla="*/ 279 h 1490"/>
                    <a:gd name="T112" fmla="*/ 542 w 3402"/>
                    <a:gd name="T113" fmla="*/ 159 h 1490"/>
                    <a:gd name="T114" fmla="*/ 726 w 3402"/>
                    <a:gd name="T115" fmla="*/ 80 h 1490"/>
                    <a:gd name="T116" fmla="*/ 911 w 3402"/>
                    <a:gd name="T117" fmla="*/ 31 h 1490"/>
                    <a:gd name="T118" fmla="*/ 1089 w 3402"/>
                    <a:gd name="T119" fmla="*/ 6 h 1490"/>
                    <a:gd name="T120" fmla="*/ 1255 w 3402"/>
                    <a:gd name="T121" fmla="*/ 0 h 149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770 w 10000"/>
                    <a:gd name="connsiteY170" fmla="*/ 859 h 10000"/>
                    <a:gd name="connsiteX171" fmla="*/ 1952 w 10000"/>
                    <a:gd name="connsiteY171" fmla="*/ 691 h 10000"/>
                    <a:gd name="connsiteX172" fmla="*/ 2134 w 10000"/>
                    <a:gd name="connsiteY172" fmla="*/ 537 h 10000"/>
                    <a:gd name="connsiteX173" fmla="*/ 2313 w 10000"/>
                    <a:gd name="connsiteY173" fmla="*/ 403 h 10000"/>
                    <a:gd name="connsiteX174" fmla="*/ 2499 w 10000"/>
                    <a:gd name="connsiteY174" fmla="*/ 295 h 10000"/>
                    <a:gd name="connsiteX175" fmla="*/ 2678 w 10000"/>
                    <a:gd name="connsiteY175" fmla="*/ 208 h 10000"/>
                    <a:gd name="connsiteX176" fmla="*/ 2854 w 10000"/>
                    <a:gd name="connsiteY176" fmla="*/ 141 h 10000"/>
                    <a:gd name="connsiteX177" fmla="*/ 3031 w 10000"/>
                    <a:gd name="connsiteY177" fmla="*/ 81 h 10000"/>
                    <a:gd name="connsiteX178" fmla="*/ 3201 w 10000"/>
                    <a:gd name="connsiteY178" fmla="*/ 40 h 10000"/>
                    <a:gd name="connsiteX179" fmla="*/ 3372 w 10000"/>
                    <a:gd name="connsiteY179" fmla="*/ 20 h 10000"/>
                    <a:gd name="connsiteX180" fmla="*/ 3533 w 10000"/>
                    <a:gd name="connsiteY180" fmla="*/ 0 h 10000"/>
                    <a:gd name="connsiteX181" fmla="*/ 3689 w 10000"/>
                    <a:gd name="connsiteY181" fmla="*/ 0 h 1000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499 w 10000"/>
                    <a:gd name="connsiteY173" fmla="*/ 295 h 10000"/>
                    <a:gd name="connsiteX174" fmla="*/ 2678 w 10000"/>
                    <a:gd name="connsiteY174" fmla="*/ 208 h 10000"/>
                    <a:gd name="connsiteX175" fmla="*/ 2854 w 10000"/>
                    <a:gd name="connsiteY175" fmla="*/ 141 h 10000"/>
                    <a:gd name="connsiteX176" fmla="*/ 3031 w 10000"/>
                    <a:gd name="connsiteY176" fmla="*/ 81 h 10000"/>
                    <a:gd name="connsiteX177" fmla="*/ 3201 w 10000"/>
                    <a:gd name="connsiteY177" fmla="*/ 40 h 10000"/>
                    <a:gd name="connsiteX178" fmla="*/ 3372 w 10000"/>
                    <a:gd name="connsiteY178" fmla="*/ 20 h 10000"/>
                    <a:gd name="connsiteX179" fmla="*/ 3533 w 10000"/>
                    <a:gd name="connsiteY179" fmla="*/ 0 h 10000"/>
                    <a:gd name="connsiteX180" fmla="*/ 3689 w 10000"/>
                    <a:gd name="connsiteY180" fmla="*/ 0 h 1000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678 w 10000"/>
                    <a:gd name="connsiteY173" fmla="*/ 208 h 10000"/>
                    <a:gd name="connsiteX174" fmla="*/ 2854 w 10000"/>
                    <a:gd name="connsiteY174" fmla="*/ 141 h 10000"/>
                    <a:gd name="connsiteX175" fmla="*/ 3031 w 10000"/>
                    <a:gd name="connsiteY175" fmla="*/ 81 h 10000"/>
                    <a:gd name="connsiteX176" fmla="*/ 3201 w 10000"/>
                    <a:gd name="connsiteY176" fmla="*/ 40 h 10000"/>
                    <a:gd name="connsiteX177" fmla="*/ 3372 w 10000"/>
                    <a:gd name="connsiteY177" fmla="*/ 20 h 10000"/>
                    <a:gd name="connsiteX178" fmla="*/ 3533 w 10000"/>
                    <a:gd name="connsiteY178" fmla="*/ 0 h 10000"/>
                    <a:gd name="connsiteX179" fmla="*/ 3689 w 10000"/>
                    <a:gd name="connsiteY179" fmla="*/ 0 h 1000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678 w 10000"/>
                    <a:gd name="connsiteY173" fmla="*/ 208 h 10000"/>
                    <a:gd name="connsiteX174" fmla="*/ 2854 w 10000"/>
                    <a:gd name="connsiteY174" fmla="*/ 141 h 10000"/>
                    <a:gd name="connsiteX175" fmla="*/ 3031 w 10000"/>
                    <a:gd name="connsiteY175" fmla="*/ 81 h 10000"/>
                    <a:gd name="connsiteX176" fmla="*/ 3201 w 10000"/>
                    <a:gd name="connsiteY176" fmla="*/ 40 h 10000"/>
                    <a:gd name="connsiteX177" fmla="*/ 3533 w 10000"/>
                    <a:gd name="connsiteY177" fmla="*/ 0 h 10000"/>
                    <a:gd name="connsiteX178" fmla="*/ 3689 w 10000"/>
                    <a:gd name="connsiteY178"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678 w 10000"/>
                    <a:gd name="connsiteY173" fmla="*/ 208 h 10000"/>
                    <a:gd name="connsiteX174" fmla="*/ 2854 w 10000"/>
                    <a:gd name="connsiteY174" fmla="*/ 141 h 10000"/>
                    <a:gd name="connsiteX175" fmla="*/ 3031 w 10000"/>
                    <a:gd name="connsiteY175" fmla="*/ 81 h 10000"/>
                    <a:gd name="connsiteX176" fmla="*/ 3201 w 10000"/>
                    <a:gd name="connsiteY176" fmla="*/ 40 h 10000"/>
                    <a:gd name="connsiteX177" fmla="*/ 3533 w 10000"/>
                    <a:gd name="connsiteY177"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765 w 10000"/>
                    <a:gd name="connsiteY7" fmla="*/ 141 h 10000"/>
                    <a:gd name="connsiteX8" fmla="*/ 4979 w 10000"/>
                    <a:gd name="connsiteY8" fmla="*/ 154 h 10000"/>
                    <a:gd name="connsiteX9" fmla="*/ 5203 w 10000"/>
                    <a:gd name="connsiteY9" fmla="*/ 181 h 10000"/>
                    <a:gd name="connsiteX10" fmla="*/ 5432 w 10000"/>
                    <a:gd name="connsiteY10" fmla="*/ 188 h 10000"/>
                    <a:gd name="connsiteX11" fmla="*/ 5667 w 10000"/>
                    <a:gd name="connsiteY11" fmla="*/ 201 h 10000"/>
                    <a:gd name="connsiteX12" fmla="*/ 5902 w 10000"/>
                    <a:gd name="connsiteY12" fmla="*/ 215 h 10000"/>
                    <a:gd name="connsiteX13" fmla="*/ 6141 w 10000"/>
                    <a:gd name="connsiteY13" fmla="*/ 221 h 10000"/>
                    <a:gd name="connsiteX14" fmla="*/ 6373 w 10000"/>
                    <a:gd name="connsiteY14" fmla="*/ 235 h 10000"/>
                    <a:gd name="connsiteX15" fmla="*/ 6608 w 10000"/>
                    <a:gd name="connsiteY15" fmla="*/ 248 h 10000"/>
                    <a:gd name="connsiteX16" fmla="*/ 6834 w 10000"/>
                    <a:gd name="connsiteY16" fmla="*/ 275 h 10000"/>
                    <a:gd name="connsiteX17" fmla="*/ 7055 w 10000"/>
                    <a:gd name="connsiteY17" fmla="*/ 302 h 10000"/>
                    <a:gd name="connsiteX18" fmla="*/ 7269 w 10000"/>
                    <a:gd name="connsiteY18" fmla="*/ 336 h 10000"/>
                    <a:gd name="connsiteX19" fmla="*/ 7469 w 10000"/>
                    <a:gd name="connsiteY19" fmla="*/ 389 h 10000"/>
                    <a:gd name="connsiteX20" fmla="*/ 7657 w 10000"/>
                    <a:gd name="connsiteY20" fmla="*/ 443 h 10000"/>
                    <a:gd name="connsiteX21" fmla="*/ 7837 w 10000"/>
                    <a:gd name="connsiteY21" fmla="*/ 517 h 10000"/>
                    <a:gd name="connsiteX22" fmla="*/ 7995 w 10000"/>
                    <a:gd name="connsiteY22" fmla="*/ 604 h 10000"/>
                    <a:gd name="connsiteX23" fmla="*/ 8136 w 10000"/>
                    <a:gd name="connsiteY23" fmla="*/ 705 h 10000"/>
                    <a:gd name="connsiteX24" fmla="*/ 8207 w 10000"/>
                    <a:gd name="connsiteY24" fmla="*/ 765 h 10000"/>
                    <a:gd name="connsiteX25" fmla="*/ 8286 w 10000"/>
                    <a:gd name="connsiteY25" fmla="*/ 859 h 10000"/>
                    <a:gd name="connsiteX26" fmla="*/ 8374 w 10000"/>
                    <a:gd name="connsiteY26" fmla="*/ 980 h 10000"/>
                    <a:gd name="connsiteX27" fmla="*/ 8474 w 10000"/>
                    <a:gd name="connsiteY27" fmla="*/ 1128 h 10000"/>
                    <a:gd name="connsiteX28" fmla="*/ 8580 w 10000"/>
                    <a:gd name="connsiteY28" fmla="*/ 1295 h 10000"/>
                    <a:gd name="connsiteX29" fmla="*/ 8692 w 10000"/>
                    <a:gd name="connsiteY29" fmla="*/ 1477 h 10000"/>
                    <a:gd name="connsiteX30" fmla="*/ 8807 w 10000"/>
                    <a:gd name="connsiteY30" fmla="*/ 1671 h 10000"/>
                    <a:gd name="connsiteX31" fmla="*/ 8924 w 10000"/>
                    <a:gd name="connsiteY31" fmla="*/ 1886 h 10000"/>
                    <a:gd name="connsiteX32" fmla="*/ 9045 w 10000"/>
                    <a:gd name="connsiteY32" fmla="*/ 2121 h 10000"/>
                    <a:gd name="connsiteX33" fmla="*/ 9162 w 10000"/>
                    <a:gd name="connsiteY33" fmla="*/ 2356 h 10000"/>
                    <a:gd name="connsiteX34" fmla="*/ 9277 w 10000"/>
                    <a:gd name="connsiteY34" fmla="*/ 2604 h 10000"/>
                    <a:gd name="connsiteX35" fmla="*/ 9389 w 10000"/>
                    <a:gd name="connsiteY35" fmla="*/ 2866 h 10000"/>
                    <a:gd name="connsiteX36" fmla="*/ 9497 w 10000"/>
                    <a:gd name="connsiteY36" fmla="*/ 3121 h 10000"/>
                    <a:gd name="connsiteX37" fmla="*/ 9600 w 10000"/>
                    <a:gd name="connsiteY37" fmla="*/ 3383 h 10000"/>
                    <a:gd name="connsiteX38" fmla="*/ 9688 w 10000"/>
                    <a:gd name="connsiteY38" fmla="*/ 3651 h 10000"/>
                    <a:gd name="connsiteX39" fmla="*/ 9777 w 10000"/>
                    <a:gd name="connsiteY39" fmla="*/ 3906 h 10000"/>
                    <a:gd name="connsiteX40" fmla="*/ 9847 w 10000"/>
                    <a:gd name="connsiteY40" fmla="*/ 4168 h 10000"/>
                    <a:gd name="connsiteX41" fmla="*/ 9909 w 10000"/>
                    <a:gd name="connsiteY41" fmla="*/ 4416 h 10000"/>
                    <a:gd name="connsiteX42" fmla="*/ 9953 w 10000"/>
                    <a:gd name="connsiteY42" fmla="*/ 4664 h 10000"/>
                    <a:gd name="connsiteX43" fmla="*/ 9988 w 10000"/>
                    <a:gd name="connsiteY43" fmla="*/ 4899 h 10000"/>
                    <a:gd name="connsiteX44" fmla="*/ 10000 w 10000"/>
                    <a:gd name="connsiteY44" fmla="*/ 5121 h 10000"/>
                    <a:gd name="connsiteX45" fmla="*/ 9997 w 10000"/>
                    <a:gd name="connsiteY45" fmla="*/ 5329 h 10000"/>
                    <a:gd name="connsiteX46" fmla="*/ 9974 w 10000"/>
                    <a:gd name="connsiteY46" fmla="*/ 5530 h 10000"/>
                    <a:gd name="connsiteX47" fmla="*/ 9938 w 10000"/>
                    <a:gd name="connsiteY47" fmla="*/ 5644 h 10000"/>
                    <a:gd name="connsiteX48" fmla="*/ 9891 w 10000"/>
                    <a:gd name="connsiteY48" fmla="*/ 5738 h 10000"/>
                    <a:gd name="connsiteX49" fmla="*/ 9821 w 10000"/>
                    <a:gd name="connsiteY49" fmla="*/ 5826 h 10000"/>
                    <a:gd name="connsiteX50" fmla="*/ 9741 w 10000"/>
                    <a:gd name="connsiteY50" fmla="*/ 5893 h 10000"/>
                    <a:gd name="connsiteX51" fmla="*/ 9653 w 10000"/>
                    <a:gd name="connsiteY51" fmla="*/ 5953 h 10000"/>
                    <a:gd name="connsiteX52" fmla="*/ 9553 w 10000"/>
                    <a:gd name="connsiteY52" fmla="*/ 5993 h 10000"/>
                    <a:gd name="connsiteX53" fmla="*/ 9447 w 10000"/>
                    <a:gd name="connsiteY53" fmla="*/ 6040 h 10000"/>
                    <a:gd name="connsiteX54" fmla="*/ 9339 w 10000"/>
                    <a:gd name="connsiteY54" fmla="*/ 6074 h 10000"/>
                    <a:gd name="connsiteX55" fmla="*/ 9224 w 10000"/>
                    <a:gd name="connsiteY55" fmla="*/ 6101 h 10000"/>
                    <a:gd name="connsiteX56" fmla="*/ 9112 w 10000"/>
                    <a:gd name="connsiteY56" fmla="*/ 6128 h 10000"/>
                    <a:gd name="connsiteX57" fmla="*/ 8998 w 10000"/>
                    <a:gd name="connsiteY57" fmla="*/ 6161 h 10000"/>
                    <a:gd name="connsiteX58" fmla="*/ 8892 w 10000"/>
                    <a:gd name="connsiteY58" fmla="*/ 6188 h 10000"/>
                    <a:gd name="connsiteX59" fmla="*/ 8792 w 10000"/>
                    <a:gd name="connsiteY59" fmla="*/ 6221 h 10000"/>
                    <a:gd name="connsiteX60" fmla="*/ 8701 w 10000"/>
                    <a:gd name="connsiteY60" fmla="*/ 6262 h 10000"/>
                    <a:gd name="connsiteX61" fmla="*/ 8621 w 10000"/>
                    <a:gd name="connsiteY61" fmla="*/ 6309 h 10000"/>
                    <a:gd name="connsiteX62" fmla="*/ 8554 w 10000"/>
                    <a:gd name="connsiteY62" fmla="*/ 6369 h 10000"/>
                    <a:gd name="connsiteX63" fmla="*/ 8495 w 10000"/>
                    <a:gd name="connsiteY63" fmla="*/ 6436 h 10000"/>
                    <a:gd name="connsiteX64" fmla="*/ 8463 w 10000"/>
                    <a:gd name="connsiteY64" fmla="*/ 6523 h 10000"/>
                    <a:gd name="connsiteX65" fmla="*/ 8419 w 10000"/>
                    <a:gd name="connsiteY65" fmla="*/ 6711 h 10000"/>
                    <a:gd name="connsiteX66" fmla="*/ 8380 w 10000"/>
                    <a:gd name="connsiteY66" fmla="*/ 6913 h 10000"/>
                    <a:gd name="connsiteX67" fmla="*/ 8354 w 10000"/>
                    <a:gd name="connsiteY67" fmla="*/ 7114 h 10000"/>
                    <a:gd name="connsiteX68" fmla="*/ 8333 w 10000"/>
                    <a:gd name="connsiteY68" fmla="*/ 7322 h 10000"/>
                    <a:gd name="connsiteX69" fmla="*/ 8313 w 10000"/>
                    <a:gd name="connsiteY69" fmla="*/ 7530 h 10000"/>
                    <a:gd name="connsiteX70" fmla="*/ 8289 w 10000"/>
                    <a:gd name="connsiteY70" fmla="*/ 7732 h 10000"/>
                    <a:gd name="connsiteX71" fmla="*/ 8260 w 10000"/>
                    <a:gd name="connsiteY71" fmla="*/ 7913 h 10000"/>
                    <a:gd name="connsiteX72" fmla="*/ 8222 w 10000"/>
                    <a:gd name="connsiteY72" fmla="*/ 8081 h 10000"/>
                    <a:gd name="connsiteX73" fmla="*/ 8172 w 10000"/>
                    <a:gd name="connsiteY73" fmla="*/ 8235 h 10000"/>
                    <a:gd name="connsiteX74" fmla="*/ 8092 w 10000"/>
                    <a:gd name="connsiteY74" fmla="*/ 8403 h 10000"/>
                    <a:gd name="connsiteX75" fmla="*/ 7995 w 10000"/>
                    <a:gd name="connsiteY75" fmla="*/ 8557 h 10000"/>
                    <a:gd name="connsiteX76" fmla="*/ 7878 w 10000"/>
                    <a:gd name="connsiteY76" fmla="*/ 8711 h 10000"/>
                    <a:gd name="connsiteX77" fmla="*/ 7748 w 10000"/>
                    <a:gd name="connsiteY77" fmla="*/ 8866 h 10000"/>
                    <a:gd name="connsiteX78" fmla="*/ 7604 w 10000"/>
                    <a:gd name="connsiteY78" fmla="*/ 9013 h 10000"/>
                    <a:gd name="connsiteX79" fmla="*/ 7457 w 10000"/>
                    <a:gd name="connsiteY79" fmla="*/ 9154 h 10000"/>
                    <a:gd name="connsiteX80" fmla="*/ 7302 w 10000"/>
                    <a:gd name="connsiteY80" fmla="*/ 9282 h 10000"/>
                    <a:gd name="connsiteX81" fmla="*/ 7146 w 10000"/>
                    <a:gd name="connsiteY81" fmla="*/ 9403 h 10000"/>
                    <a:gd name="connsiteX82" fmla="*/ 6987 w 10000"/>
                    <a:gd name="connsiteY82" fmla="*/ 9523 h 10000"/>
                    <a:gd name="connsiteX83" fmla="*/ 6831 w 10000"/>
                    <a:gd name="connsiteY83" fmla="*/ 9624 h 10000"/>
                    <a:gd name="connsiteX84" fmla="*/ 6684 w 10000"/>
                    <a:gd name="connsiteY84" fmla="*/ 9711 h 10000"/>
                    <a:gd name="connsiteX85" fmla="*/ 6540 w 10000"/>
                    <a:gd name="connsiteY85" fmla="*/ 9799 h 10000"/>
                    <a:gd name="connsiteX86" fmla="*/ 6411 w 10000"/>
                    <a:gd name="connsiteY86" fmla="*/ 9859 h 10000"/>
                    <a:gd name="connsiteX87" fmla="*/ 6293 w 10000"/>
                    <a:gd name="connsiteY87" fmla="*/ 9919 h 10000"/>
                    <a:gd name="connsiteX88" fmla="*/ 6196 w 10000"/>
                    <a:gd name="connsiteY88" fmla="*/ 9953 h 10000"/>
                    <a:gd name="connsiteX89" fmla="*/ 6108 w 10000"/>
                    <a:gd name="connsiteY89" fmla="*/ 9966 h 10000"/>
                    <a:gd name="connsiteX90" fmla="*/ 6008 w 10000"/>
                    <a:gd name="connsiteY90" fmla="*/ 9966 h 10000"/>
                    <a:gd name="connsiteX91" fmla="*/ 5888 w 10000"/>
                    <a:gd name="connsiteY91" fmla="*/ 9940 h 10000"/>
                    <a:gd name="connsiteX92" fmla="*/ 5755 w 10000"/>
                    <a:gd name="connsiteY92" fmla="*/ 9906 h 10000"/>
                    <a:gd name="connsiteX93" fmla="*/ 5611 w 10000"/>
                    <a:gd name="connsiteY93" fmla="*/ 9852 h 10000"/>
                    <a:gd name="connsiteX94" fmla="*/ 5459 w 10000"/>
                    <a:gd name="connsiteY94" fmla="*/ 9792 h 10000"/>
                    <a:gd name="connsiteX95" fmla="*/ 5297 w 10000"/>
                    <a:gd name="connsiteY95" fmla="*/ 9725 h 10000"/>
                    <a:gd name="connsiteX96" fmla="*/ 5132 w 10000"/>
                    <a:gd name="connsiteY96" fmla="*/ 9644 h 10000"/>
                    <a:gd name="connsiteX97" fmla="*/ 4965 w 10000"/>
                    <a:gd name="connsiteY97" fmla="*/ 9564 h 10000"/>
                    <a:gd name="connsiteX98" fmla="*/ 4794 w 10000"/>
                    <a:gd name="connsiteY98" fmla="*/ 9490 h 10000"/>
                    <a:gd name="connsiteX99" fmla="*/ 4630 w 10000"/>
                    <a:gd name="connsiteY99" fmla="*/ 9403 h 10000"/>
                    <a:gd name="connsiteX100" fmla="*/ 4468 w 10000"/>
                    <a:gd name="connsiteY100" fmla="*/ 9322 h 10000"/>
                    <a:gd name="connsiteX101" fmla="*/ 4297 w 10000"/>
                    <a:gd name="connsiteY101" fmla="*/ 9248 h 10000"/>
                    <a:gd name="connsiteX102" fmla="*/ 4133 w 10000"/>
                    <a:gd name="connsiteY102" fmla="*/ 9181 h 10000"/>
                    <a:gd name="connsiteX103" fmla="*/ 3986 w 10000"/>
                    <a:gd name="connsiteY103" fmla="*/ 9121 h 10000"/>
                    <a:gd name="connsiteX104" fmla="*/ 3851 w 10000"/>
                    <a:gd name="connsiteY104" fmla="*/ 9074 h 10000"/>
                    <a:gd name="connsiteX105" fmla="*/ 3739 w 10000"/>
                    <a:gd name="connsiteY105" fmla="*/ 9047 h 10000"/>
                    <a:gd name="connsiteX106" fmla="*/ 3674 w 10000"/>
                    <a:gd name="connsiteY106" fmla="*/ 9047 h 10000"/>
                    <a:gd name="connsiteX107" fmla="*/ 3598 w 10000"/>
                    <a:gd name="connsiteY107" fmla="*/ 9074 h 10000"/>
                    <a:gd name="connsiteX108" fmla="*/ 3504 w 10000"/>
                    <a:gd name="connsiteY108" fmla="*/ 9107 h 10000"/>
                    <a:gd name="connsiteX109" fmla="*/ 3401 w 10000"/>
                    <a:gd name="connsiteY109" fmla="*/ 9161 h 10000"/>
                    <a:gd name="connsiteX110" fmla="*/ 3283 w 10000"/>
                    <a:gd name="connsiteY110" fmla="*/ 9228 h 10000"/>
                    <a:gd name="connsiteX111" fmla="*/ 3160 w 10000"/>
                    <a:gd name="connsiteY111" fmla="*/ 9309 h 10000"/>
                    <a:gd name="connsiteX112" fmla="*/ 3025 w 10000"/>
                    <a:gd name="connsiteY112" fmla="*/ 9403 h 10000"/>
                    <a:gd name="connsiteX113" fmla="*/ 2840 w 10000"/>
                    <a:gd name="connsiteY113" fmla="*/ 9523 h 10000"/>
                    <a:gd name="connsiteX114" fmla="*/ 2651 w 10000"/>
                    <a:gd name="connsiteY114" fmla="*/ 9624 h 10000"/>
                    <a:gd name="connsiteX115" fmla="*/ 2457 w 10000"/>
                    <a:gd name="connsiteY115" fmla="*/ 9725 h 10000"/>
                    <a:gd name="connsiteX116" fmla="*/ 2260 w 10000"/>
                    <a:gd name="connsiteY116" fmla="*/ 9799 h 10000"/>
                    <a:gd name="connsiteX117" fmla="*/ 2069 w 10000"/>
                    <a:gd name="connsiteY117" fmla="*/ 9866 h 10000"/>
                    <a:gd name="connsiteX118" fmla="*/ 1875 w 10000"/>
                    <a:gd name="connsiteY118" fmla="*/ 9919 h 10000"/>
                    <a:gd name="connsiteX119" fmla="*/ 1687 w 10000"/>
                    <a:gd name="connsiteY119" fmla="*/ 9953 h 10000"/>
                    <a:gd name="connsiteX120" fmla="*/ 1505 w 10000"/>
                    <a:gd name="connsiteY120" fmla="*/ 9980 h 10000"/>
                    <a:gd name="connsiteX121" fmla="*/ 1329 w 10000"/>
                    <a:gd name="connsiteY121" fmla="*/ 10000 h 10000"/>
                    <a:gd name="connsiteX122" fmla="*/ 1161 w 10000"/>
                    <a:gd name="connsiteY122" fmla="*/ 10000 h 10000"/>
                    <a:gd name="connsiteX123" fmla="*/ 1002 w 10000"/>
                    <a:gd name="connsiteY123" fmla="*/ 9987 h 10000"/>
                    <a:gd name="connsiteX124" fmla="*/ 861 w 10000"/>
                    <a:gd name="connsiteY124" fmla="*/ 9966 h 10000"/>
                    <a:gd name="connsiteX125" fmla="*/ 729 w 10000"/>
                    <a:gd name="connsiteY125" fmla="*/ 9926 h 10000"/>
                    <a:gd name="connsiteX126" fmla="*/ 611 w 10000"/>
                    <a:gd name="connsiteY126" fmla="*/ 9879 h 10000"/>
                    <a:gd name="connsiteX127" fmla="*/ 511 w 10000"/>
                    <a:gd name="connsiteY127" fmla="*/ 9819 h 10000"/>
                    <a:gd name="connsiteX128" fmla="*/ 432 w 10000"/>
                    <a:gd name="connsiteY128" fmla="*/ 9745 h 10000"/>
                    <a:gd name="connsiteX129" fmla="*/ 373 w 10000"/>
                    <a:gd name="connsiteY129" fmla="*/ 9664 h 10000"/>
                    <a:gd name="connsiteX130" fmla="*/ 335 w 10000"/>
                    <a:gd name="connsiteY130" fmla="*/ 9564 h 10000"/>
                    <a:gd name="connsiteX131" fmla="*/ 294 w 10000"/>
                    <a:gd name="connsiteY131" fmla="*/ 9396 h 10000"/>
                    <a:gd name="connsiteX132" fmla="*/ 270 w 10000"/>
                    <a:gd name="connsiteY132" fmla="*/ 9228 h 10000"/>
                    <a:gd name="connsiteX133" fmla="*/ 267 w 10000"/>
                    <a:gd name="connsiteY133" fmla="*/ 9074 h 10000"/>
                    <a:gd name="connsiteX134" fmla="*/ 270 w 10000"/>
                    <a:gd name="connsiteY134" fmla="*/ 8926 h 10000"/>
                    <a:gd name="connsiteX135" fmla="*/ 291 w 10000"/>
                    <a:gd name="connsiteY135" fmla="*/ 8799 h 10000"/>
                    <a:gd name="connsiteX136" fmla="*/ 312 w 10000"/>
                    <a:gd name="connsiteY136" fmla="*/ 8658 h 10000"/>
                    <a:gd name="connsiteX137" fmla="*/ 341 w 10000"/>
                    <a:gd name="connsiteY137" fmla="*/ 8530 h 10000"/>
                    <a:gd name="connsiteX138" fmla="*/ 367 w 10000"/>
                    <a:gd name="connsiteY138" fmla="*/ 8403 h 10000"/>
                    <a:gd name="connsiteX139" fmla="*/ 400 w 10000"/>
                    <a:gd name="connsiteY139" fmla="*/ 8275 h 10000"/>
                    <a:gd name="connsiteX140" fmla="*/ 420 w 10000"/>
                    <a:gd name="connsiteY140" fmla="*/ 8128 h 10000"/>
                    <a:gd name="connsiteX141" fmla="*/ 438 w 10000"/>
                    <a:gd name="connsiteY141" fmla="*/ 7980 h 10000"/>
                    <a:gd name="connsiteX142" fmla="*/ 444 w 10000"/>
                    <a:gd name="connsiteY142" fmla="*/ 7826 h 10000"/>
                    <a:gd name="connsiteX143" fmla="*/ 438 w 10000"/>
                    <a:gd name="connsiteY143" fmla="*/ 7611 h 10000"/>
                    <a:gd name="connsiteX144" fmla="*/ 420 w 10000"/>
                    <a:gd name="connsiteY144" fmla="*/ 7416 h 10000"/>
                    <a:gd name="connsiteX145" fmla="*/ 391 w 10000"/>
                    <a:gd name="connsiteY145" fmla="*/ 7235 h 10000"/>
                    <a:gd name="connsiteX146" fmla="*/ 359 w 10000"/>
                    <a:gd name="connsiteY146" fmla="*/ 7074 h 10000"/>
                    <a:gd name="connsiteX147" fmla="*/ 317 w 10000"/>
                    <a:gd name="connsiteY147" fmla="*/ 6919 h 10000"/>
                    <a:gd name="connsiteX148" fmla="*/ 270 w 10000"/>
                    <a:gd name="connsiteY148" fmla="*/ 6772 h 10000"/>
                    <a:gd name="connsiteX149" fmla="*/ 226 w 10000"/>
                    <a:gd name="connsiteY149" fmla="*/ 6631 h 10000"/>
                    <a:gd name="connsiteX150" fmla="*/ 176 w 10000"/>
                    <a:gd name="connsiteY150" fmla="*/ 6497 h 10000"/>
                    <a:gd name="connsiteX151" fmla="*/ 132 w 10000"/>
                    <a:gd name="connsiteY151" fmla="*/ 6356 h 10000"/>
                    <a:gd name="connsiteX152" fmla="*/ 88 w 10000"/>
                    <a:gd name="connsiteY152" fmla="*/ 6221 h 10000"/>
                    <a:gd name="connsiteX153" fmla="*/ 56 w 10000"/>
                    <a:gd name="connsiteY153" fmla="*/ 6074 h 10000"/>
                    <a:gd name="connsiteX154" fmla="*/ 26 w 10000"/>
                    <a:gd name="connsiteY154" fmla="*/ 5926 h 10000"/>
                    <a:gd name="connsiteX155" fmla="*/ 6 w 10000"/>
                    <a:gd name="connsiteY155" fmla="*/ 5765 h 10000"/>
                    <a:gd name="connsiteX156" fmla="*/ 0 w 10000"/>
                    <a:gd name="connsiteY156" fmla="*/ 5591 h 10000"/>
                    <a:gd name="connsiteX157" fmla="*/ 3 w 10000"/>
                    <a:gd name="connsiteY157" fmla="*/ 5409 h 10000"/>
                    <a:gd name="connsiteX158" fmla="*/ 21 w 10000"/>
                    <a:gd name="connsiteY158" fmla="*/ 5201 h 10000"/>
                    <a:gd name="connsiteX159" fmla="*/ 59 w 10000"/>
                    <a:gd name="connsiteY159" fmla="*/ 4987 h 10000"/>
                    <a:gd name="connsiteX160" fmla="*/ 179 w 10000"/>
                    <a:gd name="connsiteY160" fmla="*/ 4416 h 10000"/>
                    <a:gd name="connsiteX161" fmla="*/ 312 w 10000"/>
                    <a:gd name="connsiteY161" fmla="*/ 3893 h 10000"/>
                    <a:gd name="connsiteX162" fmla="*/ 447 w 10000"/>
                    <a:gd name="connsiteY162" fmla="*/ 3409 h 10000"/>
                    <a:gd name="connsiteX163" fmla="*/ 597 w 10000"/>
                    <a:gd name="connsiteY163" fmla="*/ 2966 h 10000"/>
                    <a:gd name="connsiteX164" fmla="*/ 747 w 10000"/>
                    <a:gd name="connsiteY164" fmla="*/ 2564 h 10000"/>
                    <a:gd name="connsiteX165" fmla="*/ 908 w 10000"/>
                    <a:gd name="connsiteY165" fmla="*/ 2201 h 10000"/>
                    <a:gd name="connsiteX166" fmla="*/ 1070 w 10000"/>
                    <a:gd name="connsiteY166" fmla="*/ 1872 h 10000"/>
                    <a:gd name="connsiteX167" fmla="*/ 1414 w 10000"/>
                    <a:gd name="connsiteY167" fmla="*/ 1309 h 10000"/>
                    <a:gd name="connsiteX168" fmla="*/ 1593 w 10000"/>
                    <a:gd name="connsiteY168" fmla="*/ 1067 h 10000"/>
                    <a:gd name="connsiteX169" fmla="*/ 1952 w 10000"/>
                    <a:gd name="connsiteY169" fmla="*/ 691 h 10000"/>
                    <a:gd name="connsiteX170" fmla="*/ 2134 w 10000"/>
                    <a:gd name="connsiteY170" fmla="*/ 537 h 10000"/>
                    <a:gd name="connsiteX171" fmla="*/ 2313 w 10000"/>
                    <a:gd name="connsiteY171" fmla="*/ 403 h 10000"/>
                    <a:gd name="connsiteX172" fmla="*/ 2678 w 10000"/>
                    <a:gd name="connsiteY172" fmla="*/ 208 h 10000"/>
                    <a:gd name="connsiteX173" fmla="*/ 2854 w 10000"/>
                    <a:gd name="connsiteY173" fmla="*/ 141 h 10000"/>
                    <a:gd name="connsiteX174" fmla="*/ 3031 w 10000"/>
                    <a:gd name="connsiteY174" fmla="*/ 81 h 10000"/>
                    <a:gd name="connsiteX175" fmla="*/ 3201 w 10000"/>
                    <a:gd name="connsiteY175" fmla="*/ 40 h 10000"/>
                    <a:gd name="connsiteX176" fmla="*/ 3533 w 10000"/>
                    <a:gd name="connsiteY176"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432 w 10000"/>
                    <a:gd name="connsiteY9" fmla="*/ 188 h 10000"/>
                    <a:gd name="connsiteX10" fmla="*/ 5667 w 10000"/>
                    <a:gd name="connsiteY10" fmla="*/ 201 h 10000"/>
                    <a:gd name="connsiteX11" fmla="*/ 5902 w 10000"/>
                    <a:gd name="connsiteY11" fmla="*/ 215 h 10000"/>
                    <a:gd name="connsiteX12" fmla="*/ 6141 w 10000"/>
                    <a:gd name="connsiteY12" fmla="*/ 221 h 10000"/>
                    <a:gd name="connsiteX13" fmla="*/ 6373 w 10000"/>
                    <a:gd name="connsiteY13" fmla="*/ 235 h 10000"/>
                    <a:gd name="connsiteX14" fmla="*/ 6608 w 10000"/>
                    <a:gd name="connsiteY14" fmla="*/ 248 h 10000"/>
                    <a:gd name="connsiteX15" fmla="*/ 6834 w 10000"/>
                    <a:gd name="connsiteY15" fmla="*/ 275 h 10000"/>
                    <a:gd name="connsiteX16" fmla="*/ 7055 w 10000"/>
                    <a:gd name="connsiteY16" fmla="*/ 302 h 10000"/>
                    <a:gd name="connsiteX17" fmla="*/ 7269 w 10000"/>
                    <a:gd name="connsiteY17" fmla="*/ 336 h 10000"/>
                    <a:gd name="connsiteX18" fmla="*/ 7469 w 10000"/>
                    <a:gd name="connsiteY18" fmla="*/ 389 h 10000"/>
                    <a:gd name="connsiteX19" fmla="*/ 7657 w 10000"/>
                    <a:gd name="connsiteY19" fmla="*/ 443 h 10000"/>
                    <a:gd name="connsiteX20" fmla="*/ 7837 w 10000"/>
                    <a:gd name="connsiteY20" fmla="*/ 517 h 10000"/>
                    <a:gd name="connsiteX21" fmla="*/ 7995 w 10000"/>
                    <a:gd name="connsiteY21" fmla="*/ 604 h 10000"/>
                    <a:gd name="connsiteX22" fmla="*/ 8136 w 10000"/>
                    <a:gd name="connsiteY22" fmla="*/ 705 h 10000"/>
                    <a:gd name="connsiteX23" fmla="*/ 8207 w 10000"/>
                    <a:gd name="connsiteY23" fmla="*/ 765 h 10000"/>
                    <a:gd name="connsiteX24" fmla="*/ 8286 w 10000"/>
                    <a:gd name="connsiteY24" fmla="*/ 859 h 10000"/>
                    <a:gd name="connsiteX25" fmla="*/ 8374 w 10000"/>
                    <a:gd name="connsiteY25" fmla="*/ 980 h 10000"/>
                    <a:gd name="connsiteX26" fmla="*/ 8474 w 10000"/>
                    <a:gd name="connsiteY26" fmla="*/ 1128 h 10000"/>
                    <a:gd name="connsiteX27" fmla="*/ 8580 w 10000"/>
                    <a:gd name="connsiteY27" fmla="*/ 1295 h 10000"/>
                    <a:gd name="connsiteX28" fmla="*/ 8692 w 10000"/>
                    <a:gd name="connsiteY28" fmla="*/ 1477 h 10000"/>
                    <a:gd name="connsiteX29" fmla="*/ 8807 w 10000"/>
                    <a:gd name="connsiteY29" fmla="*/ 1671 h 10000"/>
                    <a:gd name="connsiteX30" fmla="*/ 8924 w 10000"/>
                    <a:gd name="connsiteY30" fmla="*/ 1886 h 10000"/>
                    <a:gd name="connsiteX31" fmla="*/ 9045 w 10000"/>
                    <a:gd name="connsiteY31" fmla="*/ 2121 h 10000"/>
                    <a:gd name="connsiteX32" fmla="*/ 9162 w 10000"/>
                    <a:gd name="connsiteY32" fmla="*/ 2356 h 10000"/>
                    <a:gd name="connsiteX33" fmla="*/ 9277 w 10000"/>
                    <a:gd name="connsiteY33" fmla="*/ 2604 h 10000"/>
                    <a:gd name="connsiteX34" fmla="*/ 9389 w 10000"/>
                    <a:gd name="connsiteY34" fmla="*/ 2866 h 10000"/>
                    <a:gd name="connsiteX35" fmla="*/ 9497 w 10000"/>
                    <a:gd name="connsiteY35" fmla="*/ 3121 h 10000"/>
                    <a:gd name="connsiteX36" fmla="*/ 9600 w 10000"/>
                    <a:gd name="connsiteY36" fmla="*/ 3383 h 10000"/>
                    <a:gd name="connsiteX37" fmla="*/ 9688 w 10000"/>
                    <a:gd name="connsiteY37" fmla="*/ 3651 h 10000"/>
                    <a:gd name="connsiteX38" fmla="*/ 9777 w 10000"/>
                    <a:gd name="connsiteY38" fmla="*/ 3906 h 10000"/>
                    <a:gd name="connsiteX39" fmla="*/ 9847 w 10000"/>
                    <a:gd name="connsiteY39" fmla="*/ 4168 h 10000"/>
                    <a:gd name="connsiteX40" fmla="*/ 9909 w 10000"/>
                    <a:gd name="connsiteY40" fmla="*/ 4416 h 10000"/>
                    <a:gd name="connsiteX41" fmla="*/ 9953 w 10000"/>
                    <a:gd name="connsiteY41" fmla="*/ 4664 h 10000"/>
                    <a:gd name="connsiteX42" fmla="*/ 9988 w 10000"/>
                    <a:gd name="connsiteY42" fmla="*/ 4899 h 10000"/>
                    <a:gd name="connsiteX43" fmla="*/ 10000 w 10000"/>
                    <a:gd name="connsiteY43" fmla="*/ 5121 h 10000"/>
                    <a:gd name="connsiteX44" fmla="*/ 9997 w 10000"/>
                    <a:gd name="connsiteY44" fmla="*/ 5329 h 10000"/>
                    <a:gd name="connsiteX45" fmla="*/ 9974 w 10000"/>
                    <a:gd name="connsiteY45" fmla="*/ 5530 h 10000"/>
                    <a:gd name="connsiteX46" fmla="*/ 9938 w 10000"/>
                    <a:gd name="connsiteY46" fmla="*/ 5644 h 10000"/>
                    <a:gd name="connsiteX47" fmla="*/ 9891 w 10000"/>
                    <a:gd name="connsiteY47" fmla="*/ 5738 h 10000"/>
                    <a:gd name="connsiteX48" fmla="*/ 9821 w 10000"/>
                    <a:gd name="connsiteY48" fmla="*/ 5826 h 10000"/>
                    <a:gd name="connsiteX49" fmla="*/ 9741 w 10000"/>
                    <a:gd name="connsiteY49" fmla="*/ 5893 h 10000"/>
                    <a:gd name="connsiteX50" fmla="*/ 9653 w 10000"/>
                    <a:gd name="connsiteY50" fmla="*/ 5953 h 10000"/>
                    <a:gd name="connsiteX51" fmla="*/ 9553 w 10000"/>
                    <a:gd name="connsiteY51" fmla="*/ 5993 h 10000"/>
                    <a:gd name="connsiteX52" fmla="*/ 9447 w 10000"/>
                    <a:gd name="connsiteY52" fmla="*/ 6040 h 10000"/>
                    <a:gd name="connsiteX53" fmla="*/ 9339 w 10000"/>
                    <a:gd name="connsiteY53" fmla="*/ 6074 h 10000"/>
                    <a:gd name="connsiteX54" fmla="*/ 9224 w 10000"/>
                    <a:gd name="connsiteY54" fmla="*/ 6101 h 10000"/>
                    <a:gd name="connsiteX55" fmla="*/ 9112 w 10000"/>
                    <a:gd name="connsiteY55" fmla="*/ 6128 h 10000"/>
                    <a:gd name="connsiteX56" fmla="*/ 8998 w 10000"/>
                    <a:gd name="connsiteY56" fmla="*/ 6161 h 10000"/>
                    <a:gd name="connsiteX57" fmla="*/ 8892 w 10000"/>
                    <a:gd name="connsiteY57" fmla="*/ 6188 h 10000"/>
                    <a:gd name="connsiteX58" fmla="*/ 8792 w 10000"/>
                    <a:gd name="connsiteY58" fmla="*/ 6221 h 10000"/>
                    <a:gd name="connsiteX59" fmla="*/ 8701 w 10000"/>
                    <a:gd name="connsiteY59" fmla="*/ 6262 h 10000"/>
                    <a:gd name="connsiteX60" fmla="*/ 8621 w 10000"/>
                    <a:gd name="connsiteY60" fmla="*/ 6309 h 10000"/>
                    <a:gd name="connsiteX61" fmla="*/ 8554 w 10000"/>
                    <a:gd name="connsiteY61" fmla="*/ 6369 h 10000"/>
                    <a:gd name="connsiteX62" fmla="*/ 8495 w 10000"/>
                    <a:gd name="connsiteY62" fmla="*/ 6436 h 10000"/>
                    <a:gd name="connsiteX63" fmla="*/ 8463 w 10000"/>
                    <a:gd name="connsiteY63" fmla="*/ 6523 h 10000"/>
                    <a:gd name="connsiteX64" fmla="*/ 8419 w 10000"/>
                    <a:gd name="connsiteY64" fmla="*/ 6711 h 10000"/>
                    <a:gd name="connsiteX65" fmla="*/ 8380 w 10000"/>
                    <a:gd name="connsiteY65" fmla="*/ 6913 h 10000"/>
                    <a:gd name="connsiteX66" fmla="*/ 8354 w 10000"/>
                    <a:gd name="connsiteY66" fmla="*/ 7114 h 10000"/>
                    <a:gd name="connsiteX67" fmla="*/ 8333 w 10000"/>
                    <a:gd name="connsiteY67" fmla="*/ 7322 h 10000"/>
                    <a:gd name="connsiteX68" fmla="*/ 8313 w 10000"/>
                    <a:gd name="connsiteY68" fmla="*/ 7530 h 10000"/>
                    <a:gd name="connsiteX69" fmla="*/ 8289 w 10000"/>
                    <a:gd name="connsiteY69" fmla="*/ 7732 h 10000"/>
                    <a:gd name="connsiteX70" fmla="*/ 8260 w 10000"/>
                    <a:gd name="connsiteY70" fmla="*/ 7913 h 10000"/>
                    <a:gd name="connsiteX71" fmla="*/ 8222 w 10000"/>
                    <a:gd name="connsiteY71" fmla="*/ 8081 h 10000"/>
                    <a:gd name="connsiteX72" fmla="*/ 8172 w 10000"/>
                    <a:gd name="connsiteY72" fmla="*/ 8235 h 10000"/>
                    <a:gd name="connsiteX73" fmla="*/ 8092 w 10000"/>
                    <a:gd name="connsiteY73" fmla="*/ 8403 h 10000"/>
                    <a:gd name="connsiteX74" fmla="*/ 7995 w 10000"/>
                    <a:gd name="connsiteY74" fmla="*/ 8557 h 10000"/>
                    <a:gd name="connsiteX75" fmla="*/ 7878 w 10000"/>
                    <a:gd name="connsiteY75" fmla="*/ 8711 h 10000"/>
                    <a:gd name="connsiteX76" fmla="*/ 7748 w 10000"/>
                    <a:gd name="connsiteY76" fmla="*/ 8866 h 10000"/>
                    <a:gd name="connsiteX77" fmla="*/ 7604 w 10000"/>
                    <a:gd name="connsiteY77" fmla="*/ 9013 h 10000"/>
                    <a:gd name="connsiteX78" fmla="*/ 7457 w 10000"/>
                    <a:gd name="connsiteY78" fmla="*/ 9154 h 10000"/>
                    <a:gd name="connsiteX79" fmla="*/ 7302 w 10000"/>
                    <a:gd name="connsiteY79" fmla="*/ 9282 h 10000"/>
                    <a:gd name="connsiteX80" fmla="*/ 7146 w 10000"/>
                    <a:gd name="connsiteY80" fmla="*/ 9403 h 10000"/>
                    <a:gd name="connsiteX81" fmla="*/ 6987 w 10000"/>
                    <a:gd name="connsiteY81" fmla="*/ 9523 h 10000"/>
                    <a:gd name="connsiteX82" fmla="*/ 6831 w 10000"/>
                    <a:gd name="connsiteY82" fmla="*/ 9624 h 10000"/>
                    <a:gd name="connsiteX83" fmla="*/ 6684 w 10000"/>
                    <a:gd name="connsiteY83" fmla="*/ 9711 h 10000"/>
                    <a:gd name="connsiteX84" fmla="*/ 6540 w 10000"/>
                    <a:gd name="connsiteY84" fmla="*/ 9799 h 10000"/>
                    <a:gd name="connsiteX85" fmla="*/ 6411 w 10000"/>
                    <a:gd name="connsiteY85" fmla="*/ 9859 h 10000"/>
                    <a:gd name="connsiteX86" fmla="*/ 6293 w 10000"/>
                    <a:gd name="connsiteY86" fmla="*/ 9919 h 10000"/>
                    <a:gd name="connsiteX87" fmla="*/ 6196 w 10000"/>
                    <a:gd name="connsiteY87" fmla="*/ 9953 h 10000"/>
                    <a:gd name="connsiteX88" fmla="*/ 6108 w 10000"/>
                    <a:gd name="connsiteY88" fmla="*/ 9966 h 10000"/>
                    <a:gd name="connsiteX89" fmla="*/ 6008 w 10000"/>
                    <a:gd name="connsiteY89" fmla="*/ 9966 h 10000"/>
                    <a:gd name="connsiteX90" fmla="*/ 5888 w 10000"/>
                    <a:gd name="connsiteY90" fmla="*/ 9940 h 10000"/>
                    <a:gd name="connsiteX91" fmla="*/ 5755 w 10000"/>
                    <a:gd name="connsiteY91" fmla="*/ 9906 h 10000"/>
                    <a:gd name="connsiteX92" fmla="*/ 5611 w 10000"/>
                    <a:gd name="connsiteY92" fmla="*/ 9852 h 10000"/>
                    <a:gd name="connsiteX93" fmla="*/ 5459 w 10000"/>
                    <a:gd name="connsiteY93" fmla="*/ 9792 h 10000"/>
                    <a:gd name="connsiteX94" fmla="*/ 5297 w 10000"/>
                    <a:gd name="connsiteY94" fmla="*/ 9725 h 10000"/>
                    <a:gd name="connsiteX95" fmla="*/ 5132 w 10000"/>
                    <a:gd name="connsiteY95" fmla="*/ 9644 h 10000"/>
                    <a:gd name="connsiteX96" fmla="*/ 4965 w 10000"/>
                    <a:gd name="connsiteY96" fmla="*/ 9564 h 10000"/>
                    <a:gd name="connsiteX97" fmla="*/ 4794 w 10000"/>
                    <a:gd name="connsiteY97" fmla="*/ 9490 h 10000"/>
                    <a:gd name="connsiteX98" fmla="*/ 4630 w 10000"/>
                    <a:gd name="connsiteY98" fmla="*/ 9403 h 10000"/>
                    <a:gd name="connsiteX99" fmla="*/ 4468 w 10000"/>
                    <a:gd name="connsiteY99" fmla="*/ 9322 h 10000"/>
                    <a:gd name="connsiteX100" fmla="*/ 4297 w 10000"/>
                    <a:gd name="connsiteY100" fmla="*/ 9248 h 10000"/>
                    <a:gd name="connsiteX101" fmla="*/ 4133 w 10000"/>
                    <a:gd name="connsiteY101" fmla="*/ 9181 h 10000"/>
                    <a:gd name="connsiteX102" fmla="*/ 3986 w 10000"/>
                    <a:gd name="connsiteY102" fmla="*/ 9121 h 10000"/>
                    <a:gd name="connsiteX103" fmla="*/ 3851 w 10000"/>
                    <a:gd name="connsiteY103" fmla="*/ 9074 h 10000"/>
                    <a:gd name="connsiteX104" fmla="*/ 3739 w 10000"/>
                    <a:gd name="connsiteY104" fmla="*/ 9047 h 10000"/>
                    <a:gd name="connsiteX105" fmla="*/ 3674 w 10000"/>
                    <a:gd name="connsiteY105" fmla="*/ 9047 h 10000"/>
                    <a:gd name="connsiteX106" fmla="*/ 3598 w 10000"/>
                    <a:gd name="connsiteY106" fmla="*/ 9074 h 10000"/>
                    <a:gd name="connsiteX107" fmla="*/ 3504 w 10000"/>
                    <a:gd name="connsiteY107" fmla="*/ 9107 h 10000"/>
                    <a:gd name="connsiteX108" fmla="*/ 3401 w 10000"/>
                    <a:gd name="connsiteY108" fmla="*/ 9161 h 10000"/>
                    <a:gd name="connsiteX109" fmla="*/ 3283 w 10000"/>
                    <a:gd name="connsiteY109" fmla="*/ 9228 h 10000"/>
                    <a:gd name="connsiteX110" fmla="*/ 3160 w 10000"/>
                    <a:gd name="connsiteY110" fmla="*/ 9309 h 10000"/>
                    <a:gd name="connsiteX111" fmla="*/ 3025 w 10000"/>
                    <a:gd name="connsiteY111" fmla="*/ 9403 h 10000"/>
                    <a:gd name="connsiteX112" fmla="*/ 2840 w 10000"/>
                    <a:gd name="connsiteY112" fmla="*/ 9523 h 10000"/>
                    <a:gd name="connsiteX113" fmla="*/ 2651 w 10000"/>
                    <a:gd name="connsiteY113" fmla="*/ 9624 h 10000"/>
                    <a:gd name="connsiteX114" fmla="*/ 2457 w 10000"/>
                    <a:gd name="connsiteY114" fmla="*/ 9725 h 10000"/>
                    <a:gd name="connsiteX115" fmla="*/ 2260 w 10000"/>
                    <a:gd name="connsiteY115" fmla="*/ 9799 h 10000"/>
                    <a:gd name="connsiteX116" fmla="*/ 2069 w 10000"/>
                    <a:gd name="connsiteY116" fmla="*/ 9866 h 10000"/>
                    <a:gd name="connsiteX117" fmla="*/ 1875 w 10000"/>
                    <a:gd name="connsiteY117" fmla="*/ 9919 h 10000"/>
                    <a:gd name="connsiteX118" fmla="*/ 1687 w 10000"/>
                    <a:gd name="connsiteY118" fmla="*/ 9953 h 10000"/>
                    <a:gd name="connsiteX119" fmla="*/ 1505 w 10000"/>
                    <a:gd name="connsiteY119" fmla="*/ 9980 h 10000"/>
                    <a:gd name="connsiteX120" fmla="*/ 1329 w 10000"/>
                    <a:gd name="connsiteY120" fmla="*/ 10000 h 10000"/>
                    <a:gd name="connsiteX121" fmla="*/ 1161 w 10000"/>
                    <a:gd name="connsiteY121" fmla="*/ 10000 h 10000"/>
                    <a:gd name="connsiteX122" fmla="*/ 1002 w 10000"/>
                    <a:gd name="connsiteY122" fmla="*/ 9987 h 10000"/>
                    <a:gd name="connsiteX123" fmla="*/ 861 w 10000"/>
                    <a:gd name="connsiteY123" fmla="*/ 9966 h 10000"/>
                    <a:gd name="connsiteX124" fmla="*/ 729 w 10000"/>
                    <a:gd name="connsiteY124" fmla="*/ 9926 h 10000"/>
                    <a:gd name="connsiteX125" fmla="*/ 611 w 10000"/>
                    <a:gd name="connsiteY125" fmla="*/ 9879 h 10000"/>
                    <a:gd name="connsiteX126" fmla="*/ 511 w 10000"/>
                    <a:gd name="connsiteY126" fmla="*/ 9819 h 10000"/>
                    <a:gd name="connsiteX127" fmla="*/ 432 w 10000"/>
                    <a:gd name="connsiteY127" fmla="*/ 9745 h 10000"/>
                    <a:gd name="connsiteX128" fmla="*/ 373 w 10000"/>
                    <a:gd name="connsiteY128" fmla="*/ 9664 h 10000"/>
                    <a:gd name="connsiteX129" fmla="*/ 335 w 10000"/>
                    <a:gd name="connsiteY129" fmla="*/ 9564 h 10000"/>
                    <a:gd name="connsiteX130" fmla="*/ 294 w 10000"/>
                    <a:gd name="connsiteY130" fmla="*/ 9396 h 10000"/>
                    <a:gd name="connsiteX131" fmla="*/ 270 w 10000"/>
                    <a:gd name="connsiteY131" fmla="*/ 9228 h 10000"/>
                    <a:gd name="connsiteX132" fmla="*/ 267 w 10000"/>
                    <a:gd name="connsiteY132" fmla="*/ 9074 h 10000"/>
                    <a:gd name="connsiteX133" fmla="*/ 270 w 10000"/>
                    <a:gd name="connsiteY133" fmla="*/ 8926 h 10000"/>
                    <a:gd name="connsiteX134" fmla="*/ 291 w 10000"/>
                    <a:gd name="connsiteY134" fmla="*/ 8799 h 10000"/>
                    <a:gd name="connsiteX135" fmla="*/ 312 w 10000"/>
                    <a:gd name="connsiteY135" fmla="*/ 8658 h 10000"/>
                    <a:gd name="connsiteX136" fmla="*/ 341 w 10000"/>
                    <a:gd name="connsiteY136" fmla="*/ 8530 h 10000"/>
                    <a:gd name="connsiteX137" fmla="*/ 367 w 10000"/>
                    <a:gd name="connsiteY137" fmla="*/ 8403 h 10000"/>
                    <a:gd name="connsiteX138" fmla="*/ 400 w 10000"/>
                    <a:gd name="connsiteY138" fmla="*/ 8275 h 10000"/>
                    <a:gd name="connsiteX139" fmla="*/ 420 w 10000"/>
                    <a:gd name="connsiteY139" fmla="*/ 8128 h 10000"/>
                    <a:gd name="connsiteX140" fmla="*/ 438 w 10000"/>
                    <a:gd name="connsiteY140" fmla="*/ 7980 h 10000"/>
                    <a:gd name="connsiteX141" fmla="*/ 444 w 10000"/>
                    <a:gd name="connsiteY141" fmla="*/ 7826 h 10000"/>
                    <a:gd name="connsiteX142" fmla="*/ 438 w 10000"/>
                    <a:gd name="connsiteY142" fmla="*/ 7611 h 10000"/>
                    <a:gd name="connsiteX143" fmla="*/ 420 w 10000"/>
                    <a:gd name="connsiteY143" fmla="*/ 7416 h 10000"/>
                    <a:gd name="connsiteX144" fmla="*/ 391 w 10000"/>
                    <a:gd name="connsiteY144" fmla="*/ 7235 h 10000"/>
                    <a:gd name="connsiteX145" fmla="*/ 359 w 10000"/>
                    <a:gd name="connsiteY145" fmla="*/ 7074 h 10000"/>
                    <a:gd name="connsiteX146" fmla="*/ 317 w 10000"/>
                    <a:gd name="connsiteY146" fmla="*/ 6919 h 10000"/>
                    <a:gd name="connsiteX147" fmla="*/ 270 w 10000"/>
                    <a:gd name="connsiteY147" fmla="*/ 6772 h 10000"/>
                    <a:gd name="connsiteX148" fmla="*/ 226 w 10000"/>
                    <a:gd name="connsiteY148" fmla="*/ 6631 h 10000"/>
                    <a:gd name="connsiteX149" fmla="*/ 176 w 10000"/>
                    <a:gd name="connsiteY149" fmla="*/ 6497 h 10000"/>
                    <a:gd name="connsiteX150" fmla="*/ 132 w 10000"/>
                    <a:gd name="connsiteY150" fmla="*/ 6356 h 10000"/>
                    <a:gd name="connsiteX151" fmla="*/ 88 w 10000"/>
                    <a:gd name="connsiteY151" fmla="*/ 6221 h 10000"/>
                    <a:gd name="connsiteX152" fmla="*/ 56 w 10000"/>
                    <a:gd name="connsiteY152" fmla="*/ 6074 h 10000"/>
                    <a:gd name="connsiteX153" fmla="*/ 26 w 10000"/>
                    <a:gd name="connsiteY153" fmla="*/ 5926 h 10000"/>
                    <a:gd name="connsiteX154" fmla="*/ 6 w 10000"/>
                    <a:gd name="connsiteY154" fmla="*/ 5765 h 10000"/>
                    <a:gd name="connsiteX155" fmla="*/ 0 w 10000"/>
                    <a:gd name="connsiteY155" fmla="*/ 5591 h 10000"/>
                    <a:gd name="connsiteX156" fmla="*/ 3 w 10000"/>
                    <a:gd name="connsiteY156" fmla="*/ 5409 h 10000"/>
                    <a:gd name="connsiteX157" fmla="*/ 21 w 10000"/>
                    <a:gd name="connsiteY157" fmla="*/ 5201 h 10000"/>
                    <a:gd name="connsiteX158" fmla="*/ 59 w 10000"/>
                    <a:gd name="connsiteY158" fmla="*/ 4987 h 10000"/>
                    <a:gd name="connsiteX159" fmla="*/ 179 w 10000"/>
                    <a:gd name="connsiteY159" fmla="*/ 4416 h 10000"/>
                    <a:gd name="connsiteX160" fmla="*/ 312 w 10000"/>
                    <a:gd name="connsiteY160" fmla="*/ 3893 h 10000"/>
                    <a:gd name="connsiteX161" fmla="*/ 447 w 10000"/>
                    <a:gd name="connsiteY161" fmla="*/ 3409 h 10000"/>
                    <a:gd name="connsiteX162" fmla="*/ 597 w 10000"/>
                    <a:gd name="connsiteY162" fmla="*/ 2966 h 10000"/>
                    <a:gd name="connsiteX163" fmla="*/ 747 w 10000"/>
                    <a:gd name="connsiteY163" fmla="*/ 2564 h 10000"/>
                    <a:gd name="connsiteX164" fmla="*/ 908 w 10000"/>
                    <a:gd name="connsiteY164" fmla="*/ 2201 h 10000"/>
                    <a:gd name="connsiteX165" fmla="*/ 1070 w 10000"/>
                    <a:gd name="connsiteY165" fmla="*/ 1872 h 10000"/>
                    <a:gd name="connsiteX166" fmla="*/ 1414 w 10000"/>
                    <a:gd name="connsiteY166" fmla="*/ 1309 h 10000"/>
                    <a:gd name="connsiteX167" fmla="*/ 1593 w 10000"/>
                    <a:gd name="connsiteY167" fmla="*/ 1067 h 10000"/>
                    <a:gd name="connsiteX168" fmla="*/ 1952 w 10000"/>
                    <a:gd name="connsiteY168" fmla="*/ 691 h 10000"/>
                    <a:gd name="connsiteX169" fmla="*/ 2134 w 10000"/>
                    <a:gd name="connsiteY169" fmla="*/ 537 h 10000"/>
                    <a:gd name="connsiteX170" fmla="*/ 2313 w 10000"/>
                    <a:gd name="connsiteY170" fmla="*/ 403 h 10000"/>
                    <a:gd name="connsiteX171" fmla="*/ 2678 w 10000"/>
                    <a:gd name="connsiteY171" fmla="*/ 208 h 10000"/>
                    <a:gd name="connsiteX172" fmla="*/ 2854 w 10000"/>
                    <a:gd name="connsiteY172" fmla="*/ 141 h 10000"/>
                    <a:gd name="connsiteX173" fmla="*/ 3031 w 10000"/>
                    <a:gd name="connsiteY173" fmla="*/ 81 h 10000"/>
                    <a:gd name="connsiteX174" fmla="*/ 3201 w 10000"/>
                    <a:gd name="connsiteY174" fmla="*/ 40 h 10000"/>
                    <a:gd name="connsiteX175" fmla="*/ 3533 w 10000"/>
                    <a:gd name="connsiteY175"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5902 w 10000"/>
                    <a:gd name="connsiteY10" fmla="*/ 215 h 10000"/>
                    <a:gd name="connsiteX11" fmla="*/ 6141 w 10000"/>
                    <a:gd name="connsiteY11" fmla="*/ 221 h 10000"/>
                    <a:gd name="connsiteX12" fmla="*/ 6373 w 10000"/>
                    <a:gd name="connsiteY12" fmla="*/ 235 h 10000"/>
                    <a:gd name="connsiteX13" fmla="*/ 6608 w 10000"/>
                    <a:gd name="connsiteY13" fmla="*/ 248 h 10000"/>
                    <a:gd name="connsiteX14" fmla="*/ 6834 w 10000"/>
                    <a:gd name="connsiteY14" fmla="*/ 275 h 10000"/>
                    <a:gd name="connsiteX15" fmla="*/ 7055 w 10000"/>
                    <a:gd name="connsiteY15" fmla="*/ 302 h 10000"/>
                    <a:gd name="connsiteX16" fmla="*/ 7269 w 10000"/>
                    <a:gd name="connsiteY16" fmla="*/ 336 h 10000"/>
                    <a:gd name="connsiteX17" fmla="*/ 7469 w 10000"/>
                    <a:gd name="connsiteY17" fmla="*/ 389 h 10000"/>
                    <a:gd name="connsiteX18" fmla="*/ 7657 w 10000"/>
                    <a:gd name="connsiteY18" fmla="*/ 443 h 10000"/>
                    <a:gd name="connsiteX19" fmla="*/ 7837 w 10000"/>
                    <a:gd name="connsiteY19" fmla="*/ 517 h 10000"/>
                    <a:gd name="connsiteX20" fmla="*/ 7995 w 10000"/>
                    <a:gd name="connsiteY20" fmla="*/ 604 h 10000"/>
                    <a:gd name="connsiteX21" fmla="*/ 8136 w 10000"/>
                    <a:gd name="connsiteY21" fmla="*/ 705 h 10000"/>
                    <a:gd name="connsiteX22" fmla="*/ 8207 w 10000"/>
                    <a:gd name="connsiteY22" fmla="*/ 765 h 10000"/>
                    <a:gd name="connsiteX23" fmla="*/ 8286 w 10000"/>
                    <a:gd name="connsiteY23" fmla="*/ 859 h 10000"/>
                    <a:gd name="connsiteX24" fmla="*/ 8374 w 10000"/>
                    <a:gd name="connsiteY24" fmla="*/ 980 h 10000"/>
                    <a:gd name="connsiteX25" fmla="*/ 8474 w 10000"/>
                    <a:gd name="connsiteY25" fmla="*/ 1128 h 10000"/>
                    <a:gd name="connsiteX26" fmla="*/ 8580 w 10000"/>
                    <a:gd name="connsiteY26" fmla="*/ 1295 h 10000"/>
                    <a:gd name="connsiteX27" fmla="*/ 8692 w 10000"/>
                    <a:gd name="connsiteY27" fmla="*/ 1477 h 10000"/>
                    <a:gd name="connsiteX28" fmla="*/ 8807 w 10000"/>
                    <a:gd name="connsiteY28" fmla="*/ 1671 h 10000"/>
                    <a:gd name="connsiteX29" fmla="*/ 8924 w 10000"/>
                    <a:gd name="connsiteY29" fmla="*/ 1886 h 10000"/>
                    <a:gd name="connsiteX30" fmla="*/ 9045 w 10000"/>
                    <a:gd name="connsiteY30" fmla="*/ 2121 h 10000"/>
                    <a:gd name="connsiteX31" fmla="*/ 9162 w 10000"/>
                    <a:gd name="connsiteY31" fmla="*/ 2356 h 10000"/>
                    <a:gd name="connsiteX32" fmla="*/ 9277 w 10000"/>
                    <a:gd name="connsiteY32" fmla="*/ 2604 h 10000"/>
                    <a:gd name="connsiteX33" fmla="*/ 9389 w 10000"/>
                    <a:gd name="connsiteY33" fmla="*/ 2866 h 10000"/>
                    <a:gd name="connsiteX34" fmla="*/ 9497 w 10000"/>
                    <a:gd name="connsiteY34" fmla="*/ 3121 h 10000"/>
                    <a:gd name="connsiteX35" fmla="*/ 9600 w 10000"/>
                    <a:gd name="connsiteY35" fmla="*/ 3383 h 10000"/>
                    <a:gd name="connsiteX36" fmla="*/ 9688 w 10000"/>
                    <a:gd name="connsiteY36" fmla="*/ 3651 h 10000"/>
                    <a:gd name="connsiteX37" fmla="*/ 9777 w 10000"/>
                    <a:gd name="connsiteY37" fmla="*/ 3906 h 10000"/>
                    <a:gd name="connsiteX38" fmla="*/ 9847 w 10000"/>
                    <a:gd name="connsiteY38" fmla="*/ 4168 h 10000"/>
                    <a:gd name="connsiteX39" fmla="*/ 9909 w 10000"/>
                    <a:gd name="connsiteY39" fmla="*/ 4416 h 10000"/>
                    <a:gd name="connsiteX40" fmla="*/ 9953 w 10000"/>
                    <a:gd name="connsiteY40" fmla="*/ 4664 h 10000"/>
                    <a:gd name="connsiteX41" fmla="*/ 9988 w 10000"/>
                    <a:gd name="connsiteY41" fmla="*/ 4899 h 10000"/>
                    <a:gd name="connsiteX42" fmla="*/ 10000 w 10000"/>
                    <a:gd name="connsiteY42" fmla="*/ 5121 h 10000"/>
                    <a:gd name="connsiteX43" fmla="*/ 9997 w 10000"/>
                    <a:gd name="connsiteY43" fmla="*/ 5329 h 10000"/>
                    <a:gd name="connsiteX44" fmla="*/ 9974 w 10000"/>
                    <a:gd name="connsiteY44" fmla="*/ 5530 h 10000"/>
                    <a:gd name="connsiteX45" fmla="*/ 9938 w 10000"/>
                    <a:gd name="connsiteY45" fmla="*/ 5644 h 10000"/>
                    <a:gd name="connsiteX46" fmla="*/ 9891 w 10000"/>
                    <a:gd name="connsiteY46" fmla="*/ 5738 h 10000"/>
                    <a:gd name="connsiteX47" fmla="*/ 9821 w 10000"/>
                    <a:gd name="connsiteY47" fmla="*/ 5826 h 10000"/>
                    <a:gd name="connsiteX48" fmla="*/ 9741 w 10000"/>
                    <a:gd name="connsiteY48" fmla="*/ 5893 h 10000"/>
                    <a:gd name="connsiteX49" fmla="*/ 9653 w 10000"/>
                    <a:gd name="connsiteY49" fmla="*/ 5953 h 10000"/>
                    <a:gd name="connsiteX50" fmla="*/ 9553 w 10000"/>
                    <a:gd name="connsiteY50" fmla="*/ 5993 h 10000"/>
                    <a:gd name="connsiteX51" fmla="*/ 9447 w 10000"/>
                    <a:gd name="connsiteY51" fmla="*/ 6040 h 10000"/>
                    <a:gd name="connsiteX52" fmla="*/ 9339 w 10000"/>
                    <a:gd name="connsiteY52" fmla="*/ 6074 h 10000"/>
                    <a:gd name="connsiteX53" fmla="*/ 9224 w 10000"/>
                    <a:gd name="connsiteY53" fmla="*/ 6101 h 10000"/>
                    <a:gd name="connsiteX54" fmla="*/ 9112 w 10000"/>
                    <a:gd name="connsiteY54" fmla="*/ 6128 h 10000"/>
                    <a:gd name="connsiteX55" fmla="*/ 8998 w 10000"/>
                    <a:gd name="connsiteY55" fmla="*/ 6161 h 10000"/>
                    <a:gd name="connsiteX56" fmla="*/ 8892 w 10000"/>
                    <a:gd name="connsiteY56" fmla="*/ 6188 h 10000"/>
                    <a:gd name="connsiteX57" fmla="*/ 8792 w 10000"/>
                    <a:gd name="connsiteY57" fmla="*/ 6221 h 10000"/>
                    <a:gd name="connsiteX58" fmla="*/ 8701 w 10000"/>
                    <a:gd name="connsiteY58" fmla="*/ 6262 h 10000"/>
                    <a:gd name="connsiteX59" fmla="*/ 8621 w 10000"/>
                    <a:gd name="connsiteY59" fmla="*/ 6309 h 10000"/>
                    <a:gd name="connsiteX60" fmla="*/ 8554 w 10000"/>
                    <a:gd name="connsiteY60" fmla="*/ 6369 h 10000"/>
                    <a:gd name="connsiteX61" fmla="*/ 8495 w 10000"/>
                    <a:gd name="connsiteY61" fmla="*/ 6436 h 10000"/>
                    <a:gd name="connsiteX62" fmla="*/ 8463 w 10000"/>
                    <a:gd name="connsiteY62" fmla="*/ 6523 h 10000"/>
                    <a:gd name="connsiteX63" fmla="*/ 8419 w 10000"/>
                    <a:gd name="connsiteY63" fmla="*/ 6711 h 10000"/>
                    <a:gd name="connsiteX64" fmla="*/ 8380 w 10000"/>
                    <a:gd name="connsiteY64" fmla="*/ 6913 h 10000"/>
                    <a:gd name="connsiteX65" fmla="*/ 8354 w 10000"/>
                    <a:gd name="connsiteY65" fmla="*/ 7114 h 10000"/>
                    <a:gd name="connsiteX66" fmla="*/ 8333 w 10000"/>
                    <a:gd name="connsiteY66" fmla="*/ 7322 h 10000"/>
                    <a:gd name="connsiteX67" fmla="*/ 8313 w 10000"/>
                    <a:gd name="connsiteY67" fmla="*/ 7530 h 10000"/>
                    <a:gd name="connsiteX68" fmla="*/ 8289 w 10000"/>
                    <a:gd name="connsiteY68" fmla="*/ 7732 h 10000"/>
                    <a:gd name="connsiteX69" fmla="*/ 8260 w 10000"/>
                    <a:gd name="connsiteY69" fmla="*/ 7913 h 10000"/>
                    <a:gd name="connsiteX70" fmla="*/ 8222 w 10000"/>
                    <a:gd name="connsiteY70" fmla="*/ 8081 h 10000"/>
                    <a:gd name="connsiteX71" fmla="*/ 8172 w 10000"/>
                    <a:gd name="connsiteY71" fmla="*/ 8235 h 10000"/>
                    <a:gd name="connsiteX72" fmla="*/ 8092 w 10000"/>
                    <a:gd name="connsiteY72" fmla="*/ 8403 h 10000"/>
                    <a:gd name="connsiteX73" fmla="*/ 7995 w 10000"/>
                    <a:gd name="connsiteY73" fmla="*/ 8557 h 10000"/>
                    <a:gd name="connsiteX74" fmla="*/ 7878 w 10000"/>
                    <a:gd name="connsiteY74" fmla="*/ 8711 h 10000"/>
                    <a:gd name="connsiteX75" fmla="*/ 7748 w 10000"/>
                    <a:gd name="connsiteY75" fmla="*/ 8866 h 10000"/>
                    <a:gd name="connsiteX76" fmla="*/ 7604 w 10000"/>
                    <a:gd name="connsiteY76" fmla="*/ 9013 h 10000"/>
                    <a:gd name="connsiteX77" fmla="*/ 7457 w 10000"/>
                    <a:gd name="connsiteY77" fmla="*/ 9154 h 10000"/>
                    <a:gd name="connsiteX78" fmla="*/ 7302 w 10000"/>
                    <a:gd name="connsiteY78" fmla="*/ 9282 h 10000"/>
                    <a:gd name="connsiteX79" fmla="*/ 7146 w 10000"/>
                    <a:gd name="connsiteY79" fmla="*/ 9403 h 10000"/>
                    <a:gd name="connsiteX80" fmla="*/ 6987 w 10000"/>
                    <a:gd name="connsiteY80" fmla="*/ 9523 h 10000"/>
                    <a:gd name="connsiteX81" fmla="*/ 6831 w 10000"/>
                    <a:gd name="connsiteY81" fmla="*/ 9624 h 10000"/>
                    <a:gd name="connsiteX82" fmla="*/ 6684 w 10000"/>
                    <a:gd name="connsiteY82" fmla="*/ 9711 h 10000"/>
                    <a:gd name="connsiteX83" fmla="*/ 6540 w 10000"/>
                    <a:gd name="connsiteY83" fmla="*/ 9799 h 10000"/>
                    <a:gd name="connsiteX84" fmla="*/ 6411 w 10000"/>
                    <a:gd name="connsiteY84" fmla="*/ 9859 h 10000"/>
                    <a:gd name="connsiteX85" fmla="*/ 6293 w 10000"/>
                    <a:gd name="connsiteY85" fmla="*/ 9919 h 10000"/>
                    <a:gd name="connsiteX86" fmla="*/ 6196 w 10000"/>
                    <a:gd name="connsiteY86" fmla="*/ 9953 h 10000"/>
                    <a:gd name="connsiteX87" fmla="*/ 6108 w 10000"/>
                    <a:gd name="connsiteY87" fmla="*/ 9966 h 10000"/>
                    <a:gd name="connsiteX88" fmla="*/ 6008 w 10000"/>
                    <a:gd name="connsiteY88" fmla="*/ 9966 h 10000"/>
                    <a:gd name="connsiteX89" fmla="*/ 5888 w 10000"/>
                    <a:gd name="connsiteY89" fmla="*/ 9940 h 10000"/>
                    <a:gd name="connsiteX90" fmla="*/ 5755 w 10000"/>
                    <a:gd name="connsiteY90" fmla="*/ 9906 h 10000"/>
                    <a:gd name="connsiteX91" fmla="*/ 5611 w 10000"/>
                    <a:gd name="connsiteY91" fmla="*/ 9852 h 10000"/>
                    <a:gd name="connsiteX92" fmla="*/ 5459 w 10000"/>
                    <a:gd name="connsiteY92" fmla="*/ 9792 h 10000"/>
                    <a:gd name="connsiteX93" fmla="*/ 5297 w 10000"/>
                    <a:gd name="connsiteY93" fmla="*/ 9725 h 10000"/>
                    <a:gd name="connsiteX94" fmla="*/ 5132 w 10000"/>
                    <a:gd name="connsiteY94" fmla="*/ 9644 h 10000"/>
                    <a:gd name="connsiteX95" fmla="*/ 4965 w 10000"/>
                    <a:gd name="connsiteY95" fmla="*/ 9564 h 10000"/>
                    <a:gd name="connsiteX96" fmla="*/ 4794 w 10000"/>
                    <a:gd name="connsiteY96" fmla="*/ 9490 h 10000"/>
                    <a:gd name="connsiteX97" fmla="*/ 4630 w 10000"/>
                    <a:gd name="connsiteY97" fmla="*/ 9403 h 10000"/>
                    <a:gd name="connsiteX98" fmla="*/ 4468 w 10000"/>
                    <a:gd name="connsiteY98" fmla="*/ 9322 h 10000"/>
                    <a:gd name="connsiteX99" fmla="*/ 4297 w 10000"/>
                    <a:gd name="connsiteY99" fmla="*/ 9248 h 10000"/>
                    <a:gd name="connsiteX100" fmla="*/ 4133 w 10000"/>
                    <a:gd name="connsiteY100" fmla="*/ 9181 h 10000"/>
                    <a:gd name="connsiteX101" fmla="*/ 3986 w 10000"/>
                    <a:gd name="connsiteY101" fmla="*/ 9121 h 10000"/>
                    <a:gd name="connsiteX102" fmla="*/ 3851 w 10000"/>
                    <a:gd name="connsiteY102" fmla="*/ 9074 h 10000"/>
                    <a:gd name="connsiteX103" fmla="*/ 3739 w 10000"/>
                    <a:gd name="connsiteY103" fmla="*/ 9047 h 10000"/>
                    <a:gd name="connsiteX104" fmla="*/ 3674 w 10000"/>
                    <a:gd name="connsiteY104" fmla="*/ 9047 h 10000"/>
                    <a:gd name="connsiteX105" fmla="*/ 3598 w 10000"/>
                    <a:gd name="connsiteY105" fmla="*/ 9074 h 10000"/>
                    <a:gd name="connsiteX106" fmla="*/ 3504 w 10000"/>
                    <a:gd name="connsiteY106" fmla="*/ 9107 h 10000"/>
                    <a:gd name="connsiteX107" fmla="*/ 3401 w 10000"/>
                    <a:gd name="connsiteY107" fmla="*/ 9161 h 10000"/>
                    <a:gd name="connsiteX108" fmla="*/ 3283 w 10000"/>
                    <a:gd name="connsiteY108" fmla="*/ 9228 h 10000"/>
                    <a:gd name="connsiteX109" fmla="*/ 3160 w 10000"/>
                    <a:gd name="connsiteY109" fmla="*/ 9309 h 10000"/>
                    <a:gd name="connsiteX110" fmla="*/ 3025 w 10000"/>
                    <a:gd name="connsiteY110" fmla="*/ 9403 h 10000"/>
                    <a:gd name="connsiteX111" fmla="*/ 2840 w 10000"/>
                    <a:gd name="connsiteY111" fmla="*/ 9523 h 10000"/>
                    <a:gd name="connsiteX112" fmla="*/ 2651 w 10000"/>
                    <a:gd name="connsiteY112" fmla="*/ 9624 h 10000"/>
                    <a:gd name="connsiteX113" fmla="*/ 2457 w 10000"/>
                    <a:gd name="connsiteY113" fmla="*/ 9725 h 10000"/>
                    <a:gd name="connsiteX114" fmla="*/ 2260 w 10000"/>
                    <a:gd name="connsiteY114" fmla="*/ 9799 h 10000"/>
                    <a:gd name="connsiteX115" fmla="*/ 2069 w 10000"/>
                    <a:gd name="connsiteY115" fmla="*/ 9866 h 10000"/>
                    <a:gd name="connsiteX116" fmla="*/ 1875 w 10000"/>
                    <a:gd name="connsiteY116" fmla="*/ 9919 h 10000"/>
                    <a:gd name="connsiteX117" fmla="*/ 1687 w 10000"/>
                    <a:gd name="connsiteY117" fmla="*/ 9953 h 10000"/>
                    <a:gd name="connsiteX118" fmla="*/ 1505 w 10000"/>
                    <a:gd name="connsiteY118" fmla="*/ 9980 h 10000"/>
                    <a:gd name="connsiteX119" fmla="*/ 1329 w 10000"/>
                    <a:gd name="connsiteY119" fmla="*/ 10000 h 10000"/>
                    <a:gd name="connsiteX120" fmla="*/ 1161 w 10000"/>
                    <a:gd name="connsiteY120" fmla="*/ 10000 h 10000"/>
                    <a:gd name="connsiteX121" fmla="*/ 1002 w 10000"/>
                    <a:gd name="connsiteY121" fmla="*/ 9987 h 10000"/>
                    <a:gd name="connsiteX122" fmla="*/ 861 w 10000"/>
                    <a:gd name="connsiteY122" fmla="*/ 9966 h 10000"/>
                    <a:gd name="connsiteX123" fmla="*/ 729 w 10000"/>
                    <a:gd name="connsiteY123" fmla="*/ 9926 h 10000"/>
                    <a:gd name="connsiteX124" fmla="*/ 611 w 10000"/>
                    <a:gd name="connsiteY124" fmla="*/ 9879 h 10000"/>
                    <a:gd name="connsiteX125" fmla="*/ 511 w 10000"/>
                    <a:gd name="connsiteY125" fmla="*/ 9819 h 10000"/>
                    <a:gd name="connsiteX126" fmla="*/ 432 w 10000"/>
                    <a:gd name="connsiteY126" fmla="*/ 9745 h 10000"/>
                    <a:gd name="connsiteX127" fmla="*/ 373 w 10000"/>
                    <a:gd name="connsiteY127" fmla="*/ 9664 h 10000"/>
                    <a:gd name="connsiteX128" fmla="*/ 335 w 10000"/>
                    <a:gd name="connsiteY128" fmla="*/ 9564 h 10000"/>
                    <a:gd name="connsiteX129" fmla="*/ 294 w 10000"/>
                    <a:gd name="connsiteY129" fmla="*/ 9396 h 10000"/>
                    <a:gd name="connsiteX130" fmla="*/ 270 w 10000"/>
                    <a:gd name="connsiteY130" fmla="*/ 9228 h 10000"/>
                    <a:gd name="connsiteX131" fmla="*/ 267 w 10000"/>
                    <a:gd name="connsiteY131" fmla="*/ 9074 h 10000"/>
                    <a:gd name="connsiteX132" fmla="*/ 270 w 10000"/>
                    <a:gd name="connsiteY132" fmla="*/ 8926 h 10000"/>
                    <a:gd name="connsiteX133" fmla="*/ 291 w 10000"/>
                    <a:gd name="connsiteY133" fmla="*/ 8799 h 10000"/>
                    <a:gd name="connsiteX134" fmla="*/ 312 w 10000"/>
                    <a:gd name="connsiteY134" fmla="*/ 8658 h 10000"/>
                    <a:gd name="connsiteX135" fmla="*/ 341 w 10000"/>
                    <a:gd name="connsiteY135" fmla="*/ 8530 h 10000"/>
                    <a:gd name="connsiteX136" fmla="*/ 367 w 10000"/>
                    <a:gd name="connsiteY136" fmla="*/ 8403 h 10000"/>
                    <a:gd name="connsiteX137" fmla="*/ 400 w 10000"/>
                    <a:gd name="connsiteY137" fmla="*/ 8275 h 10000"/>
                    <a:gd name="connsiteX138" fmla="*/ 420 w 10000"/>
                    <a:gd name="connsiteY138" fmla="*/ 8128 h 10000"/>
                    <a:gd name="connsiteX139" fmla="*/ 438 w 10000"/>
                    <a:gd name="connsiteY139" fmla="*/ 7980 h 10000"/>
                    <a:gd name="connsiteX140" fmla="*/ 444 w 10000"/>
                    <a:gd name="connsiteY140" fmla="*/ 7826 h 10000"/>
                    <a:gd name="connsiteX141" fmla="*/ 438 w 10000"/>
                    <a:gd name="connsiteY141" fmla="*/ 7611 h 10000"/>
                    <a:gd name="connsiteX142" fmla="*/ 420 w 10000"/>
                    <a:gd name="connsiteY142" fmla="*/ 7416 h 10000"/>
                    <a:gd name="connsiteX143" fmla="*/ 391 w 10000"/>
                    <a:gd name="connsiteY143" fmla="*/ 7235 h 10000"/>
                    <a:gd name="connsiteX144" fmla="*/ 359 w 10000"/>
                    <a:gd name="connsiteY144" fmla="*/ 7074 h 10000"/>
                    <a:gd name="connsiteX145" fmla="*/ 317 w 10000"/>
                    <a:gd name="connsiteY145" fmla="*/ 6919 h 10000"/>
                    <a:gd name="connsiteX146" fmla="*/ 270 w 10000"/>
                    <a:gd name="connsiteY146" fmla="*/ 6772 h 10000"/>
                    <a:gd name="connsiteX147" fmla="*/ 226 w 10000"/>
                    <a:gd name="connsiteY147" fmla="*/ 6631 h 10000"/>
                    <a:gd name="connsiteX148" fmla="*/ 176 w 10000"/>
                    <a:gd name="connsiteY148" fmla="*/ 6497 h 10000"/>
                    <a:gd name="connsiteX149" fmla="*/ 132 w 10000"/>
                    <a:gd name="connsiteY149" fmla="*/ 6356 h 10000"/>
                    <a:gd name="connsiteX150" fmla="*/ 88 w 10000"/>
                    <a:gd name="connsiteY150" fmla="*/ 6221 h 10000"/>
                    <a:gd name="connsiteX151" fmla="*/ 56 w 10000"/>
                    <a:gd name="connsiteY151" fmla="*/ 6074 h 10000"/>
                    <a:gd name="connsiteX152" fmla="*/ 26 w 10000"/>
                    <a:gd name="connsiteY152" fmla="*/ 5926 h 10000"/>
                    <a:gd name="connsiteX153" fmla="*/ 6 w 10000"/>
                    <a:gd name="connsiteY153" fmla="*/ 5765 h 10000"/>
                    <a:gd name="connsiteX154" fmla="*/ 0 w 10000"/>
                    <a:gd name="connsiteY154" fmla="*/ 5591 h 10000"/>
                    <a:gd name="connsiteX155" fmla="*/ 3 w 10000"/>
                    <a:gd name="connsiteY155" fmla="*/ 5409 h 10000"/>
                    <a:gd name="connsiteX156" fmla="*/ 21 w 10000"/>
                    <a:gd name="connsiteY156" fmla="*/ 5201 h 10000"/>
                    <a:gd name="connsiteX157" fmla="*/ 59 w 10000"/>
                    <a:gd name="connsiteY157" fmla="*/ 4987 h 10000"/>
                    <a:gd name="connsiteX158" fmla="*/ 179 w 10000"/>
                    <a:gd name="connsiteY158" fmla="*/ 4416 h 10000"/>
                    <a:gd name="connsiteX159" fmla="*/ 312 w 10000"/>
                    <a:gd name="connsiteY159" fmla="*/ 3893 h 10000"/>
                    <a:gd name="connsiteX160" fmla="*/ 447 w 10000"/>
                    <a:gd name="connsiteY160" fmla="*/ 3409 h 10000"/>
                    <a:gd name="connsiteX161" fmla="*/ 597 w 10000"/>
                    <a:gd name="connsiteY161" fmla="*/ 2966 h 10000"/>
                    <a:gd name="connsiteX162" fmla="*/ 747 w 10000"/>
                    <a:gd name="connsiteY162" fmla="*/ 2564 h 10000"/>
                    <a:gd name="connsiteX163" fmla="*/ 908 w 10000"/>
                    <a:gd name="connsiteY163" fmla="*/ 2201 h 10000"/>
                    <a:gd name="connsiteX164" fmla="*/ 1070 w 10000"/>
                    <a:gd name="connsiteY164" fmla="*/ 1872 h 10000"/>
                    <a:gd name="connsiteX165" fmla="*/ 1414 w 10000"/>
                    <a:gd name="connsiteY165" fmla="*/ 1309 h 10000"/>
                    <a:gd name="connsiteX166" fmla="*/ 1593 w 10000"/>
                    <a:gd name="connsiteY166" fmla="*/ 1067 h 10000"/>
                    <a:gd name="connsiteX167" fmla="*/ 1952 w 10000"/>
                    <a:gd name="connsiteY167" fmla="*/ 691 h 10000"/>
                    <a:gd name="connsiteX168" fmla="*/ 2134 w 10000"/>
                    <a:gd name="connsiteY168" fmla="*/ 537 h 10000"/>
                    <a:gd name="connsiteX169" fmla="*/ 2313 w 10000"/>
                    <a:gd name="connsiteY169" fmla="*/ 403 h 10000"/>
                    <a:gd name="connsiteX170" fmla="*/ 2678 w 10000"/>
                    <a:gd name="connsiteY170" fmla="*/ 208 h 10000"/>
                    <a:gd name="connsiteX171" fmla="*/ 2854 w 10000"/>
                    <a:gd name="connsiteY171" fmla="*/ 141 h 10000"/>
                    <a:gd name="connsiteX172" fmla="*/ 3031 w 10000"/>
                    <a:gd name="connsiteY172" fmla="*/ 81 h 10000"/>
                    <a:gd name="connsiteX173" fmla="*/ 3201 w 10000"/>
                    <a:gd name="connsiteY173" fmla="*/ 40 h 10000"/>
                    <a:gd name="connsiteX174" fmla="*/ 3533 w 10000"/>
                    <a:gd name="connsiteY174"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141 w 10000"/>
                    <a:gd name="connsiteY10" fmla="*/ 221 h 10000"/>
                    <a:gd name="connsiteX11" fmla="*/ 6373 w 10000"/>
                    <a:gd name="connsiteY11" fmla="*/ 235 h 10000"/>
                    <a:gd name="connsiteX12" fmla="*/ 6608 w 10000"/>
                    <a:gd name="connsiteY12" fmla="*/ 248 h 10000"/>
                    <a:gd name="connsiteX13" fmla="*/ 6834 w 10000"/>
                    <a:gd name="connsiteY13" fmla="*/ 275 h 10000"/>
                    <a:gd name="connsiteX14" fmla="*/ 7055 w 10000"/>
                    <a:gd name="connsiteY14" fmla="*/ 302 h 10000"/>
                    <a:gd name="connsiteX15" fmla="*/ 7269 w 10000"/>
                    <a:gd name="connsiteY15" fmla="*/ 336 h 10000"/>
                    <a:gd name="connsiteX16" fmla="*/ 7469 w 10000"/>
                    <a:gd name="connsiteY16" fmla="*/ 389 h 10000"/>
                    <a:gd name="connsiteX17" fmla="*/ 7657 w 10000"/>
                    <a:gd name="connsiteY17" fmla="*/ 443 h 10000"/>
                    <a:gd name="connsiteX18" fmla="*/ 7837 w 10000"/>
                    <a:gd name="connsiteY18" fmla="*/ 517 h 10000"/>
                    <a:gd name="connsiteX19" fmla="*/ 7995 w 10000"/>
                    <a:gd name="connsiteY19" fmla="*/ 604 h 10000"/>
                    <a:gd name="connsiteX20" fmla="*/ 8136 w 10000"/>
                    <a:gd name="connsiteY20" fmla="*/ 705 h 10000"/>
                    <a:gd name="connsiteX21" fmla="*/ 8207 w 10000"/>
                    <a:gd name="connsiteY21" fmla="*/ 765 h 10000"/>
                    <a:gd name="connsiteX22" fmla="*/ 8286 w 10000"/>
                    <a:gd name="connsiteY22" fmla="*/ 859 h 10000"/>
                    <a:gd name="connsiteX23" fmla="*/ 8374 w 10000"/>
                    <a:gd name="connsiteY23" fmla="*/ 980 h 10000"/>
                    <a:gd name="connsiteX24" fmla="*/ 8474 w 10000"/>
                    <a:gd name="connsiteY24" fmla="*/ 1128 h 10000"/>
                    <a:gd name="connsiteX25" fmla="*/ 8580 w 10000"/>
                    <a:gd name="connsiteY25" fmla="*/ 1295 h 10000"/>
                    <a:gd name="connsiteX26" fmla="*/ 8692 w 10000"/>
                    <a:gd name="connsiteY26" fmla="*/ 1477 h 10000"/>
                    <a:gd name="connsiteX27" fmla="*/ 8807 w 10000"/>
                    <a:gd name="connsiteY27" fmla="*/ 1671 h 10000"/>
                    <a:gd name="connsiteX28" fmla="*/ 8924 w 10000"/>
                    <a:gd name="connsiteY28" fmla="*/ 1886 h 10000"/>
                    <a:gd name="connsiteX29" fmla="*/ 9045 w 10000"/>
                    <a:gd name="connsiteY29" fmla="*/ 2121 h 10000"/>
                    <a:gd name="connsiteX30" fmla="*/ 9162 w 10000"/>
                    <a:gd name="connsiteY30" fmla="*/ 2356 h 10000"/>
                    <a:gd name="connsiteX31" fmla="*/ 9277 w 10000"/>
                    <a:gd name="connsiteY31" fmla="*/ 2604 h 10000"/>
                    <a:gd name="connsiteX32" fmla="*/ 9389 w 10000"/>
                    <a:gd name="connsiteY32" fmla="*/ 2866 h 10000"/>
                    <a:gd name="connsiteX33" fmla="*/ 9497 w 10000"/>
                    <a:gd name="connsiteY33" fmla="*/ 3121 h 10000"/>
                    <a:gd name="connsiteX34" fmla="*/ 9600 w 10000"/>
                    <a:gd name="connsiteY34" fmla="*/ 3383 h 10000"/>
                    <a:gd name="connsiteX35" fmla="*/ 9688 w 10000"/>
                    <a:gd name="connsiteY35" fmla="*/ 3651 h 10000"/>
                    <a:gd name="connsiteX36" fmla="*/ 9777 w 10000"/>
                    <a:gd name="connsiteY36" fmla="*/ 3906 h 10000"/>
                    <a:gd name="connsiteX37" fmla="*/ 9847 w 10000"/>
                    <a:gd name="connsiteY37" fmla="*/ 4168 h 10000"/>
                    <a:gd name="connsiteX38" fmla="*/ 9909 w 10000"/>
                    <a:gd name="connsiteY38" fmla="*/ 4416 h 10000"/>
                    <a:gd name="connsiteX39" fmla="*/ 9953 w 10000"/>
                    <a:gd name="connsiteY39" fmla="*/ 4664 h 10000"/>
                    <a:gd name="connsiteX40" fmla="*/ 9988 w 10000"/>
                    <a:gd name="connsiteY40" fmla="*/ 4899 h 10000"/>
                    <a:gd name="connsiteX41" fmla="*/ 10000 w 10000"/>
                    <a:gd name="connsiteY41" fmla="*/ 5121 h 10000"/>
                    <a:gd name="connsiteX42" fmla="*/ 9997 w 10000"/>
                    <a:gd name="connsiteY42" fmla="*/ 5329 h 10000"/>
                    <a:gd name="connsiteX43" fmla="*/ 9974 w 10000"/>
                    <a:gd name="connsiteY43" fmla="*/ 5530 h 10000"/>
                    <a:gd name="connsiteX44" fmla="*/ 9938 w 10000"/>
                    <a:gd name="connsiteY44" fmla="*/ 5644 h 10000"/>
                    <a:gd name="connsiteX45" fmla="*/ 9891 w 10000"/>
                    <a:gd name="connsiteY45" fmla="*/ 5738 h 10000"/>
                    <a:gd name="connsiteX46" fmla="*/ 9821 w 10000"/>
                    <a:gd name="connsiteY46" fmla="*/ 5826 h 10000"/>
                    <a:gd name="connsiteX47" fmla="*/ 9741 w 10000"/>
                    <a:gd name="connsiteY47" fmla="*/ 5893 h 10000"/>
                    <a:gd name="connsiteX48" fmla="*/ 9653 w 10000"/>
                    <a:gd name="connsiteY48" fmla="*/ 5953 h 10000"/>
                    <a:gd name="connsiteX49" fmla="*/ 9553 w 10000"/>
                    <a:gd name="connsiteY49" fmla="*/ 5993 h 10000"/>
                    <a:gd name="connsiteX50" fmla="*/ 9447 w 10000"/>
                    <a:gd name="connsiteY50" fmla="*/ 6040 h 10000"/>
                    <a:gd name="connsiteX51" fmla="*/ 9339 w 10000"/>
                    <a:gd name="connsiteY51" fmla="*/ 6074 h 10000"/>
                    <a:gd name="connsiteX52" fmla="*/ 9224 w 10000"/>
                    <a:gd name="connsiteY52" fmla="*/ 6101 h 10000"/>
                    <a:gd name="connsiteX53" fmla="*/ 9112 w 10000"/>
                    <a:gd name="connsiteY53" fmla="*/ 6128 h 10000"/>
                    <a:gd name="connsiteX54" fmla="*/ 8998 w 10000"/>
                    <a:gd name="connsiteY54" fmla="*/ 6161 h 10000"/>
                    <a:gd name="connsiteX55" fmla="*/ 8892 w 10000"/>
                    <a:gd name="connsiteY55" fmla="*/ 6188 h 10000"/>
                    <a:gd name="connsiteX56" fmla="*/ 8792 w 10000"/>
                    <a:gd name="connsiteY56" fmla="*/ 6221 h 10000"/>
                    <a:gd name="connsiteX57" fmla="*/ 8701 w 10000"/>
                    <a:gd name="connsiteY57" fmla="*/ 6262 h 10000"/>
                    <a:gd name="connsiteX58" fmla="*/ 8621 w 10000"/>
                    <a:gd name="connsiteY58" fmla="*/ 6309 h 10000"/>
                    <a:gd name="connsiteX59" fmla="*/ 8554 w 10000"/>
                    <a:gd name="connsiteY59" fmla="*/ 6369 h 10000"/>
                    <a:gd name="connsiteX60" fmla="*/ 8495 w 10000"/>
                    <a:gd name="connsiteY60" fmla="*/ 6436 h 10000"/>
                    <a:gd name="connsiteX61" fmla="*/ 8463 w 10000"/>
                    <a:gd name="connsiteY61" fmla="*/ 6523 h 10000"/>
                    <a:gd name="connsiteX62" fmla="*/ 8419 w 10000"/>
                    <a:gd name="connsiteY62" fmla="*/ 6711 h 10000"/>
                    <a:gd name="connsiteX63" fmla="*/ 8380 w 10000"/>
                    <a:gd name="connsiteY63" fmla="*/ 6913 h 10000"/>
                    <a:gd name="connsiteX64" fmla="*/ 8354 w 10000"/>
                    <a:gd name="connsiteY64" fmla="*/ 7114 h 10000"/>
                    <a:gd name="connsiteX65" fmla="*/ 8333 w 10000"/>
                    <a:gd name="connsiteY65" fmla="*/ 7322 h 10000"/>
                    <a:gd name="connsiteX66" fmla="*/ 8313 w 10000"/>
                    <a:gd name="connsiteY66" fmla="*/ 7530 h 10000"/>
                    <a:gd name="connsiteX67" fmla="*/ 8289 w 10000"/>
                    <a:gd name="connsiteY67" fmla="*/ 7732 h 10000"/>
                    <a:gd name="connsiteX68" fmla="*/ 8260 w 10000"/>
                    <a:gd name="connsiteY68" fmla="*/ 7913 h 10000"/>
                    <a:gd name="connsiteX69" fmla="*/ 8222 w 10000"/>
                    <a:gd name="connsiteY69" fmla="*/ 8081 h 10000"/>
                    <a:gd name="connsiteX70" fmla="*/ 8172 w 10000"/>
                    <a:gd name="connsiteY70" fmla="*/ 8235 h 10000"/>
                    <a:gd name="connsiteX71" fmla="*/ 8092 w 10000"/>
                    <a:gd name="connsiteY71" fmla="*/ 8403 h 10000"/>
                    <a:gd name="connsiteX72" fmla="*/ 7995 w 10000"/>
                    <a:gd name="connsiteY72" fmla="*/ 8557 h 10000"/>
                    <a:gd name="connsiteX73" fmla="*/ 7878 w 10000"/>
                    <a:gd name="connsiteY73" fmla="*/ 8711 h 10000"/>
                    <a:gd name="connsiteX74" fmla="*/ 7748 w 10000"/>
                    <a:gd name="connsiteY74" fmla="*/ 8866 h 10000"/>
                    <a:gd name="connsiteX75" fmla="*/ 7604 w 10000"/>
                    <a:gd name="connsiteY75" fmla="*/ 9013 h 10000"/>
                    <a:gd name="connsiteX76" fmla="*/ 7457 w 10000"/>
                    <a:gd name="connsiteY76" fmla="*/ 9154 h 10000"/>
                    <a:gd name="connsiteX77" fmla="*/ 7302 w 10000"/>
                    <a:gd name="connsiteY77" fmla="*/ 9282 h 10000"/>
                    <a:gd name="connsiteX78" fmla="*/ 7146 w 10000"/>
                    <a:gd name="connsiteY78" fmla="*/ 9403 h 10000"/>
                    <a:gd name="connsiteX79" fmla="*/ 6987 w 10000"/>
                    <a:gd name="connsiteY79" fmla="*/ 9523 h 10000"/>
                    <a:gd name="connsiteX80" fmla="*/ 6831 w 10000"/>
                    <a:gd name="connsiteY80" fmla="*/ 9624 h 10000"/>
                    <a:gd name="connsiteX81" fmla="*/ 6684 w 10000"/>
                    <a:gd name="connsiteY81" fmla="*/ 9711 h 10000"/>
                    <a:gd name="connsiteX82" fmla="*/ 6540 w 10000"/>
                    <a:gd name="connsiteY82" fmla="*/ 9799 h 10000"/>
                    <a:gd name="connsiteX83" fmla="*/ 6411 w 10000"/>
                    <a:gd name="connsiteY83" fmla="*/ 9859 h 10000"/>
                    <a:gd name="connsiteX84" fmla="*/ 6293 w 10000"/>
                    <a:gd name="connsiteY84" fmla="*/ 9919 h 10000"/>
                    <a:gd name="connsiteX85" fmla="*/ 6196 w 10000"/>
                    <a:gd name="connsiteY85" fmla="*/ 9953 h 10000"/>
                    <a:gd name="connsiteX86" fmla="*/ 6108 w 10000"/>
                    <a:gd name="connsiteY86" fmla="*/ 9966 h 10000"/>
                    <a:gd name="connsiteX87" fmla="*/ 6008 w 10000"/>
                    <a:gd name="connsiteY87" fmla="*/ 9966 h 10000"/>
                    <a:gd name="connsiteX88" fmla="*/ 5888 w 10000"/>
                    <a:gd name="connsiteY88" fmla="*/ 9940 h 10000"/>
                    <a:gd name="connsiteX89" fmla="*/ 5755 w 10000"/>
                    <a:gd name="connsiteY89" fmla="*/ 9906 h 10000"/>
                    <a:gd name="connsiteX90" fmla="*/ 5611 w 10000"/>
                    <a:gd name="connsiteY90" fmla="*/ 9852 h 10000"/>
                    <a:gd name="connsiteX91" fmla="*/ 5459 w 10000"/>
                    <a:gd name="connsiteY91" fmla="*/ 9792 h 10000"/>
                    <a:gd name="connsiteX92" fmla="*/ 5297 w 10000"/>
                    <a:gd name="connsiteY92" fmla="*/ 9725 h 10000"/>
                    <a:gd name="connsiteX93" fmla="*/ 5132 w 10000"/>
                    <a:gd name="connsiteY93" fmla="*/ 9644 h 10000"/>
                    <a:gd name="connsiteX94" fmla="*/ 4965 w 10000"/>
                    <a:gd name="connsiteY94" fmla="*/ 9564 h 10000"/>
                    <a:gd name="connsiteX95" fmla="*/ 4794 w 10000"/>
                    <a:gd name="connsiteY95" fmla="*/ 9490 h 10000"/>
                    <a:gd name="connsiteX96" fmla="*/ 4630 w 10000"/>
                    <a:gd name="connsiteY96" fmla="*/ 9403 h 10000"/>
                    <a:gd name="connsiteX97" fmla="*/ 4468 w 10000"/>
                    <a:gd name="connsiteY97" fmla="*/ 9322 h 10000"/>
                    <a:gd name="connsiteX98" fmla="*/ 4297 w 10000"/>
                    <a:gd name="connsiteY98" fmla="*/ 9248 h 10000"/>
                    <a:gd name="connsiteX99" fmla="*/ 4133 w 10000"/>
                    <a:gd name="connsiteY99" fmla="*/ 9181 h 10000"/>
                    <a:gd name="connsiteX100" fmla="*/ 3986 w 10000"/>
                    <a:gd name="connsiteY100" fmla="*/ 9121 h 10000"/>
                    <a:gd name="connsiteX101" fmla="*/ 3851 w 10000"/>
                    <a:gd name="connsiteY101" fmla="*/ 9074 h 10000"/>
                    <a:gd name="connsiteX102" fmla="*/ 3739 w 10000"/>
                    <a:gd name="connsiteY102" fmla="*/ 9047 h 10000"/>
                    <a:gd name="connsiteX103" fmla="*/ 3674 w 10000"/>
                    <a:gd name="connsiteY103" fmla="*/ 9047 h 10000"/>
                    <a:gd name="connsiteX104" fmla="*/ 3598 w 10000"/>
                    <a:gd name="connsiteY104" fmla="*/ 9074 h 10000"/>
                    <a:gd name="connsiteX105" fmla="*/ 3504 w 10000"/>
                    <a:gd name="connsiteY105" fmla="*/ 9107 h 10000"/>
                    <a:gd name="connsiteX106" fmla="*/ 3401 w 10000"/>
                    <a:gd name="connsiteY106" fmla="*/ 9161 h 10000"/>
                    <a:gd name="connsiteX107" fmla="*/ 3283 w 10000"/>
                    <a:gd name="connsiteY107" fmla="*/ 9228 h 10000"/>
                    <a:gd name="connsiteX108" fmla="*/ 3160 w 10000"/>
                    <a:gd name="connsiteY108" fmla="*/ 9309 h 10000"/>
                    <a:gd name="connsiteX109" fmla="*/ 3025 w 10000"/>
                    <a:gd name="connsiteY109" fmla="*/ 9403 h 10000"/>
                    <a:gd name="connsiteX110" fmla="*/ 2840 w 10000"/>
                    <a:gd name="connsiteY110" fmla="*/ 9523 h 10000"/>
                    <a:gd name="connsiteX111" fmla="*/ 2651 w 10000"/>
                    <a:gd name="connsiteY111" fmla="*/ 9624 h 10000"/>
                    <a:gd name="connsiteX112" fmla="*/ 2457 w 10000"/>
                    <a:gd name="connsiteY112" fmla="*/ 9725 h 10000"/>
                    <a:gd name="connsiteX113" fmla="*/ 2260 w 10000"/>
                    <a:gd name="connsiteY113" fmla="*/ 9799 h 10000"/>
                    <a:gd name="connsiteX114" fmla="*/ 2069 w 10000"/>
                    <a:gd name="connsiteY114" fmla="*/ 9866 h 10000"/>
                    <a:gd name="connsiteX115" fmla="*/ 1875 w 10000"/>
                    <a:gd name="connsiteY115" fmla="*/ 9919 h 10000"/>
                    <a:gd name="connsiteX116" fmla="*/ 1687 w 10000"/>
                    <a:gd name="connsiteY116" fmla="*/ 9953 h 10000"/>
                    <a:gd name="connsiteX117" fmla="*/ 1505 w 10000"/>
                    <a:gd name="connsiteY117" fmla="*/ 9980 h 10000"/>
                    <a:gd name="connsiteX118" fmla="*/ 1329 w 10000"/>
                    <a:gd name="connsiteY118" fmla="*/ 10000 h 10000"/>
                    <a:gd name="connsiteX119" fmla="*/ 1161 w 10000"/>
                    <a:gd name="connsiteY119" fmla="*/ 10000 h 10000"/>
                    <a:gd name="connsiteX120" fmla="*/ 1002 w 10000"/>
                    <a:gd name="connsiteY120" fmla="*/ 9987 h 10000"/>
                    <a:gd name="connsiteX121" fmla="*/ 861 w 10000"/>
                    <a:gd name="connsiteY121" fmla="*/ 9966 h 10000"/>
                    <a:gd name="connsiteX122" fmla="*/ 729 w 10000"/>
                    <a:gd name="connsiteY122" fmla="*/ 9926 h 10000"/>
                    <a:gd name="connsiteX123" fmla="*/ 611 w 10000"/>
                    <a:gd name="connsiteY123" fmla="*/ 9879 h 10000"/>
                    <a:gd name="connsiteX124" fmla="*/ 511 w 10000"/>
                    <a:gd name="connsiteY124" fmla="*/ 9819 h 10000"/>
                    <a:gd name="connsiteX125" fmla="*/ 432 w 10000"/>
                    <a:gd name="connsiteY125" fmla="*/ 9745 h 10000"/>
                    <a:gd name="connsiteX126" fmla="*/ 373 w 10000"/>
                    <a:gd name="connsiteY126" fmla="*/ 9664 h 10000"/>
                    <a:gd name="connsiteX127" fmla="*/ 335 w 10000"/>
                    <a:gd name="connsiteY127" fmla="*/ 9564 h 10000"/>
                    <a:gd name="connsiteX128" fmla="*/ 294 w 10000"/>
                    <a:gd name="connsiteY128" fmla="*/ 9396 h 10000"/>
                    <a:gd name="connsiteX129" fmla="*/ 270 w 10000"/>
                    <a:gd name="connsiteY129" fmla="*/ 9228 h 10000"/>
                    <a:gd name="connsiteX130" fmla="*/ 267 w 10000"/>
                    <a:gd name="connsiteY130" fmla="*/ 9074 h 10000"/>
                    <a:gd name="connsiteX131" fmla="*/ 270 w 10000"/>
                    <a:gd name="connsiteY131" fmla="*/ 8926 h 10000"/>
                    <a:gd name="connsiteX132" fmla="*/ 291 w 10000"/>
                    <a:gd name="connsiteY132" fmla="*/ 8799 h 10000"/>
                    <a:gd name="connsiteX133" fmla="*/ 312 w 10000"/>
                    <a:gd name="connsiteY133" fmla="*/ 8658 h 10000"/>
                    <a:gd name="connsiteX134" fmla="*/ 341 w 10000"/>
                    <a:gd name="connsiteY134" fmla="*/ 8530 h 10000"/>
                    <a:gd name="connsiteX135" fmla="*/ 367 w 10000"/>
                    <a:gd name="connsiteY135" fmla="*/ 8403 h 10000"/>
                    <a:gd name="connsiteX136" fmla="*/ 400 w 10000"/>
                    <a:gd name="connsiteY136" fmla="*/ 8275 h 10000"/>
                    <a:gd name="connsiteX137" fmla="*/ 420 w 10000"/>
                    <a:gd name="connsiteY137" fmla="*/ 8128 h 10000"/>
                    <a:gd name="connsiteX138" fmla="*/ 438 w 10000"/>
                    <a:gd name="connsiteY138" fmla="*/ 7980 h 10000"/>
                    <a:gd name="connsiteX139" fmla="*/ 444 w 10000"/>
                    <a:gd name="connsiteY139" fmla="*/ 7826 h 10000"/>
                    <a:gd name="connsiteX140" fmla="*/ 438 w 10000"/>
                    <a:gd name="connsiteY140" fmla="*/ 7611 h 10000"/>
                    <a:gd name="connsiteX141" fmla="*/ 420 w 10000"/>
                    <a:gd name="connsiteY141" fmla="*/ 7416 h 10000"/>
                    <a:gd name="connsiteX142" fmla="*/ 391 w 10000"/>
                    <a:gd name="connsiteY142" fmla="*/ 7235 h 10000"/>
                    <a:gd name="connsiteX143" fmla="*/ 359 w 10000"/>
                    <a:gd name="connsiteY143" fmla="*/ 7074 h 10000"/>
                    <a:gd name="connsiteX144" fmla="*/ 317 w 10000"/>
                    <a:gd name="connsiteY144" fmla="*/ 6919 h 10000"/>
                    <a:gd name="connsiteX145" fmla="*/ 270 w 10000"/>
                    <a:gd name="connsiteY145" fmla="*/ 6772 h 10000"/>
                    <a:gd name="connsiteX146" fmla="*/ 226 w 10000"/>
                    <a:gd name="connsiteY146" fmla="*/ 6631 h 10000"/>
                    <a:gd name="connsiteX147" fmla="*/ 176 w 10000"/>
                    <a:gd name="connsiteY147" fmla="*/ 6497 h 10000"/>
                    <a:gd name="connsiteX148" fmla="*/ 132 w 10000"/>
                    <a:gd name="connsiteY148" fmla="*/ 6356 h 10000"/>
                    <a:gd name="connsiteX149" fmla="*/ 88 w 10000"/>
                    <a:gd name="connsiteY149" fmla="*/ 6221 h 10000"/>
                    <a:gd name="connsiteX150" fmla="*/ 56 w 10000"/>
                    <a:gd name="connsiteY150" fmla="*/ 6074 h 10000"/>
                    <a:gd name="connsiteX151" fmla="*/ 26 w 10000"/>
                    <a:gd name="connsiteY151" fmla="*/ 5926 h 10000"/>
                    <a:gd name="connsiteX152" fmla="*/ 6 w 10000"/>
                    <a:gd name="connsiteY152" fmla="*/ 5765 h 10000"/>
                    <a:gd name="connsiteX153" fmla="*/ 0 w 10000"/>
                    <a:gd name="connsiteY153" fmla="*/ 5591 h 10000"/>
                    <a:gd name="connsiteX154" fmla="*/ 3 w 10000"/>
                    <a:gd name="connsiteY154" fmla="*/ 5409 h 10000"/>
                    <a:gd name="connsiteX155" fmla="*/ 21 w 10000"/>
                    <a:gd name="connsiteY155" fmla="*/ 5201 h 10000"/>
                    <a:gd name="connsiteX156" fmla="*/ 59 w 10000"/>
                    <a:gd name="connsiteY156" fmla="*/ 4987 h 10000"/>
                    <a:gd name="connsiteX157" fmla="*/ 179 w 10000"/>
                    <a:gd name="connsiteY157" fmla="*/ 4416 h 10000"/>
                    <a:gd name="connsiteX158" fmla="*/ 312 w 10000"/>
                    <a:gd name="connsiteY158" fmla="*/ 3893 h 10000"/>
                    <a:gd name="connsiteX159" fmla="*/ 447 w 10000"/>
                    <a:gd name="connsiteY159" fmla="*/ 3409 h 10000"/>
                    <a:gd name="connsiteX160" fmla="*/ 597 w 10000"/>
                    <a:gd name="connsiteY160" fmla="*/ 2966 h 10000"/>
                    <a:gd name="connsiteX161" fmla="*/ 747 w 10000"/>
                    <a:gd name="connsiteY161" fmla="*/ 2564 h 10000"/>
                    <a:gd name="connsiteX162" fmla="*/ 908 w 10000"/>
                    <a:gd name="connsiteY162" fmla="*/ 2201 h 10000"/>
                    <a:gd name="connsiteX163" fmla="*/ 1070 w 10000"/>
                    <a:gd name="connsiteY163" fmla="*/ 1872 h 10000"/>
                    <a:gd name="connsiteX164" fmla="*/ 1414 w 10000"/>
                    <a:gd name="connsiteY164" fmla="*/ 1309 h 10000"/>
                    <a:gd name="connsiteX165" fmla="*/ 1593 w 10000"/>
                    <a:gd name="connsiteY165" fmla="*/ 1067 h 10000"/>
                    <a:gd name="connsiteX166" fmla="*/ 1952 w 10000"/>
                    <a:gd name="connsiteY166" fmla="*/ 691 h 10000"/>
                    <a:gd name="connsiteX167" fmla="*/ 2134 w 10000"/>
                    <a:gd name="connsiteY167" fmla="*/ 537 h 10000"/>
                    <a:gd name="connsiteX168" fmla="*/ 2313 w 10000"/>
                    <a:gd name="connsiteY168" fmla="*/ 403 h 10000"/>
                    <a:gd name="connsiteX169" fmla="*/ 2678 w 10000"/>
                    <a:gd name="connsiteY169" fmla="*/ 208 h 10000"/>
                    <a:gd name="connsiteX170" fmla="*/ 2854 w 10000"/>
                    <a:gd name="connsiteY170" fmla="*/ 141 h 10000"/>
                    <a:gd name="connsiteX171" fmla="*/ 3031 w 10000"/>
                    <a:gd name="connsiteY171" fmla="*/ 81 h 10000"/>
                    <a:gd name="connsiteX172" fmla="*/ 3201 w 10000"/>
                    <a:gd name="connsiteY172" fmla="*/ 40 h 10000"/>
                    <a:gd name="connsiteX173" fmla="*/ 3533 w 10000"/>
                    <a:gd name="connsiteY173"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608 w 10000"/>
                    <a:gd name="connsiteY11" fmla="*/ 248 h 10000"/>
                    <a:gd name="connsiteX12" fmla="*/ 6834 w 10000"/>
                    <a:gd name="connsiteY12" fmla="*/ 275 h 10000"/>
                    <a:gd name="connsiteX13" fmla="*/ 7055 w 10000"/>
                    <a:gd name="connsiteY13" fmla="*/ 302 h 10000"/>
                    <a:gd name="connsiteX14" fmla="*/ 7269 w 10000"/>
                    <a:gd name="connsiteY14" fmla="*/ 336 h 10000"/>
                    <a:gd name="connsiteX15" fmla="*/ 7469 w 10000"/>
                    <a:gd name="connsiteY15" fmla="*/ 389 h 10000"/>
                    <a:gd name="connsiteX16" fmla="*/ 7657 w 10000"/>
                    <a:gd name="connsiteY16" fmla="*/ 443 h 10000"/>
                    <a:gd name="connsiteX17" fmla="*/ 7837 w 10000"/>
                    <a:gd name="connsiteY17" fmla="*/ 517 h 10000"/>
                    <a:gd name="connsiteX18" fmla="*/ 7995 w 10000"/>
                    <a:gd name="connsiteY18" fmla="*/ 604 h 10000"/>
                    <a:gd name="connsiteX19" fmla="*/ 8136 w 10000"/>
                    <a:gd name="connsiteY19" fmla="*/ 705 h 10000"/>
                    <a:gd name="connsiteX20" fmla="*/ 8207 w 10000"/>
                    <a:gd name="connsiteY20" fmla="*/ 765 h 10000"/>
                    <a:gd name="connsiteX21" fmla="*/ 8286 w 10000"/>
                    <a:gd name="connsiteY21" fmla="*/ 859 h 10000"/>
                    <a:gd name="connsiteX22" fmla="*/ 8374 w 10000"/>
                    <a:gd name="connsiteY22" fmla="*/ 980 h 10000"/>
                    <a:gd name="connsiteX23" fmla="*/ 8474 w 10000"/>
                    <a:gd name="connsiteY23" fmla="*/ 1128 h 10000"/>
                    <a:gd name="connsiteX24" fmla="*/ 8580 w 10000"/>
                    <a:gd name="connsiteY24" fmla="*/ 1295 h 10000"/>
                    <a:gd name="connsiteX25" fmla="*/ 8692 w 10000"/>
                    <a:gd name="connsiteY25" fmla="*/ 1477 h 10000"/>
                    <a:gd name="connsiteX26" fmla="*/ 8807 w 10000"/>
                    <a:gd name="connsiteY26" fmla="*/ 1671 h 10000"/>
                    <a:gd name="connsiteX27" fmla="*/ 8924 w 10000"/>
                    <a:gd name="connsiteY27" fmla="*/ 1886 h 10000"/>
                    <a:gd name="connsiteX28" fmla="*/ 9045 w 10000"/>
                    <a:gd name="connsiteY28" fmla="*/ 2121 h 10000"/>
                    <a:gd name="connsiteX29" fmla="*/ 9162 w 10000"/>
                    <a:gd name="connsiteY29" fmla="*/ 2356 h 10000"/>
                    <a:gd name="connsiteX30" fmla="*/ 9277 w 10000"/>
                    <a:gd name="connsiteY30" fmla="*/ 2604 h 10000"/>
                    <a:gd name="connsiteX31" fmla="*/ 9389 w 10000"/>
                    <a:gd name="connsiteY31" fmla="*/ 2866 h 10000"/>
                    <a:gd name="connsiteX32" fmla="*/ 9497 w 10000"/>
                    <a:gd name="connsiteY32" fmla="*/ 3121 h 10000"/>
                    <a:gd name="connsiteX33" fmla="*/ 9600 w 10000"/>
                    <a:gd name="connsiteY33" fmla="*/ 3383 h 10000"/>
                    <a:gd name="connsiteX34" fmla="*/ 9688 w 10000"/>
                    <a:gd name="connsiteY34" fmla="*/ 3651 h 10000"/>
                    <a:gd name="connsiteX35" fmla="*/ 9777 w 10000"/>
                    <a:gd name="connsiteY35" fmla="*/ 3906 h 10000"/>
                    <a:gd name="connsiteX36" fmla="*/ 9847 w 10000"/>
                    <a:gd name="connsiteY36" fmla="*/ 4168 h 10000"/>
                    <a:gd name="connsiteX37" fmla="*/ 9909 w 10000"/>
                    <a:gd name="connsiteY37" fmla="*/ 4416 h 10000"/>
                    <a:gd name="connsiteX38" fmla="*/ 9953 w 10000"/>
                    <a:gd name="connsiteY38" fmla="*/ 4664 h 10000"/>
                    <a:gd name="connsiteX39" fmla="*/ 9988 w 10000"/>
                    <a:gd name="connsiteY39" fmla="*/ 4899 h 10000"/>
                    <a:gd name="connsiteX40" fmla="*/ 10000 w 10000"/>
                    <a:gd name="connsiteY40" fmla="*/ 5121 h 10000"/>
                    <a:gd name="connsiteX41" fmla="*/ 9997 w 10000"/>
                    <a:gd name="connsiteY41" fmla="*/ 5329 h 10000"/>
                    <a:gd name="connsiteX42" fmla="*/ 9974 w 10000"/>
                    <a:gd name="connsiteY42" fmla="*/ 5530 h 10000"/>
                    <a:gd name="connsiteX43" fmla="*/ 9938 w 10000"/>
                    <a:gd name="connsiteY43" fmla="*/ 5644 h 10000"/>
                    <a:gd name="connsiteX44" fmla="*/ 9891 w 10000"/>
                    <a:gd name="connsiteY44" fmla="*/ 5738 h 10000"/>
                    <a:gd name="connsiteX45" fmla="*/ 9821 w 10000"/>
                    <a:gd name="connsiteY45" fmla="*/ 5826 h 10000"/>
                    <a:gd name="connsiteX46" fmla="*/ 9741 w 10000"/>
                    <a:gd name="connsiteY46" fmla="*/ 5893 h 10000"/>
                    <a:gd name="connsiteX47" fmla="*/ 9653 w 10000"/>
                    <a:gd name="connsiteY47" fmla="*/ 5953 h 10000"/>
                    <a:gd name="connsiteX48" fmla="*/ 9553 w 10000"/>
                    <a:gd name="connsiteY48" fmla="*/ 5993 h 10000"/>
                    <a:gd name="connsiteX49" fmla="*/ 9447 w 10000"/>
                    <a:gd name="connsiteY49" fmla="*/ 6040 h 10000"/>
                    <a:gd name="connsiteX50" fmla="*/ 9339 w 10000"/>
                    <a:gd name="connsiteY50" fmla="*/ 6074 h 10000"/>
                    <a:gd name="connsiteX51" fmla="*/ 9224 w 10000"/>
                    <a:gd name="connsiteY51" fmla="*/ 6101 h 10000"/>
                    <a:gd name="connsiteX52" fmla="*/ 9112 w 10000"/>
                    <a:gd name="connsiteY52" fmla="*/ 6128 h 10000"/>
                    <a:gd name="connsiteX53" fmla="*/ 8998 w 10000"/>
                    <a:gd name="connsiteY53" fmla="*/ 6161 h 10000"/>
                    <a:gd name="connsiteX54" fmla="*/ 8892 w 10000"/>
                    <a:gd name="connsiteY54" fmla="*/ 6188 h 10000"/>
                    <a:gd name="connsiteX55" fmla="*/ 8792 w 10000"/>
                    <a:gd name="connsiteY55" fmla="*/ 6221 h 10000"/>
                    <a:gd name="connsiteX56" fmla="*/ 8701 w 10000"/>
                    <a:gd name="connsiteY56" fmla="*/ 6262 h 10000"/>
                    <a:gd name="connsiteX57" fmla="*/ 8621 w 10000"/>
                    <a:gd name="connsiteY57" fmla="*/ 6309 h 10000"/>
                    <a:gd name="connsiteX58" fmla="*/ 8554 w 10000"/>
                    <a:gd name="connsiteY58" fmla="*/ 6369 h 10000"/>
                    <a:gd name="connsiteX59" fmla="*/ 8495 w 10000"/>
                    <a:gd name="connsiteY59" fmla="*/ 6436 h 10000"/>
                    <a:gd name="connsiteX60" fmla="*/ 8463 w 10000"/>
                    <a:gd name="connsiteY60" fmla="*/ 6523 h 10000"/>
                    <a:gd name="connsiteX61" fmla="*/ 8419 w 10000"/>
                    <a:gd name="connsiteY61" fmla="*/ 6711 h 10000"/>
                    <a:gd name="connsiteX62" fmla="*/ 8380 w 10000"/>
                    <a:gd name="connsiteY62" fmla="*/ 6913 h 10000"/>
                    <a:gd name="connsiteX63" fmla="*/ 8354 w 10000"/>
                    <a:gd name="connsiteY63" fmla="*/ 7114 h 10000"/>
                    <a:gd name="connsiteX64" fmla="*/ 8333 w 10000"/>
                    <a:gd name="connsiteY64" fmla="*/ 7322 h 10000"/>
                    <a:gd name="connsiteX65" fmla="*/ 8313 w 10000"/>
                    <a:gd name="connsiteY65" fmla="*/ 7530 h 10000"/>
                    <a:gd name="connsiteX66" fmla="*/ 8289 w 10000"/>
                    <a:gd name="connsiteY66" fmla="*/ 7732 h 10000"/>
                    <a:gd name="connsiteX67" fmla="*/ 8260 w 10000"/>
                    <a:gd name="connsiteY67" fmla="*/ 7913 h 10000"/>
                    <a:gd name="connsiteX68" fmla="*/ 8222 w 10000"/>
                    <a:gd name="connsiteY68" fmla="*/ 8081 h 10000"/>
                    <a:gd name="connsiteX69" fmla="*/ 8172 w 10000"/>
                    <a:gd name="connsiteY69" fmla="*/ 8235 h 10000"/>
                    <a:gd name="connsiteX70" fmla="*/ 8092 w 10000"/>
                    <a:gd name="connsiteY70" fmla="*/ 8403 h 10000"/>
                    <a:gd name="connsiteX71" fmla="*/ 7995 w 10000"/>
                    <a:gd name="connsiteY71" fmla="*/ 8557 h 10000"/>
                    <a:gd name="connsiteX72" fmla="*/ 7878 w 10000"/>
                    <a:gd name="connsiteY72" fmla="*/ 8711 h 10000"/>
                    <a:gd name="connsiteX73" fmla="*/ 7748 w 10000"/>
                    <a:gd name="connsiteY73" fmla="*/ 8866 h 10000"/>
                    <a:gd name="connsiteX74" fmla="*/ 7604 w 10000"/>
                    <a:gd name="connsiteY74" fmla="*/ 9013 h 10000"/>
                    <a:gd name="connsiteX75" fmla="*/ 7457 w 10000"/>
                    <a:gd name="connsiteY75" fmla="*/ 9154 h 10000"/>
                    <a:gd name="connsiteX76" fmla="*/ 7302 w 10000"/>
                    <a:gd name="connsiteY76" fmla="*/ 9282 h 10000"/>
                    <a:gd name="connsiteX77" fmla="*/ 7146 w 10000"/>
                    <a:gd name="connsiteY77" fmla="*/ 9403 h 10000"/>
                    <a:gd name="connsiteX78" fmla="*/ 6987 w 10000"/>
                    <a:gd name="connsiteY78" fmla="*/ 9523 h 10000"/>
                    <a:gd name="connsiteX79" fmla="*/ 6831 w 10000"/>
                    <a:gd name="connsiteY79" fmla="*/ 9624 h 10000"/>
                    <a:gd name="connsiteX80" fmla="*/ 6684 w 10000"/>
                    <a:gd name="connsiteY80" fmla="*/ 9711 h 10000"/>
                    <a:gd name="connsiteX81" fmla="*/ 6540 w 10000"/>
                    <a:gd name="connsiteY81" fmla="*/ 9799 h 10000"/>
                    <a:gd name="connsiteX82" fmla="*/ 6411 w 10000"/>
                    <a:gd name="connsiteY82" fmla="*/ 9859 h 10000"/>
                    <a:gd name="connsiteX83" fmla="*/ 6293 w 10000"/>
                    <a:gd name="connsiteY83" fmla="*/ 9919 h 10000"/>
                    <a:gd name="connsiteX84" fmla="*/ 6196 w 10000"/>
                    <a:gd name="connsiteY84" fmla="*/ 9953 h 10000"/>
                    <a:gd name="connsiteX85" fmla="*/ 6108 w 10000"/>
                    <a:gd name="connsiteY85" fmla="*/ 9966 h 10000"/>
                    <a:gd name="connsiteX86" fmla="*/ 6008 w 10000"/>
                    <a:gd name="connsiteY86" fmla="*/ 9966 h 10000"/>
                    <a:gd name="connsiteX87" fmla="*/ 5888 w 10000"/>
                    <a:gd name="connsiteY87" fmla="*/ 9940 h 10000"/>
                    <a:gd name="connsiteX88" fmla="*/ 5755 w 10000"/>
                    <a:gd name="connsiteY88" fmla="*/ 9906 h 10000"/>
                    <a:gd name="connsiteX89" fmla="*/ 5611 w 10000"/>
                    <a:gd name="connsiteY89" fmla="*/ 9852 h 10000"/>
                    <a:gd name="connsiteX90" fmla="*/ 5459 w 10000"/>
                    <a:gd name="connsiteY90" fmla="*/ 9792 h 10000"/>
                    <a:gd name="connsiteX91" fmla="*/ 5297 w 10000"/>
                    <a:gd name="connsiteY91" fmla="*/ 9725 h 10000"/>
                    <a:gd name="connsiteX92" fmla="*/ 5132 w 10000"/>
                    <a:gd name="connsiteY92" fmla="*/ 9644 h 10000"/>
                    <a:gd name="connsiteX93" fmla="*/ 4965 w 10000"/>
                    <a:gd name="connsiteY93" fmla="*/ 9564 h 10000"/>
                    <a:gd name="connsiteX94" fmla="*/ 4794 w 10000"/>
                    <a:gd name="connsiteY94" fmla="*/ 9490 h 10000"/>
                    <a:gd name="connsiteX95" fmla="*/ 4630 w 10000"/>
                    <a:gd name="connsiteY95" fmla="*/ 9403 h 10000"/>
                    <a:gd name="connsiteX96" fmla="*/ 4468 w 10000"/>
                    <a:gd name="connsiteY96" fmla="*/ 9322 h 10000"/>
                    <a:gd name="connsiteX97" fmla="*/ 4297 w 10000"/>
                    <a:gd name="connsiteY97" fmla="*/ 9248 h 10000"/>
                    <a:gd name="connsiteX98" fmla="*/ 4133 w 10000"/>
                    <a:gd name="connsiteY98" fmla="*/ 9181 h 10000"/>
                    <a:gd name="connsiteX99" fmla="*/ 3986 w 10000"/>
                    <a:gd name="connsiteY99" fmla="*/ 9121 h 10000"/>
                    <a:gd name="connsiteX100" fmla="*/ 3851 w 10000"/>
                    <a:gd name="connsiteY100" fmla="*/ 9074 h 10000"/>
                    <a:gd name="connsiteX101" fmla="*/ 3739 w 10000"/>
                    <a:gd name="connsiteY101" fmla="*/ 9047 h 10000"/>
                    <a:gd name="connsiteX102" fmla="*/ 3674 w 10000"/>
                    <a:gd name="connsiteY102" fmla="*/ 9047 h 10000"/>
                    <a:gd name="connsiteX103" fmla="*/ 3598 w 10000"/>
                    <a:gd name="connsiteY103" fmla="*/ 9074 h 10000"/>
                    <a:gd name="connsiteX104" fmla="*/ 3504 w 10000"/>
                    <a:gd name="connsiteY104" fmla="*/ 9107 h 10000"/>
                    <a:gd name="connsiteX105" fmla="*/ 3401 w 10000"/>
                    <a:gd name="connsiteY105" fmla="*/ 9161 h 10000"/>
                    <a:gd name="connsiteX106" fmla="*/ 3283 w 10000"/>
                    <a:gd name="connsiteY106" fmla="*/ 9228 h 10000"/>
                    <a:gd name="connsiteX107" fmla="*/ 3160 w 10000"/>
                    <a:gd name="connsiteY107" fmla="*/ 9309 h 10000"/>
                    <a:gd name="connsiteX108" fmla="*/ 3025 w 10000"/>
                    <a:gd name="connsiteY108" fmla="*/ 9403 h 10000"/>
                    <a:gd name="connsiteX109" fmla="*/ 2840 w 10000"/>
                    <a:gd name="connsiteY109" fmla="*/ 9523 h 10000"/>
                    <a:gd name="connsiteX110" fmla="*/ 2651 w 10000"/>
                    <a:gd name="connsiteY110" fmla="*/ 9624 h 10000"/>
                    <a:gd name="connsiteX111" fmla="*/ 2457 w 10000"/>
                    <a:gd name="connsiteY111" fmla="*/ 9725 h 10000"/>
                    <a:gd name="connsiteX112" fmla="*/ 2260 w 10000"/>
                    <a:gd name="connsiteY112" fmla="*/ 9799 h 10000"/>
                    <a:gd name="connsiteX113" fmla="*/ 2069 w 10000"/>
                    <a:gd name="connsiteY113" fmla="*/ 9866 h 10000"/>
                    <a:gd name="connsiteX114" fmla="*/ 1875 w 10000"/>
                    <a:gd name="connsiteY114" fmla="*/ 9919 h 10000"/>
                    <a:gd name="connsiteX115" fmla="*/ 1687 w 10000"/>
                    <a:gd name="connsiteY115" fmla="*/ 9953 h 10000"/>
                    <a:gd name="connsiteX116" fmla="*/ 1505 w 10000"/>
                    <a:gd name="connsiteY116" fmla="*/ 9980 h 10000"/>
                    <a:gd name="connsiteX117" fmla="*/ 1329 w 10000"/>
                    <a:gd name="connsiteY117" fmla="*/ 10000 h 10000"/>
                    <a:gd name="connsiteX118" fmla="*/ 1161 w 10000"/>
                    <a:gd name="connsiteY118" fmla="*/ 10000 h 10000"/>
                    <a:gd name="connsiteX119" fmla="*/ 1002 w 10000"/>
                    <a:gd name="connsiteY119" fmla="*/ 9987 h 10000"/>
                    <a:gd name="connsiteX120" fmla="*/ 861 w 10000"/>
                    <a:gd name="connsiteY120" fmla="*/ 9966 h 10000"/>
                    <a:gd name="connsiteX121" fmla="*/ 729 w 10000"/>
                    <a:gd name="connsiteY121" fmla="*/ 9926 h 10000"/>
                    <a:gd name="connsiteX122" fmla="*/ 611 w 10000"/>
                    <a:gd name="connsiteY122" fmla="*/ 9879 h 10000"/>
                    <a:gd name="connsiteX123" fmla="*/ 511 w 10000"/>
                    <a:gd name="connsiteY123" fmla="*/ 9819 h 10000"/>
                    <a:gd name="connsiteX124" fmla="*/ 432 w 10000"/>
                    <a:gd name="connsiteY124" fmla="*/ 9745 h 10000"/>
                    <a:gd name="connsiteX125" fmla="*/ 373 w 10000"/>
                    <a:gd name="connsiteY125" fmla="*/ 9664 h 10000"/>
                    <a:gd name="connsiteX126" fmla="*/ 335 w 10000"/>
                    <a:gd name="connsiteY126" fmla="*/ 9564 h 10000"/>
                    <a:gd name="connsiteX127" fmla="*/ 294 w 10000"/>
                    <a:gd name="connsiteY127" fmla="*/ 9396 h 10000"/>
                    <a:gd name="connsiteX128" fmla="*/ 270 w 10000"/>
                    <a:gd name="connsiteY128" fmla="*/ 9228 h 10000"/>
                    <a:gd name="connsiteX129" fmla="*/ 267 w 10000"/>
                    <a:gd name="connsiteY129" fmla="*/ 9074 h 10000"/>
                    <a:gd name="connsiteX130" fmla="*/ 270 w 10000"/>
                    <a:gd name="connsiteY130" fmla="*/ 8926 h 10000"/>
                    <a:gd name="connsiteX131" fmla="*/ 291 w 10000"/>
                    <a:gd name="connsiteY131" fmla="*/ 8799 h 10000"/>
                    <a:gd name="connsiteX132" fmla="*/ 312 w 10000"/>
                    <a:gd name="connsiteY132" fmla="*/ 8658 h 10000"/>
                    <a:gd name="connsiteX133" fmla="*/ 341 w 10000"/>
                    <a:gd name="connsiteY133" fmla="*/ 8530 h 10000"/>
                    <a:gd name="connsiteX134" fmla="*/ 367 w 10000"/>
                    <a:gd name="connsiteY134" fmla="*/ 8403 h 10000"/>
                    <a:gd name="connsiteX135" fmla="*/ 400 w 10000"/>
                    <a:gd name="connsiteY135" fmla="*/ 8275 h 10000"/>
                    <a:gd name="connsiteX136" fmla="*/ 420 w 10000"/>
                    <a:gd name="connsiteY136" fmla="*/ 8128 h 10000"/>
                    <a:gd name="connsiteX137" fmla="*/ 438 w 10000"/>
                    <a:gd name="connsiteY137" fmla="*/ 7980 h 10000"/>
                    <a:gd name="connsiteX138" fmla="*/ 444 w 10000"/>
                    <a:gd name="connsiteY138" fmla="*/ 7826 h 10000"/>
                    <a:gd name="connsiteX139" fmla="*/ 438 w 10000"/>
                    <a:gd name="connsiteY139" fmla="*/ 7611 h 10000"/>
                    <a:gd name="connsiteX140" fmla="*/ 420 w 10000"/>
                    <a:gd name="connsiteY140" fmla="*/ 7416 h 10000"/>
                    <a:gd name="connsiteX141" fmla="*/ 391 w 10000"/>
                    <a:gd name="connsiteY141" fmla="*/ 7235 h 10000"/>
                    <a:gd name="connsiteX142" fmla="*/ 359 w 10000"/>
                    <a:gd name="connsiteY142" fmla="*/ 7074 h 10000"/>
                    <a:gd name="connsiteX143" fmla="*/ 317 w 10000"/>
                    <a:gd name="connsiteY143" fmla="*/ 6919 h 10000"/>
                    <a:gd name="connsiteX144" fmla="*/ 270 w 10000"/>
                    <a:gd name="connsiteY144" fmla="*/ 6772 h 10000"/>
                    <a:gd name="connsiteX145" fmla="*/ 226 w 10000"/>
                    <a:gd name="connsiteY145" fmla="*/ 6631 h 10000"/>
                    <a:gd name="connsiteX146" fmla="*/ 176 w 10000"/>
                    <a:gd name="connsiteY146" fmla="*/ 6497 h 10000"/>
                    <a:gd name="connsiteX147" fmla="*/ 132 w 10000"/>
                    <a:gd name="connsiteY147" fmla="*/ 6356 h 10000"/>
                    <a:gd name="connsiteX148" fmla="*/ 88 w 10000"/>
                    <a:gd name="connsiteY148" fmla="*/ 6221 h 10000"/>
                    <a:gd name="connsiteX149" fmla="*/ 56 w 10000"/>
                    <a:gd name="connsiteY149" fmla="*/ 6074 h 10000"/>
                    <a:gd name="connsiteX150" fmla="*/ 26 w 10000"/>
                    <a:gd name="connsiteY150" fmla="*/ 5926 h 10000"/>
                    <a:gd name="connsiteX151" fmla="*/ 6 w 10000"/>
                    <a:gd name="connsiteY151" fmla="*/ 5765 h 10000"/>
                    <a:gd name="connsiteX152" fmla="*/ 0 w 10000"/>
                    <a:gd name="connsiteY152" fmla="*/ 5591 h 10000"/>
                    <a:gd name="connsiteX153" fmla="*/ 3 w 10000"/>
                    <a:gd name="connsiteY153" fmla="*/ 5409 h 10000"/>
                    <a:gd name="connsiteX154" fmla="*/ 21 w 10000"/>
                    <a:gd name="connsiteY154" fmla="*/ 5201 h 10000"/>
                    <a:gd name="connsiteX155" fmla="*/ 59 w 10000"/>
                    <a:gd name="connsiteY155" fmla="*/ 4987 h 10000"/>
                    <a:gd name="connsiteX156" fmla="*/ 179 w 10000"/>
                    <a:gd name="connsiteY156" fmla="*/ 4416 h 10000"/>
                    <a:gd name="connsiteX157" fmla="*/ 312 w 10000"/>
                    <a:gd name="connsiteY157" fmla="*/ 3893 h 10000"/>
                    <a:gd name="connsiteX158" fmla="*/ 447 w 10000"/>
                    <a:gd name="connsiteY158" fmla="*/ 3409 h 10000"/>
                    <a:gd name="connsiteX159" fmla="*/ 597 w 10000"/>
                    <a:gd name="connsiteY159" fmla="*/ 2966 h 10000"/>
                    <a:gd name="connsiteX160" fmla="*/ 747 w 10000"/>
                    <a:gd name="connsiteY160" fmla="*/ 2564 h 10000"/>
                    <a:gd name="connsiteX161" fmla="*/ 908 w 10000"/>
                    <a:gd name="connsiteY161" fmla="*/ 2201 h 10000"/>
                    <a:gd name="connsiteX162" fmla="*/ 1070 w 10000"/>
                    <a:gd name="connsiteY162" fmla="*/ 1872 h 10000"/>
                    <a:gd name="connsiteX163" fmla="*/ 1414 w 10000"/>
                    <a:gd name="connsiteY163" fmla="*/ 1309 h 10000"/>
                    <a:gd name="connsiteX164" fmla="*/ 1593 w 10000"/>
                    <a:gd name="connsiteY164" fmla="*/ 1067 h 10000"/>
                    <a:gd name="connsiteX165" fmla="*/ 1952 w 10000"/>
                    <a:gd name="connsiteY165" fmla="*/ 691 h 10000"/>
                    <a:gd name="connsiteX166" fmla="*/ 2134 w 10000"/>
                    <a:gd name="connsiteY166" fmla="*/ 537 h 10000"/>
                    <a:gd name="connsiteX167" fmla="*/ 2313 w 10000"/>
                    <a:gd name="connsiteY167" fmla="*/ 403 h 10000"/>
                    <a:gd name="connsiteX168" fmla="*/ 2678 w 10000"/>
                    <a:gd name="connsiteY168" fmla="*/ 208 h 10000"/>
                    <a:gd name="connsiteX169" fmla="*/ 2854 w 10000"/>
                    <a:gd name="connsiteY169" fmla="*/ 141 h 10000"/>
                    <a:gd name="connsiteX170" fmla="*/ 3031 w 10000"/>
                    <a:gd name="connsiteY170" fmla="*/ 81 h 10000"/>
                    <a:gd name="connsiteX171" fmla="*/ 3201 w 10000"/>
                    <a:gd name="connsiteY171" fmla="*/ 40 h 10000"/>
                    <a:gd name="connsiteX172" fmla="*/ 3533 w 10000"/>
                    <a:gd name="connsiteY172"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055 w 10000"/>
                    <a:gd name="connsiteY12" fmla="*/ 302 h 10000"/>
                    <a:gd name="connsiteX13" fmla="*/ 7269 w 10000"/>
                    <a:gd name="connsiteY13" fmla="*/ 336 h 10000"/>
                    <a:gd name="connsiteX14" fmla="*/ 7469 w 10000"/>
                    <a:gd name="connsiteY14" fmla="*/ 389 h 10000"/>
                    <a:gd name="connsiteX15" fmla="*/ 7657 w 10000"/>
                    <a:gd name="connsiteY15" fmla="*/ 443 h 10000"/>
                    <a:gd name="connsiteX16" fmla="*/ 7837 w 10000"/>
                    <a:gd name="connsiteY16" fmla="*/ 517 h 10000"/>
                    <a:gd name="connsiteX17" fmla="*/ 7995 w 10000"/>
                    <a:gd name="connsiteY17" fmla="*/ 604 h 10000"/>
                    <a:gd name="connsiteX18" fmla="*/ 8136 w 10000"/>
                    <a:gd name="connsiteY18" fmla="*/ 705 h 10000"/>
                    <a:gd name="connsiteX19" fmla="*/ 8207 w 10000"/>
                    <a:gd name="connsiteY19" fmla="*/ 765 h 10000"/>
                    <a:gd name="connsiteX20" fmla="*/ 8286 w 10000"/>
                    <a:gd name="connsiteY20" fmla="*/ 859 h 10000"/>
                    <a:gd name="connsiteX21" fmla="*/ 8374 w 10000"/>
                    <a:gd name="connsiteY21" fmla="*/ 980 h 10000"/>
                    <a:gd name="connsiteX22" fmla="*/ 8474 w 10000"/>
                    <a:gd name="connsiteY22" fmla="*/ 1128 h 10000"/>
                    <a:gd name="connsiteX23" fmla="*/ 8580 w 10000"/>
                    <a:gd name="connsiteY23" fmla="*/ 1295 h 10000"/>
                    <a:gd name="connsiteX24" fmla="*/ 8692 w 10000"/>
                    <a:gd name="connsiteY24" fmla="*/ 1477 h 10000"/>
                    <a:gd name="connsiteX25" fmla="*/ 8807 w 10000"/>
                    <a:gd name="connsiteY25" fmla="*/ 1671 h 10000"/>
                    <a:gd name="connsiteX26" fmla="*/ 8924 w 10000"/>
                    <a:gd name="connsiteY26" fmla="*/ 1886 h 10000"/>
                    <a:gd name="connsiteX27" fmla="*/ 9045 w 10000"/>
                    <a:gd name="connsiteY27" fmla="*/ 2121 h 10000"/>
                    <a:gd name="connsiteX28" fmla="*/ 9162 w 10000"/>
                    <a:gd name="connsiteY28" fmla="*/ 2356 h 10000"/>
                    <a:gd name="connsiteX29" fmla="*/ 9277 w 10000"/>
                    <a:gd name="connsiteY29" fmla="*/ 2604 h 10000"/>
                    <a:gd name="connsiteX30" fmla="*/ 9389 w 10000"/>
                    <a:gd name="connsiteY30" fmla="*/ 2866 h 10000"/>
                    <a:gd name="connsiteX31" fmla="*/ 9497 w 10000"/>
                    <a:gd name="connsiteY31" fmla="*/ 3121 h 10000"/>
                    <a:gd name="connsiteX32" fmla="*/ 9600 w 10000"/>
                    <a:gd name="connsiteY32" fmla="*/ 3383 h 10000"/>
                    <a:gd name="connsiteX33" fmla="*/ 9688 w 10000"/>
                    <a:gd name="connsiteY33" fmla="*/ 3651 h 10000"/>
                    <a:gd name="connsiteX34" fmla="*/ 9777 w 10000"/>
                    <a:gd name="connsiteY34" fmla="*/ 3906 h 10000"/>
                    <a:gd name="connsiteX35" fmla="*/ 9847 w 10000"/>
                    <a:gd name="connsiteY35" fmla="*/ 4168 h 10000"/>
                    <a:gd name="connsiteX36" fmla="*/ 9909 w 10000"/>
                    <a:gd name="connsiteY36" fmla="*/ 4416 h 10000"/>
                    <a:gd name="connsiteX37" fmla="*/ 9953 w 10000"/>
                    <a:gd name="connsiteY37" fmla="*/ 4664 h 10000"/>
                    <a:gd name="connsiteX38" fmla="*/ 9988 w 10000"/>
                    <a:gd name="connsiteY38" fmla="*/ 4899 h 10000"/>
                    <a:gd name="connsiteX39" fmla="*/ 10000 w 10000"/>
                    <a:gd name="connsiteY39" fmla="*/ 5121 h 10000"/>
                    <a:gd name="connsiteX40" fmla="*/ 9997 w 10000"/>
                    <a:gd name="connsiteY40" fmla="*/ 5329 h 10000"/>
                    <a:gd name="connsiteX41" fmla="*/ 9974 w 10000"/>
                    <a:gd name="connsiteY41" fmla="*/ 5530 h 10000"/>
                    <a:gd name="connsiteX42" fmla="*/ 9938 w 10000"/>
                    <a:gd name="connsiteY42" fmla="*/ 5644 h 10000"/>
                    <a:gd name="connsiteX43" fmla="*/ 9891 w 10000"/>
                    <a:gd name="connsiteY43" fmla="*/ 5738 h 10000"/>
                    <a:gd name="connsiteX44" fmla="*/ 9821 w 10000"/>
                    <a:gd name="connsiteY44" fmla="*/ 5826 h 10000"/>
                    <a:gd name="connsiteX45" fmla="*/ 9741 w 10000"/>
                    <a:gd name="connsiteY45" fmla="*/ 5893 h 10000"/>
                    <a:gd name="connsiteX46" fmla="*/ 9653 w 10000"/>
                    <a:gd name="connsiteY46" fmla="*/ 5953 h 10000"/>
                    <a:gd name="connsiteX47" fmla="*/ 9553 w 10000"/>
                    <a:gd name="connsiteY47" fmla="*/ 5993 h 10000"/>
                    <a:gd name="connsiteX48" fmla="*/ 9447 w 10000"/>
                    <a:gd name="connsiteY48" fmla="*/ 6040 h 10000"/>
                    <a:gd name="connsiteX49" fmla="*/ 9339 w 10000"/>
                    <a:gd name="connsiteY49" fmla="*/ 6074 h 10000"/>
                    <a:gd name="connsiteX50" fmla="*/ 9224 w 10000"/>
                    <a:gd name="connsiteY50" fmla="*/ 6101 h 10000"/>
                    <a:gd name="connsiteX51" fmla="*/ 9112 w 10000"/>
                    <a:gd name="connsiteY51" fmla="*/ 6128 h 10000"/>
                    <a:gd name="connsiteX52" fmla="*/ 8998 w 10000"/>
                    <a:gd name="connsiteY52" fmla="*/ 6161 h 10000"/>
                    <a:gd name="connsiteX53" fmla="*/ 8892 w 10000"/>
                    <a:gd name="connsiteY53" fmla="*/ 6188 h 10000"/>
                    <a:gd name="connsiteX54" fmla="*/ 8792 w 10000"/>
                    <a:gd name="connsiteY54" fmla="*/ 6221 h 10000"/>
                    <a:gd name="connsiteX55" fmla="*/ 8701 w 10000"/>
                    <a:gd name="connsiteY55" fmla="*/ 6262 h 10000"/>
                    <a:gd name="connsiteX56" fmla="*/ 8621 w 10000"/>
                    <a:gd name="connsiteY56" fmla="*/ 6309 h 10000"/>
                    <a:gd name="connsiteX57" fmla="*/ 8554 w 10000"/>
                    <a:gd name="connsiteY57" fmla="*/ 6369 h 10000"/>
                    <a:gd name="connsiteX58" fmla="*/ 8495 w 10000"/>
                    <a:gd name="connsiteY58" fmla="*/ 6436 h 10000"/>
                    <a:gd name="connsiteX59" fmla="*/ 8463 w 10000"/>
                    <a:gd name="connsiteY59" fmla="*/ 6523 h 10000"/>
                    <a:gd name="connsiteX60" fmla="*/ 8419 w 10000"/>
                    <a:gd name="connsiteY60" fmla="*/ 6711 h 10000"/>
                    <a:gd name="connsiteX61" fmla="*/ 8380 w 10000"/>
                    <a:gd name="connsiteY61" fmla="*/ 6913 h 10000"/>
                    <a:gd name="connsiteX62" fmla="*/ 8354 w 10000"/>
                    <a:gd name="connsiteY62" fmla="*/ 7114 h 10000"/>
                    <a:gd name="connsiteX63" fmla="*/ 8333 w 10000"/>
                    <a:gd name="connsiteY63" fmla="*/ 7322 h 10000"/>
                    <a:gd name="connsiteX64" fmla="*/ 8313 w 10000"/>
                    <a:gd name="connsiteY64" fmla="*/ 7530 h 10000"/>
                    <a:gd name="connsiteX65" fmla="*/ 8289 w 10000"/>
                    <a:gd name="connsiteY65" fmla="*/ 7732 h 10000"/>
                    <a:gd name="connsiteX66" fmla="*/ 8260 w 10000"/>
                    <a:gd name="connsiteY66" fmla="*/ 7913 h 10000"/>
                    <a:gd name="connsiteX67" fmla="*/ 8222 w 10000"/>
                    <a:gd name="connsiteY67" fmla="*/ 8081 h 10000"/>
                    <a:gd name="connsiteX68" fmla="*/ 8172 w 10000"/>
                    <a:gd name="connsiteY68" fmla="*/ 8235 h 10000"/>
                    <a:gd name="connsiteX69" fmla="*/ 8092 w 10000"/>
                    <a:gd name="connsiteY69" fmla="*/ 8403 h 10000"/>
                    <a:gd name="connsiteX70" fmla="*/ 7995 w 10000"/>
                    <a:gd name="connsiteY70" fmla="*/ 8557 h 10000"/>
                    <a:gd name="connsiteX71" fmla="*/ 7878 w 10000"/>
                    <a:gd name="connsiteY71" fmla="*/ 8711 h 10000"/>
                    <a:gd name="connsiteX72" fmla="*/ 7748 w 10000"/>
                    <a:gd name="connsiteY72" fmla="*/ 8866 h 10000"/>
                    <a:gd name="connsiteX73" fmla="*/ 7604 w 10000"/>
                    <a:gd name="connsiteY73" fmla="*/ 9013 h 10000"/>
                    <a:gd name="connsiteX74" fmla="*/ 7457 w 10000"/>
                    <a:gd name="connsiteY74" fmla="*/ 9154 h 10000"/>
                    <a:gd name="connsiteX75" fmla="*/ 7302 w 10000"/>
                    <a:gd name="connsiteY75" fmla="*/ 9282 h 10000"/>
                    <a:gd name="connsiteX76" fmla="*/ 7146 w 10000"/>
                    <a:gd name="connsiteY76" fmla="*/ 9403 h 10000"/>
                    <a:gd name="connsiteX77" fmla="*/ 6987 w 10000"/>
                    <a:gd name="connsiteY77" fmla="*/ 9523 h 10000"/>
                    <a:gd name="connsiteX78" fmla="*/ 6831 w 10000"/>
                    <a:gd name="connsiteY78" fmla="*/ 9624 h 10000"/>
                    <a:gd name="connsiteX79" fmla="*/ 6684 w 10000"/>
                    <a:gd name="connsiteY79" fmla="*/ 9711 h 10000"/>
                    <a:gd name="connsiteX80" fmla="*/ 6540 w 10000"/>
                    <a:gd name="connsiteY80" fmla="*/ 9799 h 10000"/>
                    <a:gd name="connsiteX81" fmla="*/ 6411 w 10000"/>
                    <a:gd name="connsiteY81" fmla="*/ 9859 h 10000"/>
                    <a:gd name="connsiteX82" fmla="*/ 6293 w 10000"/>
                    <a:gd name="connsiteY82" fmla="*/ 9919 h 10000"/>
                    <a:gd name="connsiteX83" fmla="*/ 6196 w 10000"/>
                    <a:gd name="connsiteY83" fmla="*/ 9953 h 10000"/>
                    <a:gd name="connsiteX84" fmla="*/ 6108 w 10000"/>
                    <a:gd name="connsiteY84" fmla="*/ 9966 h 10000"/>
                    <a:gd name="connsiteX85" fmla="*/ 6008 w 10000"/>
                    <a:gd name="connsiteY85" fmla="*/ 9966 h 10000"/>
                    <a:gd name="connsiteX86" fmla="*/ 5888 w 10000"/>
                    <a:gd name="connsiteY86" fmla="*/ 9940 h 10000"/>
                    <a:gd name="connsiteX87" fmla="*/ 5755 w 10000"/>
                    <a:gd name="connsiteY87" fmla="*/ 9906 h 10000"/>
                    <a:gd name="connsiteX88" fmla="*/ 5611 w 10000"/>
                    <a:gd name="connsiteY88" fmla="*/ 9852 h 10000"/>
                    <a:gd name="connsiteX89" fmla="*/ 5459 w 10000"/>
                    <a:gd name="connsiteY89" fmla="*/ 9792 h 10000"/>
                    <a:gd name="connsiteX90" fmla="*/ 5297 w 10000"/>
                    <a:gd name="connsiteY90" fmla="*/ 9725 h 10000"/>
                    <a:gd name="connsiteX91" fmla="*/ 5132 w 10000"/>
                    <a:gd name="connsiteY91" fmla="*/ 9644 h 10000"/>
                    <a:gd name="connsiteX92" fmla="*/ 4965 w 10000"/>
                    <a:gd name="connsiteY92" fmla="*/ 9564 h 10000"/>
                    <a:gd name="connsiteX93" fmla="*/ 4794 w 10000"/>
                    <a:gd name="connsiteY93" fmla="*/ 9490 h 10000"/>
                    <a:gd name="connsiteX94" fmla="*/ 4630 w 10000"/>
                    <a:gd name="connsiteY94" fmla="*/ 9403 h 10000"/>
                    <a:gd name="connsiteX95" fmla="*/ 4468 w 10000"/>
                    <a:gd name="connsiteY95" fmla="*/ 9322 h 10000"/>
                    <a:gd name="connsiteX96" fmla="*/ 4297 w 10000"/>
                    <a:gd name="connsiteY96" fmla="*/ 9248 h 10000"/>
                    <a:gd name="connsiteX97" fmla="*/ 4133 w 10000"/>
                    <a:gd name="connsiteY97" fmla="*/ 9181 h 10000"/>
                    <a:gd name="connsiteX98" fmla="*/ 3986 w 10000"/>
                    <a:gd name="connsiteY98" fmla="*/ 9121 h 10000"/>
                    <a:gd name="connsiteX99" fmla="*/ 3851 w 10000"/>
                    <a:gd name="connsiteY99" fmla="*/ 9074 h 10000"/>
                    <a:gd name="connsiteX100" fmla="*/ 3739 w 10000"/>
                    <a:gd name="connsiteY100" fmla="*/ 9047 h 10000"/>
                    <a:gd name="connsiteX101" fmla="*/ 3674 w 10000"/>
                    <a:gd name="connsiteY101" fmla="*/ 9047 h 10000"/>
                    <a:gd name="connsiteX102" fmla="*/ 3598 w 10000"/>
                    <a:gd name="connsiteY102" fmla="*/ 9074 h 10000"/>
                    <a:gd name="connsiteX103" fmla="*/ 3504 w 10000"/>
                    <a:gd name="connsiteY103" fmla="*/ 9107 h 10000"/>
                    <a:gd name="connsiteX104" fmla="*/ 3401 w 10000"/>
                    <a:gd name="connsiteY104" fmla="*/ 9161 h 10000"/>
                    <a:gd name="connsiteX105" fmla="*/ 3283 w 10000"/>
                    <a:gd name="connsiteY105" fmla="*/ 9228 h 10000"/>
                    <a:gd name="connsiteX106" fmla="*/ 3160 w 10000"/>
                    <a:gd name="connsiteY106" fmla="*/ 9309 h 10000"/>
                    <a:gd name="connsiteX107" fmla="*/ 3025 w 10000"/>
                    <a:gd name="connsiteY107" fmla="*/ 9403 h 10000"/>
                    <a:gd name="connsiteX108" fmla="*/ 2840 w 10000"/>
                    <a:gd name="connsiteY108" fmla="*/ 9523 h 10000"/>
                    <a:gd name="connsiteX109" fmla="*/ 2651 w 10000"/>
                    <a:gd name="connsiteY109" fmla="*/ 9624 h 10000"/>
                    <a:gd name="connsiteX110" fmla="*/ 2457 w 10000"/>
                    <a:gd name="connsiteY110" fmla="*/ 9725 h 10000"/>
                    <a:gd name="connsiteX111" fmla="*/ 2260 w 10000"/>
                    <a:gd name="connsiteY111" fmla="*/ 9799 h 10000"/>
                    <a:gd name="connsiteX112" fmla="*/ 2069 w 10000"/>
                    <a:gd name="connsiteY112" fmla="*/ 9866 h 10000"/>
                    <a:gd name="connsiteX113" fmla="*/ 1875 w 10000"/>
                    <a:gd name="connsiteY113" fmla="*/ 9919 h 10000"/>
                    <a:gd name="connsiteX114" fmla="*/ 1687 w 10000"/>
                    <a:gd name="connsiteY114" fmla="*/ 9953 h 10000"/>
                    <a:gd name="connsiteX115" fmla="*/ 1505 w 10000"/>
                    <a:gd name="connsiteY115" fmla="*/ 9980 h 10000"/>
                    <a:gd name="connsiteX116" fmla="*/ 1329 w 10000"/>
                    <a:gd name="connsiteY116" fmla="*/ 10000 h 10000"/>
                    <a:gd name="connsiteX117" fmla="*/ 1161 w 10000"/>
                    <a:gd name="connsiteY117" fmla="*/ 10000 h 10000"/>
                    <a:gd name="connsiteX118" fmla="*/ 1002 w 10000"/>
                    <a:gd name="connsiteY118" fmla="*/ 9987 h 10000"/>
                    <a:gd name="connsiteX119" fmla="*/ 861 w 10000"/>
                    <a:gd name="connsiteY119" fmla="*/ 9966 h 10000"/>
                    <a:gd name="connsiteX120" fmla="*/ 729 w 10000"/>
                    <a:gd name="connsiteY120" fmla="*/ 9926 h 10000"/>
                    <a:gd name="connsiteX121" fmla="*/ 611 w 10000"/>
                    <a:gd name="connsiteY121" fmla="*/ 9879 h 10000"/>
                    <a:gd name="connsiteX122" fmla="*/ 511 w 10000"/>
                    <a:gd name="connsiteY122" fmla="*/ 9819 h 10000"/>
                    <a:gd name="connsiteX123" fmla="*/ 432 w 10000"/>
                    <a:gd name="connsiteY123" fmla="*/ 9745 h 10000"/>
                    <a:gd name="connsiteX124" fmla="*/ 373 w 10000"/>
                    <a:gd name="connsiteY124" fmla="*/ 9664 h 10000"/>
                    <a:gd name="connsiteX125" fmla="*/ 335 w 10000"/>
                    <a:gd name="connsiteY125" fmla="*/ 9564 h 10000"/>
                    <a:gd name="connsiteX126" fmla="*/ 294 w 10000"/>
                    <a:gd name="connsiteY126" fmla="*/ 9396 h 10000"/>
                    <a:gd name="connsiteX127" fmla="*/ 270 w 10000"/>
                    <a:gd name="connsiteY127" fmla="*/ 9228 h 10000"/>
                    <a:gd name="connsiteX128" fmla="*/ 267 w 10000"/>
                    <a:gd name="connsiteY128" fmla="*/ 9074 h 10000"/>
                    <a:gd name="connsiteX129" fmla="*/ 270 w 10000"/>
                    <a:gd name="connsiteY129" fmla="*/ 8926 h 10000"/>
                    <a:gd name="connsiteX130" fmla="*/ 291 w 10000"/>
                    <a:gd name="connsiteY130" fmla="*/ 8799 h 10000"/>
                    <a:gd name="connsiteX131" fmla="*/ 312 w 10000"/>
                    <a:gd name="connsiteY131" fmla="*/ 8658 h 10000"/>
                    <a:gd name="connsiteX132" fmla="*/ 341 w 10000"/>
                    <a:gd name="connsiteY132" fmla="*/ 8530 h 10000"/>
                    <a:gd name="connsiteX133" fmla="*/ 367 w 10000"/>
                    <a:gd name="connsiteY133" fmla="*/ 8403 h 10000"/>
                    <a:gd name="connsiteX134" fmla="*/ 400 w 10000"/>
                    <a:gd name="connsiteY134" fmla="*/ 8275 h 10000"/>
                    <a:gd name="connsiteX135" fmla="*/ 420 w 10000"/>
                    <a:gd name="connsiteY135" fmla="*/ 8128 h 10000"/>
                    <a:gd name="connsiteX136" fmla="*/ 438 w 10000"/>
                    <a:gd name="connsiteY136" fmla="*/ 7980 h 10000"/>
                    <a:gd name="connsiteX137" fmla="*/ 444 w 10000"/>
                    <a:gd name="connsiteY137" fmla="*/ 7826 h 10000"/>
                    <a:gd name="connsiteX138" fmla="*/ 438 w 10000"/>
                    <a:gd name="connsiteY138" fmla="*/ 7611 h 10000"/>
                    <a:gd name="connsiteX139" fmla="*/ 420 w 10000"/>
                    <a:gd name="connsiteY139" fmla="*/ 7416 h 10000"/>
                    <a:gd name="connsiteX140" fmla="*/ 391 w 10000"/>
                    <a:gd name="connsiteY140" fmla="*/ 7235 h 10000"/>
                    <a:gd name="connsiteX141" fmla="*/ 359 w 10000"/>
                    <a:gd name="connsiteY141" fmla="*/ 7074 h 10000"/>
                    <a:gd name="connsiteX142" fmla="*/ 317 w 10000"/>
                    <a:gd name="connsiteY142" fmla="*/ 6919 h 10000"/>
                    <a:gd name="connsiteX143" fmla="*/ 270 w 10000"/>
                    <a:gd name="connsiteY143" fmla="*/ 6772 h 10000"/>
                    <a:gd name="connsiteX144" fmla="*/ 226 w 10000"/>
                    <a:gd name="connsiteY144" fmla="*/ 6631 h 10000"/>
                    <a:gd name="connsiteX145" fmla="*/ 176 w 10000"/>
                    <a:gd name="connsiteY145" fmla="*/ 6497 h 10000"/>
                    <a:gd name="connsiteX146" fmla="*/ 132 w 10000"/>
                    <a:gd name="connsiteY146" fmla="*/ 6356 h 10000"/>
                    <a:gd name="connsiteX147" fmla="*/ 88 w 10000"/>
                    <a:gd name="connsiteY147" fmla="*/ 6221 h 10000"/>
                    <a:gd name="connsiteX148" fmla="*/ 56 w 10000"/>
                    <a:gd name="connsiteY148" fmla="*/ 6074 h 10000"/>
                    <a:gd name="connsiteX149" fmla="*/ 26 w 10000"/>
                    <a:gd name="connsiteY149" fmla="*/ 5926 h 10000"/>
                    <a:gd name="connsiteX150" fmla="*/ 6 w 10000"/>
                    <a:gd name="connsiteY150" fmla="*/ 5765 h 10000"/>
                    <a:gd name="connsiteX151" fmla="*/ 0 w 10000"/>
                    <a:gd name="connsiteY151" fmla="*/ 5591 h 10000"/>
                    <a:gd name="connsiteX152" fmla="*/ 3 w 10000"/>
                    <a:gd name="connsiteY152" fmla="*/ 5409 h 10000"/>
                    <a:gd name="connsiteX153" fmla="*/ 21 w 10000"/>
                    <a:gd name="connsiteY153" fmla="*/ 5201 h 10000"/>
                    <a:gd name="connsiteX154" fmla="*/ 59 w 10000"/>
                    <a:gd name="connsiteY154" fmla="*/ 4987 h 10000"/>
                    <a:gd name="connsiteX155" fmla="*/ 179 w 10000"/>
                    <a:gd name="connsiteY155" fmla="*/ 4416 h 10000"/>
                    <a:gd name="connsiteX156" fmla="*/ 312 w 10000"/>
                    <a:gd name="connsiteY156" fmla="*/ 3893 h 10000"/>
                    <a:gd name="connsiteX157" fmla="*/ 447 w 10000"/>
                    <a:gd name="connsiteY157" fmla="*/ 3409 h 10000"/>
                    <a:gd name="connsiteX158" fmla="*/ 597 w 10000"/>
                    <a:gd name="connsiteY158" fmla="*/ 2966 h 10000"/>
                    <a:gd name="connsiteX159" fmla="*/ 747 w 10000"/>
                    <a:gd name="connsiteY159" fmla="*/ 2564 h 10000"/>
                    <a:gd name="connsiteX160" fmla="*/ 908 w 10000"/>
                    <a:gd name="connsiteY160" fmla="*/ 2201 h 10000"/>
                    <a:gd name="connsiteX161" fmla="*/ 1070 w 10000"/>
                    <a:gd name="connsiteY161" fmla="*/ 1872 h 10000"/>
                    <a:gd name="connsiteX162" fmla="*/ 1414 w 10000"/>
                    <a:gd name="connsiteY162" fmla="*/ 1309 h 10000"/>
                    <a:gd name="connsiteX163" fmla="*/ 1593 w 10000"/>
                    <a:gd name="connsiteY163" fmla="*/ 1067 h 10000"/>
                    <a:gd name="connsiteX164" fmla="*/ 1952 w 10000"/>
                    <a:gd name="connsiteY164" fmla="*/ 691 h 10000"/>
                    <a:gd name="connsiteX165" fmla="*/ 2134 w 10000"/>
                    <a:gd name="connsiteY165" fmla="*/ 537 h 10000"/>
                    <a:gd name="connsiteX166" fmla="*/ 2313 w 10000"/>
                    <a:gd name="connsiteY166" fmla="*/ 403 h 10000"/>
                    <a:gd name="connsiteX167" fmla="*/ 2678 w 10000"/>
                    <a:gd name="connsiteY167" fmla="*/ 208 h 10000"/>
                    <a:gd name="connsiteX168" fmla="*/ 2854 w 10000"/>
                    <a:gd name="connsiteY168" fmla="*/ 141 h 10000"/>
                    <a:gd name="connsiteX169" fmla="*/ 3031 w 10000"/>
                    <a:gd name="connsiteY169" fmla="*/ 81 h 10000"/>
                    <a:gd name="connsiteX170" fmla="*/ 3201 w 10000"/>
                    <a:gd name="connsiteY170" fmla="*/ 40 h 10000"/>
                    <a:gd name="connsiteX171" fmla="*/ 3533 w 10000"/>
                    <a:gd name="connsiteY171"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657 w 10000"/>
                    <a:gd name="connsiteY14" fmla="*/ 443 h 10000"/>
                    <a:gd name="connsiteX15" fmla="*/ 7837 w 10000"/>
                    <a:gd name="connsiteY15" fmla="*/ 517 h 10000"/>
                    <a:gd name="connsiteX16" fmla="*/ 7995 w 10000"/>
                    <a:gd name="connsiteY16" fmla="*/ 604 h 10000"/>
                    <a:gd name="connsiteX17" fmla="*/ 8136 w 10000"/>
                    <a:gd name="connsiteY17" fmla="*/ 705 h 10000"/>
                    <a:gd name="connsiteX18" fmla="*/ 8207 w 10000"/>
                    <a:gd name="connsiteY18" fmla="*/ 765 h 10000"/>
                    <a:gd name="connsiteX19" fmla="*/ 8286 w 10000"/>
                    <a:gd name="connsiteY19" fmla="*/ 859 h 10000"/>
                    <a:gd name="connsiteX20" fmla="*/ 8374 w 10000"/>
                    <a:gd name="connsiteY20" fmla="*/ 980 h 10000"/>
                    <a:gd name="connsiteX21" fmla="*/ 8474 w 10000"/>
                    <a:gd name="connsiteY21" fmla="*/ 1128 h 10000"/>
                    <a:gd name="connsiteX22" fmla="*/ 8580 w 10000"/>
                    <a:gd name="connsiteY22" fmla="*/ 1295 h 10000"/>
                    <a:gd name="connsiteX23" fmla="*/ 8692 w 10000"/>
                    <a:gd name="connsiteY23" fmla="*/ 1477 h 10000"/>
                    <a:gd name="connsiteX24" fmla="*/ 8807 w 10000"/>
                    <a:gd name="connsiteY24" fmla="*/ 1671 h 10000"/>
                    <a:gd name="connsiteX25" fmla="*/ 8924 w 10000"/>
                    <a:gd name="connsiteY25" fmla="*/ 1886 h 10000"/>
                    <a:gd name="connsiteX26" fmla="*/ 9045 w 10000"/>
                    <a:gd name="connsiteY26" fmla="*/ 2121 h 10000"/>
                    <a:gd name="connsiteX27" fmla="*/ 9162 w 10000"/>
                    <a:gd name="connsiteY27" fmla="*/ 2356 h 10000"/>
                    <a:gd name="connsiteX28" fmla="*/ 9277 w 10000"/>
                    <a:gd name="connsiteY28" fmla="*/ 2604 h 10000"/>
                    <a:gd name="connsiteX29" fmla="*/ 9389 w 10000"/>
                    <a:gd name="connsiteY29" fmla="*/ 2866 h 10000"/>
                    <a:gd name="connsiteX30" fmla="*/ 9497 w 10000"/>
                    <a:gd name="connsiteY30" fmla="*/ 3121 h 10000"/>
                    <a:gd name="connsiteX31" fmla="*/ 9600 w 10000"/>
                    <a:gd name="connsiteY31" fmla="*/ 3383 h 10000"/>
                    <a:gd name="connsiteX32" fmla="*/ 9688 w 10000"/>
                    <a:gd name="connsiteY32" fmla="*/ 3651 h 10000"/>
                    <a:gd name="connsiteX33" fmla="*/ 9777 w 10000"/>
                    <a:gd name="connsiteY33" fmla="*/ 3906 h 10000"/>
                    <a:gd name="connsiteX34" fmla="*/ 9847 w 10000"/>
                    <a:gd name="connsiteY34" fmla="*/ 4168 h 10000"/>
                    <a:gd name="connsiteX35" fmla="*/ 9909 w 10000"/>
                    <a:gd name="connsiteY35" fmla="*/ 4416 h 10000"/>
                    <a:gd name="connsiteX36" fmla="*/ 9953 w 10000"/>
                    <a:gd name="connsiteY36" fmla="*/ 4664 h 10000"/>
                    <a:gd name="connsiteX37" fmla="*/ 9988 w 10000"/>
                    <a:gd name="connsiteY37" fmla="*/ 4899 h 10000"/>
                    <a:gd name="connsiteX38" fmla="*/ 10000 w 10000"/>
                    <a:gd name="connsiteY38" fmla="*/ 5121 h 10000"/>
                    <a:gd name="connsiteX39" fmla="*/ 9997 w 10000"/>
                    <a:gd name="connsiteY39" fmla="*/ 5329 h 10000"/>
                    <a:gd name="connsiteX40" fmla="*/ 9974 w 10000"/>
                    <a:gd name="connsiteY40" fmla="*/ 5530 h 10000"/>
                    <a:gd name="connsiteX41" fmla="*/ 9938 w 10000"/>
                    <a:gd name="connsiteY41" fmla="*/ 5644 h 10000"/>
                    <a:gd name="connsiteX42" fmla="*/ 9891 w 10000"/>
                    <a:gd name="connsiteY42" fmla="*/ 5738 h 10000"/>
                    <a:gd name="connsiteX43" fmla="*/ 9821 w 10000"/>
                    <a:gd name="connsiteY43" fmla="*/ 5826 h 10000"/>
                    <a:gd name="connsiteX44" fmla="*/ 9741 w 10000"/>
                    <a:gd name="connsiteY44" fmla="*/ 5893 h 10000"/>
                    <a:gd name="connsiteX45" fmla="*/ 9653 w 10000"/>
                    <a:gd name="connsiteY45" fmla="*/ 5953 h 10000"/>
                    <a:gd name="connsiteX46" fmla="*/ 9553 w 10000"/>
                    <a:gd name="connsiteY46" fmla="*/ 5993 h 10000"/>
                    <a:gd name="connsiteX47" fmla="*/ 9447 w 10000"/>
                    <a:gd name="connsiteY47" fmla="*/ 6040 h 10000"/>
                    <a:gd name="connsiteX48" fmla="*/ 9339 w 10000"/>
                    <a:gd name="connsiteY48" fmla="*/ 6074 h 10000"/>
                    <a:gd name="connsiteX49" fmla="*/ 9224 w 10000"/>
                    <a:gd name="connsiteY49" fmla="*/ 6101 h 10000"/>
                    <a:gd name="connsiteX50" fmla="*/ 9112 w 10000"/>
                    <a:gd name="connsiteY50" fmla="*/ 6128 h 10000"/>
                    <a:gd name="connsiteX51" fmla="*/ 8998 w 10000"/>
                    <a:gd name="connsiteY51" fmla="*/ 6161 h 10000"/>
                    <a:gd name="connsiteX52" fmla="*/ 8892 w 10000"/>
                    <a:gd name="connsiteY52" fmla="*/ 6188 h 10000"/>
                    <a:gd name="connsiteX53" fmla="*/ 8792 w 10000"/>
                    <a:gd name="connsiteY53" fmla="*/ 6221 h 10000"/>
                    <a:gd name="connsiteX54" fmla="*/ 8701 w 10000"/>
                    <a:gd name="connsiteY54" fmla="*/ 6262 h 10000"/>
                    <a:gd name="connsiteX55" fmla="*/ 8621 w 10000"/>
                    <a:gd name="connsiteY55" fmla="*/ 6309 h 10000"/>
                    <a:gd name="connsiteX56" fmla="*/ 8554 w 10000"/>
                    <a:gd name="connsiteY56" fmla="*/ 6369 h 10000"/>
                    <a:gd name="connsiteX57" fmla="*/ 8495 w 10000"/>
                    <a:gd name="connsiteY57" fmla="*/ 6436 h 10000"/>
                    <a:gd name="connsiteX58" fmla="*/ 8463 w 10000"/>
                    <a:gd name="connsiteY58" fmla="*/ 6523 h 10000"/>
                    <a:gd name="connsiteX59" fmla="*/ 8419 w 10000"/>
                    <a:gd name="connsiteY59" fmla="*/ 6711 h 10000"/>
                    <a:gd name="connsiteX60" fmla="*/ 8380 w 10000"/>
                    <a:gd name="connsiteY60" fmla="*/ 6913 h 10000"/>
                    <a:gd name="connsiteX61" fmla="*/ 8354 w 10000"/>
                    <a:gd name="connsiteY61" fmla="*/ 7114 h 10000"/>
                    <a:gd name="connsiteX62" fmla="*/ 8333 w 10000"/>
                    <a:gd name="connsiteY62" fmla="*/ 7322 h 10000"/>
                    <a:gd name="connsiteX63" fmla="*/ 8313 w 10000"/>
                    <a:gd name="connsiteY63" fmla="*/ 7530 h 10000"/>
                    <a:gd name="connsiteX64" fmla="*/ 8289 w 10000"/>
                    <a:gd name="connsiteY64" fmla="*/ 7732 h 10000"/>
                    <a:gd name="connsiteX65" fmla="*/ 8260 w 10000"/>
                    <a:gd name="connsiteY65" fmla="*/ 7913 h 10000"/>
                    <a:gd name="connsiteX66" fmla="*/ 8222 w 10000"/>
                    <a:gd name="connsiteY66" fmla="*/ 8081 h 10000"/>
                    <a:gd name="connsiteX67" fmla="*/ 8172 w 10000"/>
                    <a:gd name="connsiteY67" fmla="*/ 8235 h 10000"/>
                    <a:gd name="connsiteX68" fmla="*/ 8092 w 10000"/>
                    <a:gd name="connsiteY68" fmla="*/ 8403 h 10000"/>
                    <a:gd name="connsiteX69" fmla="*/ 7995 w 10000"/>
                    <a:gd name="connsiteY69" fmla="*/ 8557 h 10000"/>
                    <a:gd name="connsiteX70" fmla="*/ 7878 w 10000"/>
                    <a:gd name="connsiteY70" fmla="*/ 8711 h 10000"/>
                    <a:gd name="connsiteX71" fmla="*/ 7748 w 10000"/>
                    <a:gd name="connsiteY71" fmla="*/ 8866 h 10000"/>
                    <a:gd name="connsiteX72" fmla="*/ 7604 w 10000"/>
                    <a:gd name="connsiteY72" fmla="*/ 9013 h 10000"/>
                    <a:gd name="connsiteX73" fmla="*/ 7457 w 10000"/>
                    <a:gd name="connsiteY73" fmla="*/ 9154 h 10000"/>
                    <a:gd name="connsiteX74" fmla="*/ 7302 w 10000"/>
                    <a:gd name="connsiteY74" fmla="*/ 9282 h 10000"/>
                    <a:gd name="connsiteX75" fmla="*/ 7146 w 10000"/>
                    <a:gd name="connsiteY75" fmla="*/ 9403 h 10000"/>
                    <a:gd name="connsiteX76" fmla="*/ 6987 w 10000"/>
                    <a:gd name="connsiteY76" fmla="*/ 9523 h 10000"/>
                    <a:gd name="connsiteX77" fmla="*/ 6831 w 10000"/>
                    <a:gd name="connsiteY77" fmla="*/ 9624 h 10000"/>
                    <a:gd name="connsiteX78" fmla="*/ 6684 w 10000"/>
                    <a:gd name="connsiteY78" fmla="*/ 9711 h 10000"/>
                    <a:gd name="connsiteX79" fmla="*/ 6540 w 10000"/>
                    <a:gd name="connsiteY79" fmla="*/ 9799 h 10000"/>
                    <a:gd name="connsiteX80" fmla="*/ 6411 w 10000"/>
                    <a:gd name="connsiteY80" fmla="*/ 9859 h 10000"/>
                    <a:gd name="connsiteX81" fmla="*/ 6293 w 10000"/>
                    <a:gd name="connsiteY81" fmla="*/ 9919 h 10000"/>
                    <a:gd name="connsiteX82" fmla="*/ 6196 w 10000"/>
                    <a:gd name="connsiteY82" fmla="*/ 9953 h 10000"/>
                    <a:gd name="connsiteX83" fmla="*/ 6108 w 10000"/>
                    <a:gd name="connsiteY83" fmla="*/ 9966 h 10000"/>
                    <a:gd name="connsiteX84" fmla="*/ 6008 w 10000"/>
                    <a:gd name="connsiteY84" fmla="*/ 9966 h 10000"/>
                    <a:gd name="connsiteX85" fmla="*/ 5888 w 10000"/>
                    <a:gd name="connsiteY85" fmla="*/ 9940 h 10000"/>
                    <a:gd name="connsiteX86" fmla="*/ 5755 w 10000"/>
                    <a:gd name="connsiteY86" fmla="*/ 9906 h 10000"/>
                    <a:gd name="connsiteX87" fmla="*/ 5611 w 10000"/>
                    <a:gd name="connsiteY87" fmla="*/ 9852 h 10000"/>
                    <a:gd name="connsiteX88" fmla="*/ 5459 w 10000"/>
                    <a:gd name="connsiteY88" fmla="*/ 9792 h 10000"/>
                    <a:gd name="connsiteX89" fmla="*/ 5297 w 10000"/>
                    <a:gd name="connsiteY89" fmla="*/ 9725 h 10000"/>
                    <a:gd name="connsiteX90" fmla="*/ 5132 w 10000"/>
                    <a:gd name="connsiteY90" fmla="*/ 9644 h 10000"/>
                    <a:gd name="connsiteX91" fmla="*/ 4965 w 10000"/>
                    <a:gd name="connsiteY91" fmla="*/ 9564 h 10000"/>
                    <a:gd name="connsiteX92" fmla="*/ 4794 w 10000"/>
                    <a:gd name="connsiteY92" fmla="*/ 9490 h 10000"/>
                    <a:gd name="connsiteX93" fmla="*/ 4630 w 10000"/>
                    <a:gd name="connsiteY93" fmla="*/ 9403 h 10000"/>
                    <a:gd name="connsiteX94" fmla="*/ 4468 w 10000"/>
                    <a:gd name="connsiteY94" fmla="*/ 9322 h 10000"/>
                    <a:gd name="connsiteX95" fmla="*/ 4297 w 10000"/>
                    <a:gd name="connsiteY95" fmla="*/ 9248 h 10000"/>
                    <a:gd name="connsiteX96" fmla="*/ 4133 w 10000"/>
                    <a:gd name="connsiteY96" fmla="*/ 9181 h 10000"/>
                    <a:gd name="connsiteX97" fmla="*/ 3986 w 10000"/>
                    <a:gd name="connsiteY97" fmla="*/ 9121 h 10000"/>
                    <a:gd name="connsiteX98" fmla="*/ 3851 w 10000"/>
                    <a:gd name="connsiteY98" fmla="*/ 9074 h 10000"/>
                    <a:gd name="connsiteX99" fmla="*/ 3739 w 10000"/>
                    <a:gd name="connsiteY99" fmla="*/ 9047 h 10000"/>
                    <a:gd name="connsiteX100" fmla="*/ 3674 w 10000"/>
                    <a:gd name="connsiteY100" fmla="*/ 9047 h 10000"/>
                    <a:gd name="connsiteX101" fmla="*/ 3598 w 10000"/>
                    <a:gd name="connsiteY101" fmla="*/ 9074 h 10000"/>
                    <a:gd name="connsiteX102" fmla="*/ 3504 w 10000"/>
                    <a:gd name="connsiteY102" fmla="*/ 9107 h 10000"/>
                    <a:gd name="connsiteX103" fmla="*/ 3401 w 10000"/>
                    <a:gd name="connsiteY103" fmla="*/ 9161 h 10000"/>
                    <a:gd name="connsiteX104" fmla="*/ 3283 w 10000"/>
                    <a:gd name="connsiteY104" fmla="*/ 9228 h 10000"/>
                    <a:gd name="connsiteX105" fmla="*/ 3160 w 10000"/>
                    <a:gd name="connsiteY105" fmla="*/ 9309 h 10000"/>
                    <a:gd name="connsiteX106" fmla="*/ 3025 w 10000"/>
                    <a:gd name="connsiteY106" fmla="*/ 9403 h 10000"/>
                    <a:gd name="connsiteX107" fmla="*/ 2840 w 10000"/>
                    <a:gd name="connsiteY107" fmla="*/ 9523 h 10000"/>
                    <a:gd name="connsiteX108" fmla="*/ 2651 w 10000"/>
                    <a:gd name="connsiteY108" fmla="*/ 9624 h 10000"/>
                    <a:gd name="connsiteX109" fmla="*/ 2457 w 10000"/>
                    <a:gd name="connsiteY109" fmla="*/ 9725 h 10000"/>
                    <a:gd name="connsiteX110" fmla="*/ 2260 w 10000"/>
                    <a:gd name="connsiteY110" fmla="*/ 9799 h 10000"/>
                    <a:gd name="connsiteX111" fmla="*/ 2069 w 10000"/>
                    <a:gd name="connsiteY111" fmla="*/ 9866 h 10000"/>
                    <a:gd name="connsiteX112" fmla="*/ 1875 w 10000"/>
                    <a:gd name="connsiteY112" fmla="*/ 9919 h 10000"/>
                    <a:gd name="connsiteX113" fmla="*/ 1687 w 10000"/>
                    <a:gd name="connsiteY113" fmla="*/ 9953 h 10000"/>
                    <a:gd name="connsiteX114" fmla="*/ 1505 w 10000"/>
                    <a:gd name="connsiteY114" fmla="*/ 9980 h 10000"/>
                    <a:gd name="connsiteX115" fmla="*/ 1329 w 10000"/>
                    <a:gd name="connsiteY115" fmla="*/ 10000 h 10000"/>
                    <a:gd name="connsiteX116" fmla="*/ 1161 w 10000"/>
                    <a:gd name="connsiteY116" fmla="*/ 10000 h 10000"/>
                    <a:gd name="connsiteX117" fmla="*/ 1002 w 10000"/>
                    <a:gd name="connsiteY117" fmla="*/ 9987 h 10000"/>
                    <a:gd name="connsiteX118" fmla="*/ 861 w 10000"/>
                    <a:gd name="connsiteY118" fmla="*/ 9966 h 10000"/>
                    <a:gd name="connsiteX119" fmla="*/ 729 w 10000"/>
                    <a:gd name="connsiteY119" fmla="*/ 9926 h 10000"/>
                    <a:gd name="connsiteX120" fmla="*/ 611 w 10000"/>
                    <a:gd name="connsiteY120" fmla="*/ 9879 h 10000"/>
                    <a:gd name="connsiteX121" fmla="*/ 511 w 10000"/>
                    <a:gd name="connsiteY121" fmla="*/ 9819 h 10000"/>
                    <a:gd name="connsiteX122" fmla="*/ 432 w 10000"/>
                    <a:gd name="connsiteY122" fmla="*/ 9745 h 10000"/>
                    <a:gd name="connsiteX123" fmla="*/ 373 w 10000"/>
                    <a:gd name="connsiteY123" fmla="*/ 9664 h 10000"/>
                    <a:gd name="connsiteX124" fmla="*/ 335 w 10000"/>
                    <a:gd name="connsiteY124" fmla="*/ 9564 h 10000"/>
                    <a:gd name="connsiteX125" fmla="*/ 294 w 10000"/>
                    <a:gd name="connsiteY125" fmla="*/ 9396 h 10000"/>
                    <a:gd name="connsiteX126" fmla="*/ 270 w 10000"/>
                    <a:gd name="connsiteY126" fmla="*/ 9228 h 10000"/>
                    <a:gd name="connsiteX127" fmla="*/ 267 w 10000"/>
                    <a:gd name="connsiteY127" fmla="*/ 9074 h 10000"/>
                    <a:gd name="connsiteX128" fmla="*/ 270 w 10000"/>
                    <a:gd name="connsiteY128" fmla="*/ 8926 h 10000"/>
                    <a:gd name="connsiteX129" fmla="*/ 291 w 10000"/>
                    <a:gd name="connsiteY129" fmla="*/ 8799 h 10000"/>
                    <a:gd name="connsiteX130" fmla="*/ 312 w 10000"/>
                    <a:gd name="connsiteY130" fmla="*/ 8658 h 10000"/>
                    <a:gd name="connsiteX131" fmla="*/ 341 w 10000"/>
                    <a:gd name="connsiteY131" fmla="*/ 8530 h 10000"/>
                    <a:gd name="connsiteX132" fmla="*/ 367 w 10000"/>
                    <a:gd name="connsiteY132" fmla="*/ 8403 h 10000"/>
                    <a:gd name="connsiteX133" fmla="*/ 400 w 10000"/>
                    <a:gd name="connsiteY133" fmla="*/ 8275 h 10000"/>
                    <a:gd name="connsiteX134" fmla="*/ 420 w 10000"/>
                    <a:gd name="connsiteY134" fmla="*/ 8128 h 10000"/>
                    <a:gd name="connsiteX135" fmla="*/ 438 w 10000"/>
                    <a:gd name="connsiteY135" fmla="*/ 7980 h 10000"/>
                    <a:gd name="connsiteX136" fmla="*/ 444 w 10000"/>
                    <a:gd name="connsiteY136" fmla="*/ 7826 h 10000"/>
                    <a:gd name="connsiteX137" fmla="*/ 438 w 10000"/>
                    <a:gd name="connsiteY137" fmla="*/ 7611 h 10000"/>
                    <a:gd name="connsiteX138" fmla="*/ 420 w 10000"/>
                    <a:gd name="connsiteY138" fmla="*/ 7416 h 10000"/>
                    <a:gd name="connsiteX139" fmla="*/ 391 w 10000"/>
                    <a:gd name="connsiteY139" fmla="*/ 7235 h 10000"/>
                    <a:gd name="connsiteX140" fmla="*/ 359 w 10000"/>
                    <a:gd name="connsiteY140" fmla="*/ 7074 h 10000"/>
                    <a:gd name="connsiteX141" fmla="*/ 317 w 10000"/>
                    <a:gd name="connsiteY141" fmla="*/ 6919 h 10000"/>
                    <a:gd name="connsiteX142" fmla="*/ 270 w 10000"/>
                    <a:gd name="connsiteY142" fmla="*/ 6772 h 10000"/>
                    <a:gd name="connsiteX143" fmla="*/ 226 w 10000"/>
                    <a:gd name="connsiteY143" fmla="*/ 6631 h 10000"/>
                    <a:gd name="connsiteX144" fmla="*/ 176 w 10000"/>
                    <a:gd name="connsiteY144" fmla="*/ 6497 h 10000"/>
                    <a:gd name="connsiteX145" fmla="*/ 132 w 10000"/>
                    <a:gd name="connsiteY145" fmla="*/ 6356 h 10000"/>
                    <a:gd name="connsiteX146" fmla="*/ 88 w 10000"/>
                    <a:gd name="connsiteY146" fmla="*/ 6221 h 10000"/>
                    <a:gd name="connsiteX147" fmla="*/ 56 w 10000"/>
                    <a:gd name="connsiteY147" fmla="*/ 6074 h 10000"/>
                    <a:gd name="connsiteX148" fmla="*/ 26 w 10000"/>
                    <a:gd name="connsiteY148" fmla="*/ 5926 h 10000"/>
                    <a:gd name="connsiteX149" fmla="*/ 6 w 10000"/>
                    <a:gd name="connsiteY149" fmla="*/ 5765 h 10000"/>
                    <a:gd name="connsiteX150" fmla="*/ 0 w 10000"/>
                    <a:gd name="connsiteY150" fmla="*/ 5591 h 10000"/>
                    <a:gd name="connsiteX151" fmla="*/ 3 w 10000"/>
                    <a:gd name="connsiteY151" fmla="*/ 5409 h 10000"/>
                    <a:gd name="connsiteX152" fmla="*/ 21 w 10000"/>
                    <a:gd name="connsiteY152" fmla="*/ 5201 h 10000"/>
                    <a:gd name="connsiteX153" fmla="*/ 59 w 10000"/>
                    <a:gd name="connsiteY153" fmla="*/ 4987 h 10000"/>
                    <a:gd name="connsiteX154" fmla="*/ 179 w 10000"/>
                    <a:gd name="connsiteY154" fmla="*/ 4416 h 10000"/>
                    <a:gd name="connsiteX155" fmla="*/ 312 w 10000"/>
                    <a:gd name="connsiteY155" fmla="*/ 3893 h 10000"/>
                    <a:gd name="connsiteX156" fmla="*/ 447 w 10000"/>
                    <a:gd name="connsiteY156" fmla="*/ 3409 h 10000"/>
                    <a:gd name="connsiteX157" fmla="*/ 597 w 10000"/>
                    <a:gd name="connsiteY157" fmla="*/ 2966 h 10000"/>
                    <a:gd name="connsiteX158" fmla="*/ 747 w 10000"/>
                    <a:gd name="connsiteY158" fmla="*/ 2564 h 10000"/>
                    <a:gd name="connsiteX159" fmla="*/ 908 w 10000"/>
                    <a:gd name="connsiteY159" fmla="*/ 2201 h 10000"/>
                    <a:gd name="connsiteX160" fmla="*/ 1070 w 10000"/>
                    <a:gd name="connsiteY160" fmla="*/ 1872 h 10000"/>
                    <a:gd name="connsiteX161" fmla="*/ 1414 w 10000"/>
                    <a:gd name="connsiteY161" fmla="*/ 1309 h 10000"/>
                    <a:gd name="connsiteX162" fmla="*/ 1593 w 10000"/>
                    <a:gd name="connsiteY162" fmla="*/ 1067 h 10000"/>
                    <a:gd name="connsiteX163" fmla="*/ 1952 w 10000"/>
                    <a:gd name="connsiteY163" fmla="*/ 691 h 10000"/>
                    <a:gd name="connsiteX164" fmla="*/ 2134 w 10000"/>
                    <a:gd name="connsiteY164" fmla="*/ 537 h 10000"/>
                    <a:gd name="connsiteX165" fmla="*/ 2313 w 10000"/>
                    <a:gd name="connsiteY165" fmla="*/ 403 h 10000"/>
                    <a:gd name="connsiteX166" fmla="*/ 2678 w 10000"/>
                    <a:gd name="connsiteY166" fmla="*/ 208 h 10000"/>
                    <a:gd name="connsiteX167" fmla="*/ 2854 w 10000"/>
                    <a:gd name="connsiteY167" fmla="*/ 141 h 10000"/>
                    <a:gd name="connsiteX168" fmla="*/ 3031 w 10000"/>
                    <a:gd name="connsiteY168" fmla="*/ 81 h 10000"/>
                    <a:gd name="connsiteX169" fmla="*/ 3201 w 10000"/>
                    <a:gd name="connsiteY169" fmla="*/ 40 h 10000"/>
                    <a:gd name="connsiteX170" fmla="*/ 3533 w 10000"/>
                    <a:gd name="connsiteY170"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07 w 10000"/>
                    <a:gd name="connsiteY17" fmla="*/ 765 h 10000"/>
                    <a:gd name="connsiteX18" fmla="*/ 8286 w 10000"/>
                    <a:gd name="connsiteY18" fmla="*/ 859 h 10000"/>
                    <a:gd name="connsiteX19" fmla="*/ 8374 w 10000"/>
                    <a:gd name="connsiteY19" fmla="*/ 980 h 10000"/>
                    <a:gd name="connsiteX20" fmla="*/ 8474 w 10000"/>
                    <a:gd name="connsiteY20" fmla="*/ 1128 h 10000"/>
                    <a:gd name="connsiteX21" fmla="*/ 8580 w 10000"/>
                    <a:gd name="connsiteY21" fmla="*/ 1295 h 10000"/>
                    <a:gd name="connsiteX22" fmla="*/ 8692 w 10000"/>
                    <a:gd name="connsiteY22" fmla="*/ 1477 h 10000"/>
                    <a:gd name="connsiteX23" fmla="*/ 8807 w 10000"/>
                    <a:gd name="connsiteY23" fmla="*/ 1671 h 10000"/>
                    <a:gd name="connsiteX24" fmla="*/ 8924 w 10000"/>
                    <a:gd name="connsiteY24" fmla="*/ 1886 h 10000"/>
                    <a:gd name="connsiteX25" fmla="*/ 9045 w 10000"/>
                    <a:gd name="connsiteY25" fmla="*/ 2121 h 10000"/>
                    <a:gd name="connsiteX26" fmla="*/ 9162 w 10000"/>
                    <a:gd name="connsiteY26" fmla="*/ 2356 h 10000"/>
                    <a:gd name="connsiteX27" fmla="*/ 9277 w 10000"/>
                    <a:gd name="connsiteY27" fmla="*/ 2604 h 10000"/>
                    <a:gd name="connsiteX28" fmla="*/ 9389 w 10000"/>
                    <a:gd name="connsiteY28" fmla="*/ 2866 h 10000"/>
                    <a:gd name="connsiteX29" fmla="*/ 9497 w 10000"/>
                    <a:gd name="connsiteY29" fmla="*/ 3121 h 10000"/>
                    <a:gd name="connsiteX30" fmla="*/ 9600 w 10000"/>
                    <a:gd name="connsiteY30" fmla="*/ 3383 h 10000"/>
                    <a:gd name="connsiteX31" fmla="*/ 9688 w 10000"/>
                    <a:gd name="connsiteY31" fmla="*/ 3651 h 10000"/>
                    <a:gd name="connsiteX32" fmla="*/ 9777 w 10000"/>
                    <a:gd name="connsiteY32" fmla="*/ 3906 h 10000"/>
                    <a:gd name="connsiteX33" fmla="*/ 9847 w 10000"/>
                    <a:gd name="connsiteY33" fmla="*/ 4168 h 10000"/>
                    <a:gd name="connsiteX34" fmla="*/ 9909 w 10000"/>
                    <a:gd name="connsiteY34" fmla="*/ 4416 h 10000"/>
                    <a:gd name="connsiteX35" fmla="*/ 9953 w 10000"/>
                    <a:gd name="connsiteY35" fmla="*/ 4664 h 10000"/>
                    <a:gd name="connsiteX36" fmla="*/ 9988 w 10000"/>
                    <a:gd name="connsiteY36" fmla="*/ 4899 h 10000"/>
                    <a:gd name="connsiteX37" fmla="*/ 10000 w 10000"/>
                    <a:gd name="connsiteY37" fmla="*/ 5121 h 10000"/>
                    <a:gd name="connsiteX38" fmla="*/ 9997 w 10000"/>
                    <a:gd name="connsiteY38" fmla="*/ 5329 h 10000"/>
                    <a:gd name="connsiteX39" fmla="*/ 9974 w 10000"/>
                    <a:gd name="connsiteY39" fmla="*/ 5530 h 10000"/>
                    <a:gd name="connsiteX40" fmla="*/ 9938 w 10000"/>
                    <a:gd name="connsiteY40" fmla="*/ 5644 h 10000"/>
                    <a:gd name="connsiteX41" fmla="*/ 9891 w 10000"/>
                    <a:gd name="connsiteY41" fmla="*/ 5738 h 10000"/>
                    <a:gd name="connsiteX42" fmla="*/ 9821 w 10000"/>
                    <a:gd name="connsiteY42" fmla="*/ 5826 h 10000"/>
                    <a:gd name="connsiteX43" fmla="*/ 9741 w 10000"/>
                    <a:gd name="connsiteY43" fmla="*/ 5893 h 10000"/>
                    <a:gd name="connsiteX44" fmla="*/ 9653 w 10000"/>
                    <a:gd name="connsiteY44" fmla="*/ 5953 h 10000"/>
                    <a:gd name="connsiteX45" fmla="*/ 9553 w 10000"/>
                    <a:gd name="connsiteY45" fmla="*/ 5993 h 10000"/>
                    <a:gd name="connsiteX46" fmla="*/ 9447 w 10000"/>
                    <a:gd name="connsiteY46" fmla="*/ 6040 h 10000"/>
                    <a:gd name="connsiteX47" fmla="*/ 9339 w 10000"/>
                    <a:gd name="connsiteY47" fmla="*/ 6074 h 10000"/>
                    <a:gd name="connsiteX48" fmla="*/ 9224 w 10000"/>
                    <a:gd name="connsiteY48" fmla="*/ 6101 h 10000"/>
                    <a:gd name="connsiteX49" fmla="*/ 9112 w 10000"/>
                    <a:gd name="connsiteY49" fmla="*/ 6128 h 10000"/>
                    <a:gd name="connsiteX50" fmla="*/ 8998 w 10000"/>
                    <a:gd name="connsiteY50" fmla="*/ 6161 h 10000"/>
                    <a:gd name="connsiteX51" fmla="*/ 8892 w 10000"/>
                    <a:gd name="connsiteY51" fmla="*/ 6188 h 10000"/>
                    <a:gd name="connsiteX52" fmla="*/ 8792 w 10000"/>
                    <a:gd name="connsiteY52" fmla="*/ 6221 h 10000"/>
                    <a:gd name="connsiteX53" fmla="*/ 8701 w 10000"/>
                    <a:gd name="connsiteY53" fmla="*/ 6262 h 10000"/>
                    <a:gd name="connsiteX54" fmla="*/ 8621 w 10000"/>
                    <a:gd name="connsiteY54" fmla="*/ 6309 h 10000"/>
                    <a:gd name="connsiteX55" fmla="*/ 8554 w 10000"/>
                    <a:gd name="connsiteY55" fmla="*/ 6369 h 10000"/>
                    <a:gd name="connsiteX56" fmla="*/ 8495 w 10000"/>
                    <a:gd name="connsiteY56" fmla="*/ 6436 h 10000"/>
                    <a:gd name="connsiteX57" fmla="*/ 8463 w 10000"/>
                    <a:gd name="connsiteY57" fmla="*/ 6523 h 10000"/>
                    <a:gd name="connsiteX58" fmla="*/ 8419 w 10000"/>
                    <a:gd name="connsiteY58" fmla="*/ 6711 h 10000"/>
                    <a:gd name="connsiteX59" fmla="*/ 8380 w 10000"/>
                    <a:gd name="connsiteY59" fmla="*/ 6913 h 10000"/>
                    <a:gd name="connsiteX60" fmla="*/ 8354 w 10000"/>
                    <a:gd name="connsiteY60" fmla="*/ 7114 h 10000"/>
                    <a:gd name="connsiteX61" fmla="*/ 8333 w 10000"/>
                    <a:gd name="connsiteY61" fmla="*/ 7322 h 10000"/>
                    <a:gd name="connsiteX62" fmla="*/ 8313 w 10000"/>
                    <a:gd name="connsiteY62" fmla="*/ 7530 h 10000"/>
                    <a:gd name="connsiteX63" fmla="*/ 8289 w 10000"/>
                    <a:gd name="connsiteY63" fmla="*/ 7732 h 10000"/>
                    <a:gd name="connsiteX64" fmla="*/ 8260 w 10000"/>
                    <a:gd name="connsiteY64" fmla="*/ 7913 h 10000"/>
                    <a:gd name="connsiteX65" fmla="*/ 8222 w 10000"/>
                    <a:gd name="connsiteY65" fmla="*/ 8081 h 10000"/>
                    <a:gd name="connsiteX66" fmla="*/ 8172 w 10000"/>
                    <a:gd name="connsiteY66" fmla="*/ 8235 h 10000"/>
                    <a:gd name="connsiteX67" fmla="*/ 8092 w 10000"/>
                    <a:gd name="connsiteY67" fmla="*/ 8403 h 10000"/>
                    <a:gd name="connsiteX68" fmla="*/ 7995 w 10000"/>
                    <a:gd name="connsiteY68" fmla="*/ 8557 h 10000"/>
                    <a:gd name="connsiteX69" fmla="*/ 7878 w 10000"/>
                    <a:gd name="connsiteY69" fmla="*/ 8711 h 10000"/>
                    <a:gd name="connsiteX70" fmla="*/ 7748 w 10000"/>
                    <a:gd name="connsiteY70" fmla="*/ 8866 h 10000"/>
                    <a:gd name="connsiteX71" fmla="*/ 7604 w 10000"/>
                    <a:gd name="connsiteY71" fmla="*/ 9013 h 10000"/>
                    <a:gd name="connsiteX72" fmla="*/ 7457 w 10000"/>
                    <a:gd name="connsiteY72" fmla="*/ 9154 h 10000"/>
                    <a:gd name="connsiteX73" fmla="*/ 7302 w 10000"/>
                    <a:gd name="connsiteY73" fmla="*/ 9282 h 10000"/>
                    <a:gd name="connsiteX74" fmla="*/ 7146 w 10000"/>
                    <a:gd name="connsiteY74" fmla="*/ 9403 h 10000"/>
                    <a:gd name="connsiteX75" fmla="*/ 6987 w 10000"/>
                    <a:gd name="connsiteY75" fmla="*/ 9523 h 10000"/>
                    <a:gd name="connsiteX76" fmla="*/ 6831 w 10000"/>
                    <a:gd name="connsiteY76" fmla="*/ 9624 h 10000"/>
                    <a:gd name="connsiteX77" fmla="*/ 6684 w 10000"/>
                    <a:gd name="connsiteY77" fmla="*/ 9711 h 10000"/>
                    <a:gd name="connsiteX78" fmla="*/ 6540 w 10000"/>
                    <a:gd name="connsiteY78" fmla="*/ 9799 h 10000"/>
                    <a:gd name="connsiteX79" fmla="*/ 6411 w 10000"/>
                    <a:gd name="connsiteY79" fmla="*/ 9859 h 10000"/>
                    <a:gd name="connsiteX80" fmla="*/ 6293 w 10000"/>
                    <a:gd name="connsiteY80" fmla="*/ 9919 h 10000"/>
                    <a:gd name="connsiteX81" fmla="*/ 6196 w 10000"/>
                    <a:gd name="connsiteY81" fmla="*/ 9953 h 10000"/>
                    <a:gd name="connsiteX82" fmla="*/ 6108 w 10000"/>
                    <a:gd name="connsiteY82" fmla="*/ 9966 h 10000"/>
                    <a:gd name="connsiteX83" fmla="*/ 6008 w 10000"/>
                    <a:gd name="connsiteY83" fmla="*/ 9966 h 10000"/>
                    <a:gd name="connsiteX84" fmla="*/ 5888 w 10000"/>
                    <a:gd name="connsiteY84" fmla="*/ 9940 h 10000"/>
                    <a:gd name="connsiteX85" fmla="*/ 5755 w 10000"/>
                    <a:gd name="connsiteY85" fmla="*/ 9906 h 10000"/>
                    <a:gd name="connsiteX86" fmla="*/ 5611 w 10000"/>
                    <a:gd name="connsiteY86" fmla="*/ 9852 h 10000"/>
                    <a:gd name="connsiteX87" fmla="*/ 5459 w 10000"/>
                    <a:gd name="connsiteY87" fmla="*/ 9792 h 10000"/>
                    <a:gd name="connsiteX88" fmla="*/ 5297 w 10000"/>
                    <a:gd name="connsiteY88" fmla="*/ 9725 h 10000"/>
                    <a:gd name="connsiteX89" fmla="*/ 5132 w 10000"/>
                    <a:gd name="connsiteY89" fmla="*/ 9644 h 10000"/>
                    <a:gd name="connsiteX90" fmla="*/ 4965 w 10000"/>
                    <a:gd name="connsiteY90" fmla="*/ 9564 h 10000"/>
                    <a:gd name="connsiteX91" fmla="*/ 4794 w 10000"/>
                    <a:gd name="connsiteY91" fmla="*/ 9490 h 10000"/>
                    <a:gd name="connsiteX92" fmla="*/ 4630 w 10000"/>
                    <a:gd name="connsiteY92" fmla="*/ 9403 h 10000"/>
                    <a:gd name="connsiteX93" fmla="*/ 4468 w 10000"/>
                    <a:gd name="connsiteY93" fmla="*/ 9322 h 10000"/>
                    <a:gd name="connsiteX94" fmla="*/ 4297 w 10000"/>
                    <a:gd name="connsiteY94" fmla="*/ 9248 h 10000"/>
                    <a:gd name="connsiteX95" fmla="*/ 4133 w 10000"/>
                    <a:gd name="connsiteY95" fmla="*/ 9181 h 10000"/>
                    <a:gd name="connsiteX96" fmla="*/ 3986 w 10000"/>
                    <a:gd name="connsiteY96" fmla="*/ 9121 h 10000"/>
                    <a:gd name="connsiteX97" fmla="*/ 3851 w 10000"/>
                    <a:gd name="connsiteY97" fmla="*/ 9074 h 10000"/>
                    <a:gd name="connsiteX98" fmla="*/ 3739 w 10000"/>
                    <a:gd name="connsiteY98" fmla="*/ 9047 h 10000"/>
                    <a:gd name="connsiteX99" fmla="*/ 3674 w 10000"/>
                    <a:gd name="connsiteY99" fmla="*/ 9047 h 10000"/>
                    <a:gd name="connsiteX100" fmla="*/ 3598 w 10000"/>
                    <a:gd name="connsiteY100" fmla="*/ 9074 h 10000"/>
                    <a:gd name="connsiteX101" fmla="*/ 3504 w 10000"/>
                    <a:gd name="connsiteY101" fmla="*/ 9107 h 10000"/>
                    <a:gd name="connsiteX102" fmla="*/ 3401 w 10000"/>
                    <a:gd name="connsiteY102" fmla="*/ 9161 h 10000"/>
                    <a:gd name="connsiteX103" fmla="*/ 3283 w 10000"/>
                    <a:gd name="connsiteY103" fmla="*/ 9228 h 10000"/>
                    <a:gd name="connsiteX104" fmla="*/ 3160 w 10000"/>
                    <a:gd name="connsiteY104" fmla="*/ 9309 h 10000"/>
                    <a:gd name="connsiteX105" fmla="*/ 3025 w 10000"/>
                    <a:gd name="connsiteY105" fmla="*/ 9403 h 10000"/>
                    <a:gd name="connsiteX106" fmla="*/ 2840 w 10000"/>
                    <a:gd name="connsiteY106" fmla="*/ 9523 h 10000"/>
                    <a:gd name="connsiteX107" fmla="*/ 2651 w 10000"/>
                    <a:gd name="connsiteY107" fmla="*/ 9624 h 10000"/>
                    <a:gd name="connsiteX108" fmla="*/ 2457 w 10000"/>
                    <a:gd name="connsiteY108" fmla="*/ 9725 h 10000"/>
                    <a:gd name="connsiteX109" fmla="*/ 2260 w 10000"/>
                    <a:gd name="connsiteY109" fmla="*/ 9799 h 10000"/>
                    <a:gd name="connsiteX110" fmla="*/ 2069 w 10000"/>
                    <a:gd name="connsiteY110" fmla="*/ 9866 h 10000"/>
                    <a:gd name="connsiteX111" fmla="*/ 1875 w 10000"/>
                    <a:gd name="connsiteY111" fmla="*/ 9919 h 10000"/>
                    <a:gd name="connsiteX112" fmla="*/ 1687 w 10000"/>
                    <a:gd name="connsiteY112" fmla="*/ 9953 h 10000"/>
                    <a:gd name="connsiteX113" fmla="*/ 1505 w 10000"/>
                    <a:gd name="connsiteY113" fmla="*/ 9980 h 10000"/>
                    <a:gd name="connsiteX114" fmla="*/ 1329 w 10000"/>
                    <a:gd name="connsiteY114" fmla="*/ 10000 h 10000"/>
                    <a:gd name="connsiteX115" fmla="*/ 1161 w 10000"/>
                    <a:gd name="connsiteY115" fmla="*/ 10000 h 10000"/>
                    <a:gd name="connsiteX116" fmla="*/ 1002 w 10000"/>
                    <a:gd name="connsiteY116" fmla="*/ 9987 h 10000"/>
                    <a:gd name="connsiteX117" fmla="*/ 861 w 10000"/>
                    <a:gd name="connsiteY117" fmla="*/ 9966 h 10000"/>
                    <a:gd name="connsiteX118" fmla="*/ 729 w 10000"/>
                    <a:gd name="connsiteY118" fmla="*/ 9926 h 10000"/>
                    <a:gd name="connsiteX119" fmla="*/ 611 w 10000"/>
                    <a:gd name="connsiteY119" fmla="*/ 9879 h 10000"/>
                    <a:gd name="connsiteX120" fmla="*/ 511 w 10000"/>
                    <a:gd name="connsiteY120" fmla="*/ 9819 h 10000"/>
                    <a:gd name="connsiteX121" fmla="*/ 432 w 10000"/>
                    <a:gd name="connsiteY121" fmla="*/ 9745 h 10000"/>
                    <a:gd name="connsiteX122" fmla="*/ 373 w 10000"/>
                    <a:gd name="connsiteY122" fmla="*/ 9664 h 10000"/>
                    <a:gd name="connsiteX123" fmla="*/ 335 w 10000"/>
                    <a:gd name="connsiteY123" fmla="*/ 9564 h 10000"/>
                    <a:gd name="connsiteX124" fmla="*/ 294 w 10000"/>
                    <a:gd name="connsiteY124" fmla="*/ 9396 h 10000"/>
                    <a:gd name="connsiteX125" fmla="*/ 270 w 10000"/>
                    <a:gd name="connsiteY125" fmla="*/ 9228 h 10000"/>
                    <a:gd name="connsiteX126" fmla="*/ 267 w 10000"/>
                    <a:gd name="connsiteY126" fmla="*/ 9074 h 10000"/>
                    <a:gd name="connsiteX127" fmla="*/ 270 w 10000"/>
                    <a:gd name="connsiteY127" fmla="*/ 8926 h 10000"/>
                    <a:gd name="connsiteX128" fmla="*/ 291 w 10000"/>
                    <a:gd name="connsiteY128" fmla="*/ 8799 h 10000"/>
                    <a:gd name="connsiteX129" fmla="*/ 312 w 10000"/>
                    <a:gd name="connsiteY129" fmla="*/ 8658 h 10000"/>
                    <a:gd name="connsiteX130" fmla="*/ 341 w 10000"/>
                    <a:gd name="connsiteY130" fmla="*/ 8530 h 10000"/>
                    <a:gd name="connsiteX131" fmla="*/ 367 w 10000"/>
                    <a:gd name="connsiteY131" fmla="*/ 8403 h 10000"/>
                    <a:gd name="connsiteX132" fmla="*/ 400 w 10000"/>
                    <a:gd name="connsiteY132" fmla="*/ 8275 h 10000"/>
                    <a:gd name="connsiteX133" fmla="*/ 420 w 10000"/>
                    <a:gd name="connsiteY133" fmla="*/ 8128 h 10000"/>
                    <a:gd name="connsiteX134" fmla="*/ 438 w 10000"/>
                    <a:gd name="connsiteY134" fmla="*/ 7980 h 10000"/>
                    <a:gd name="connsiteX135" fmla="*/ 444 w 10000"/>
                    <a:gd name="connsiteY135" fmla="*/ 7826 h 10000"/>
                    <a:gd name="connsiteX136" fmla="*/ 438 w 10000"/>
                    <a:gd name="connsiteY136" fmla="*/ 7611 h 10000"/>
                    <a:gd name="connsiteX137" fmla="*/ 420 w 10000"/>
                    <a:gd name="connsiteY137" fmla="*/ 7416 h 10000"/>
                    <a:gd name="connsiteX138" fmla="*/ 391 w 10000"/>
                    <a:gd name="connsiteY138" fmla="*/ 7235 h 10000"/>
                    <a:gd name="connsiteX139" fmla="*/ 359 w 10000"/>
                    <a:gd name="connsiteY139" fmla="*/ 7074 h 10000"/>
                    <a:gd name="connsiteX140" fmla="*/ 317 w 10000"/>
                    <a:gd name="connsiteY140" fmla="*/ 6919 h 10000"/>
                    <a:gd name="connsiteX141" fmla="*/ 270 w 10000"/>
                    <a:gd name="connsiteY141" fmla="*/ 6772 h 10000"/>
                    <a:gd name="connsiteX142" fmla="*/ 226 w 10000"/>
                    <a:gd name="connsiteY142" fmla="*/ 6631 h 10000"/>
                    <a:gd name="connsiteX143" fmla="*/ 176 w 10000"/>
                    <a:gd name="connsiteY143" fmla="*/ 6497 h 10000"/>
                    <a:gd name="connsiteX144" fmla="*/ 132 w 10000"/>
                    <a:gd name="connsiteY144" fmla="*/ 6356 h 10000"/>
                    <a:gd name="connsiteX145" fmla="*/ 88 w 10000"/>
                    <a:gd name="connsiteY145" fmla="*/ 6221 h 10000"/>
                    <a:gd name="connsiteX146" fmla="*/ 56 w 10000"/>
                    <a:gd name="connsiteY146" fmla="*/ 6074 h 10000"/>
                    <a:gd name="connsiteX147" fmla="*/ 26 w 10000"/>
                    <a:gd name="connsiteY147" fmla="*/ 5926 h 10000"/>
                    <a:gd name="connsiteX148" fmla="*/ 6 w 10000"/>
                    <a:gd name="connsiteY148" fmla="*/ 5765 h 10000"/>
                    <a:gd name="connsiteX149" fmla="*/ 0 w 10000"/>
                    <a:gd name="connsiteY149" fmla="*/ 5591 h 10000"/>
                    <a:gd name="connsiteX150" fmla="*/ 3 w 10000"/>
                    <a:gd name="connsiteY150" fmla="*/ 5409 h 10000"/>
                    <a:gd name="connsiteX151" fmla="*/ 21 w 10000"/>
                    <a:gd name="connsiteY151" fmla="*/ 5201 h 10000"/>
                    <a:gd name="connsiteX152" fmla="*/ 59 w 10000"/>
                    <a:gd name="connsiteY152" fmla="*/ 4987 h 10000"/>
                    <a:gd name="connsiteX153" fmla="*/ 179 w 10000"/>
                    <a:gd name="connsiteY153" fmla="*/ 4416 h 10000"/>
                    <a:gd name="connsiteX154" fmla="*/ 312 w 10000"/>
                    <a:gd name="connsiteY154" fmla="*/ 3893 h 10000"/>
                    <a:gd name="connsiteX155" fmla="*/ 447 w 10000"/>
                    <a:gd name="connsiteY155" fmla="*/ 3409 h 10000"/>
                    <a:gd name="connsiteX156" fmla="*/ 597 w 10000"/>
                    <a:gd name="connsiteY156" fmla="*/ 2966 h 10000"/>
                    <a:gd name="connsiteX157" fmla="*/ 747 w 10000"/>
                    <a:gd name="connsiteY157" fmla="*/ 2564 h 10000"/>
                    <a:gd name="connsiteX158" fmla="*/ 908 w 10000"/>
                    <a:gd name="connsiteY158" fmla="*/ 2201 h 10000"/>
                    <a:gd name="connsiteX159" fmla="*/ 1070 w 10000"/>
                    <a:gd name="connsiteY159" fmla="*/ 1872 h 10000"/>
                    <a:gd name="connsiteX160" fmla="*/ 1414 w 10000"/>
                    <a:gd name="connsiteY160" fmla="*/ 1309 h 10000"/>
                    <a:gd name="connsiteX161" fmla="*/ 1593 w 10000"/>
                    <a:gd name="connsiteY161" fmla="*/ 1067 h 10000"/>
                    <a:gd name="connsiteX162" fmla="*/ 1952 w 10000"/>
                    <a:gd name="connsiteY162" fmla="*/ 691 h 10000"/>
                    <a:gd name="connsiteX163" fmla="*/ 2134 w 10000"/>
                    <a:gd name="connsiteY163" fmla="*/ 537 h 10000"/>
                    <a:gd name="connsiteX164" fmla="*/ 2313 w 10000"/>
                    <a:gd name="connsiteY164" fmla="*/ 403 h 10000"/>
                    <a:gd name="connsiteX165" fmla="*/ 2678 w 10000"/>
                    <a:gd name="connsiteY165" fmla="*/ 208 h 10000"/>
                    <a:gd name="connsiteX166" fmla="*/ 2854 w 10000"/>
                    <a:gd name="connsiteY166" fmla="*/ 141 h 10000"/>
                    <a:gd name="connsiteX167" fmla="*/ 3031 w 10000"/>
                    <a:gd name="connsiteY167" fmla="*/ 81 h 10000"/>
                    <a:gd name="connsiteX168" fmla="*/ 3201 w 10000"/>
                    <a:gd name="connsiteY168" fmla="*/ 40 h 10000"/>
                    <a:gd name="connsiteX169" fmla="*/ 3533 w 10000"/>
                    <a:gd name="connsiteY169"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374 w 10000"/>
                    <a:gd name="connsiteY18" fmla="*/ 980 h 10000"/>
                    <a:gd name="connsiteX19" fmla="*/ 8474 w 10000"/>
                    <a:gd name="connsiteY19" fmla="*/ 1128 h 10000"/>
                    <a:gd name="connsiteX20" fmla="*/ 8580 w 10000"/>
                    <a:gd name="connsiteY20" fmla="*/ 1295 h 10000"/>
                    <a:gd name="connsiteX21" fmla="*/ 8692 w 10000"/>
                    <a:gd name="connsiteY21" fmla="*/ 1477 h 10000"/>
                    <a:gd name="connsiteX22" fmla="*/ 8807 w 10000"/>
                    <a:gd name="connsiteY22" fmla="*/ 1671 h 10000"/>
                    <a:gd name="connsiteX23" fmla="*/ 8924 w 10000"/>
                    <a:gd name="connsiteY23" fmla="*/ 1886 h 10000"/>
                    <a:gd name="connsiteX24" fmla="*/ 9045 w 10000"/>
                    <a:gd name="connsiteY24" fmla="*/ 2121 h 10000"/>
                    <a:gd name="connsiteX25" fmla="*/ 9162 w 10000"/>
                    <a:gd name="connsiteY25" fmla="*/ 2356 h 10000"/>
                    <a:gd name="connsiteX26" fmla="*/ 9277 w 10000"/>
                    <a:gd name="connsiteY26" fmla="*/ 2604 h 10000"/>
                    <a:gd name="connsiteX27" fmla="*/ 9389 w 10000"/>
                    <a:gd name="connsiteY27" fmla="*/ 2866 h 10000"/>
                    <a:gd name="connsiteX28" fmla="*/ 9497 w 10000"/>
                    <a:gd name="connsiteY28" fmla="*/ 3121 h 10000"/>
                    <a:gd name="connsiteX29" fmla="*/ 9600 w 10000"/>
                    <a:gd name="connsiteY29" fmla="*/ 3383 h 10000"/>
                    <a:gd name="connsiteX30" fmla="*/ 9688 w 10000"/>
                    <a:gd name="connsiteY30" fmla="*/ 3651 h 10000"/>
                    <a:gd name="connsiteX31" fmla="*/ 9777 w 10000"/>
                    <a:gd name="connsiteY31" fmla="*/ 3906 h 10000"/>
                    <a:gd name="connsiteX32" fmla="*/ 9847 w 10000"/>
                    <a:gd name="connsiteY32" fmla="*/ 4168 h 10000"/>
                    <a:gd name="connsiteX33" fmla="*/ 9909 w 10000"/>
                    <a:gd name="connsiteY33" fmla="*/ 4416 h 10000"/>
                    <a:gd name="connsiteX34" fmla="*/ 9953 w 10000"/>
                    <a:gd name="connsiteY34" fmla="*/ 4664 h 10000"/>
                    <a:gd name="connsiteX35" fmla="*/ 9988 w 10000"/>
                    <a:gd name="connsiteY35" fmla="*/ 4899 h 10000"/>
                    <a:gd name="connsiteX36" fmla="*/ 10000 w 10000"/>
                    <a:gd name="connsiteY36" fmla="*/ 5121 h 10000"/>
                    <a:gd name="connsiteX37" fmla="*/ 9997 w 10000"/>
                    <a:gd name="connsiteY37" fmla="*/ 5329 h 10000"/>
                    <a:gd name="connsiteX38" fmla="*/ 9974 w 10000"/>
                    <a:gd name="connsiteY38" fmla="*/ 5530 h 10000"/>
                    <a:gd name="connsiteX39" fmla="*/ 9938 w 10000"/>
                    <a:gd name="connsiteY39" fmla="*/ 5644 h 10000"/>
                    <a:gd name="connsiteX40" fmla="*/ 9891 w 10000"/>
                    <a:gd name="connsiteY40" fmla="*/ 5738 h 10000"/>
                    <a:gd name="connsiteX41" fmla="*/ 9821 w 10000"/>
                    <a:gd name="connsiteY41" fmla="*/ 5826 h 10000"/>
                    <a:gd name="connsiteX42" fmla="*/ 9741 w 10000"/>
                    <a:gd name="connsiteY42" fmla="*/ 5893 h 10000"/>
                    <a:gd name="connsiteX43" fmla="*/ 9653 w 10000"/>
                    <a:gd name="connsiteY43" fmla="*/ 5953 h 10000"/>
                    <a:gd name="connsiteX44" fmla="*/ 9553 w 10000"/>
                    <a:gd name="connsiteY44" fmla="*/ 5993 h 10000"/>
                    <a:gd name="connsiteX45" fmla="*/ 9447 w 10000"/>
                    <a:gd name="connsiteY45" fmla="*/ 6040 h 10000"/>
                    <a:gd name="connsiteX46" fmla="*/ 9339 w 10000"/>
                    <a:gd name="connsiteY46" fmla="*/ 6074 h 10000"/>
                    <a:gd name="connsiteX47" fmla="*/ 9224 w 10000"/>
                    <a:gd name="connsiteY47" fmla="*/ 6101 h 10000"/>
                    <a:gd name="connsiteX48" fmla="*/ 9112 w 10000"/>
                    <a:gd name="connsiteY48" fmla="*/ 6128 h 10000"/>
                    <a:gd name="connsiteX49" fmla="*/ 8998 w 10000"/>
                    <a:gd name="connsiteY49" fmla="*/ 6161 h 10000"/>
                    <a:gd name="connsiteX50" fmla="*/ 8892 w 10000"/>
                    <a:gd name="connsiteY50" fmla="*/ 6188 h 10000"/>
                    <a:gd name="connsiteX51" fmla="*/ 8792 w 10000"/>
                    <a:gd name="connsiteY51" fmla="*/ 6221 h 10000"/>
                    <a:gd name="connsiteX52" fmla="*/ 8701 w 10000"/>
                    <a:gd name="connsiteY52" fmla="*/ 6262 h 10000"/>
                    <a:gd name="connsiteX53" fmla="*/ 8621 w 10000"/>
                    <a:gd name="connsiteY53" fmla="*/ 6309 h 10000"/>
                    <a:gd name="connsiteX54" fmla="*/ 8554 w 10000"/>
                    <a:gd name="connsiteY54" fmla="*/ 6369 h 10000"/>
                    <a:gd name="connsiteX55" fmla="*/ 8495 w 10000"/>
                    <a:gd name="connsiteY55" fmla="*/ 6436 h 10000"/>
                    <a:gd name="connsiteX56" fmla="*/ 8463 w 10000"/>
                    <a:gd name="connsiteY56" fmla="*/ 6523 h 10000"/>
                    <a:gd name="connsiteX57" fmla="*/ 8419 w 10000"/>
                    <a:gd name="connsiteY57" fmla="*/ 6711 h 10000"/>
                    <a:gd name="connsiteX58" fmla="*/ 8380 w 10000"/>
                    <a:gd name="connsiteY58" fmla="*/ 6913 h 10000"/>
                    <a:gd name="connsiteX59" fmla="*/ 8354 w 10000"/>
                    <a:gd name="connsiteY59" fmla="*/ 7114 h 10000"/>
                    <a:gd name="connsiteX60" fmla="*/ 8333 w 10000"/>
                    <a:gd name="connsiteY60" fmla="*/ 7322 h 10000"/>
                    <a:gd name="connsiteX61" fmla="*/ 8313 w 10000"/>
                    <a:gd name="connsiteY61" fmla="*/ 7530 h 10000"/>
                    <a:gd name="connsiteX62" fmla="*/ 8289 w 10000"/>
                    <a:gd name="connsiteY62" fmla="*/ 7732 h 10000"/>
                    <a:gd name="connsiteX63" fmla="*/ 8260 w 10000"/>
                    <a:gd name="connsiteY63" fmla="*/ 7913 h 10000"/>
                    <a:gd name="connsiteX64" fmla="*/ 8222 w 10000"/>
                    <a:gd name="connsiteY64" fmla="*/ 8081 h 10000"/>
                    <a:gd name="connsiteX65" fmla="*/ 8172 w 10000"/>
                    <a:gd name="connsiteY65" fmla="*/ 8235 h 10000"/>
                    <a:gd name="connsiteX66" fmla="*/ 8092 w 10000"/>
                    <a:gd name="connsiteY66" fmla="*/ 8403 h 10000"/>
                    <a:gd name="connsiteX67" fmla="*/ 7995 w 10000"/>
                    <a:gd name="connsiteY67" fmla="*/ 8557 h 10000"/>
                    <a:gd name="connsiteX68" fmla="*/ 7878 w 10000"/>
                    <a:gd name="connsiteY68" fmla="*/ 8711 h 10000"/>
                    <a:gd name="connsiteX69" fmla="*/ 7748 w 10000"/>
                    <a:gd name="connsiteY69" fmla="*/ 8866 h 10000"/>
                    <a:gd name="connsiteX70" fmla="*/ 7604 w 10000"/>
                    <a:gd name="connsiteY70" fmla="*/ 9013 h 10000"/>
                    <a:gd name="connsiteX71" fmla="*/ 7457 w 10000"/>
                    <a:gd name="connsiteY71" fmla="*/ 9154 h 10000"/>
                    <a:gd name="connsiteX72" fmla="*/ 7302 w 10000"/>
                    <a:gd name="connsiteY72" fmla="*/ 9282 h 10000"/>
                    <a:gd name="connsiteX73" fmla="*/ 7146 w 10000"/>
                    <a:gd name="connsiteY73" fmla="*/ 9403 h 10000"/>
                    <a:gd name="connsiteX74" fmla="*/ 6987 w 10000"/>
                    <a:gd name="connsiteY74" fmla="*/ 9523 h 10000"/>
                    <a:gd name="connsiteX75" fmla="*/ 6831 w 10000"/>
                    <a:gd name="connsiteY75" fmla="*/ 9624 h 10000"/>
                    <a:gd name="connsiteX76" fmla="*/ 6684 w 10000"/>
                    <a:gd name="connsiteY76" fmla="*/ 9711 h 10000"/>
                    <a:gd name="connsiteX77" fmla="*/ 6540 w 10000"/>
                    <a:gd name="connsiteY77" fmla="*/ 9799 h 10000"/>
                    <a:gd name="connsiteX78" fmla="*/ 6411 w 10000"/>
                    <a:gd name="connsiteY78" fmla="*/ 9859 h 10000"/>
                    <a:gd name="connsiteX79" fmla="*/ 6293 w 10000"/>
                    <a:gd name="connsiteY79" fmla="*/ 9919 h 10000"/>
                    <a:gd name="connsiteX80" fmla="*/ 6196 w 10000"/>
                    <a:gd name="connsiteY80" fmla="*/ 9953 h 10000"/>
                    <a:gd name="connsiteX81" fmla="*/ 6108 w 10000"/>
                    <a:gd name="connsiteY81" fmla="*/ 9966 h 10000"/>
                    <a:gd name="connsiteX82" fmla="*/ 6008 w 10000"/>
                    <a:gd name="connsiteY82" fmla="*/ 9966 h 10000"/>
                    <a:gd name="connsiteX83" fmla="*/ 5888 w 10000"/>
                    <a:gd name="connsiteY83" fmla="*/ 9940 h 10000"/>
                    <a:gd name="connsiteX84" fmla="*/ 5755 w 10000"/>
                    <a:gd name="connsiteY84" fmla="*/ 9906 h 10000"/>
                    <a:gd name="connsiteX85" fmla="*/ 5611 w 10000"/>
                    <a:gd name="connsiteY85" fmla="*/ 9852 h 10000"/>
                    <a:gd name="connsiteX86" fmla="*/ 5459 w 10000"/>
                    <a:gd name="connsiteY86" fmla="*/ 9792 h 10000"/>
                    <a:gd name="connsiteX87" fmla="*/ 5297 w 10000"/>
                    <a:gd name="connsiteY87" fmla="*/ 9725 h 10000"/>
                    <a:gd name="connsiteX88" fmla="*/ 5132 w 10000"/>
                    <a:gd name="connsiteY88" fmla="*/ 9644 h 10000"/>
                    <a:gd name="connsiteX89" fmla="*/ 4965 w 10000"/>
                    <a:gd name="connsiteY89" fmla="*/ 9564 h 10000"/>
                    <a:gd name="connsiteX90" fmla="*/ 4794 w 10000"/>
                    <a:gd name="connsiteY90" fmla="*/ 9490 h 10000"/>
                    <a:gd name="connsiteX91" fmla="*/ 4630 w 10000"/>
                    <a:gd name="connsiteY91" fmla="*/ 9403 h 10000"/>
                    <a:gd name="connsiteX92" fmla="*/ 4468 w 10000"/>
                    <a:gd name="connsiteY92" fmla="*/ 9322 h 10000"/>
                    <a:gd name="connsiteX93" fmla="*/ 4297 w 10000"/>
                    <a:gd name="connsiteY93" fmla="*/ 9248 h 10000"/>
                    <a:gd name="connsiteX94" fmla="*/ 4133 w 10000"/>
                    <a:gd name="connsiteY94" fmla="*/ 9181 h 10000"/>
                    <a:gd name="connsiteX95" fmla="*/ 3986 w 10000"/>
                    <a:gd name="connsiteY95" fmla="*/ 9121 h 10000"/>
                    <a:gd name="connsiteX96" fmla="*/ 3851 w 10000"/>
                    <a:gd name="connsiteY96" fmla="*/ 9074 h 10000"/>
                    <a:gd name="connsiteX97" fmla="*/ 3739 w 10000"/>
                    <a:gd name="connsiteY97" fmla="*/ 9047 h 10000"/>
                    <a:gd name="connsiteX98" fmla="*/ 3674 w 10000"/>
                    <a:gd name="connsiteY98" fmla="*/ 9047 h 10000"/>
                    <a:gd name="connsiteX99" fmla="*/ 3598 w 10000"/>
                    <a:gd name="connsiteY99" fmla="*/ 9074 h 10000"/>
                    <a:gd name="connsiteX100" fmla="*/ 3504 w 10000"/>
                    <a:gd name="connsiteY100" fmla="*/ 9107 h 10000"/>
                    <a:gd name="connsiteX101" fmla="*/ 3401 w 10000"/>
                    <a:gd name="connsiteY101" fmla="*/ 9161 h 10000"/>
                    <a:gd name="connsiteX102" fmla="*/ 3283 w 10000"/>
                    <a:gd name="connsiteY102" fmla="*/ 9228 h 10000"/>
                    <a:gd name="connsiteX103" fmla="*/ 3160 w 10000"/>
                    <a:gd name="connsiteY103" fmla="*/ 9309 h 10000"/>
                    <a:gd name="connsiteX104" fmla="*/ 3025 w 10000"/>
                    <a:gd name="connsiteY104" fmla="*/ 9403 h 10000"/>
                    <a:gd name="connsiteX105" fmla="*/ 2840 w 10000"/>
                    <a:gd name="connsiteY105" fmla="*/ 9523 h 10000"/>
                    <a:gd name="connsiteX106" fmla="*/ 2651 w 10000"/>
                    <a:gd name="connsiteY106" fmla="*/ 9624 h 10000"/>
                    <a:gd name="connsiteX107" fmla="*/ 2457 w 10000"/>
                    <a:gd name="connsiteY107" fmla="*/ 9725 h 10000"/>
                    <a:gd name="connsiteX108" fmla="*/ 2260 w 10000"/>
                    <a:gd name="connsiteY108" fmla="*/ 9799 h 10000"/>
                    <a:gd name="connsiteX109" fmla="*/ 2069 w 10000"/>
                    <a:gd name="connsiteY109" fmla="*/ 9866 h 10000"/>
                    <a:gd name="connsiteX110" fmla="*/ 1875 w 10000"/>
                    <a:gd name="connsiteY110" fmla="*/ 9919 h 10000"/>
                    <a:gd name="connsiteX111" fmla="*/ 1687 w 10000"/>
                    <a:gd name="connsiteY111" fmla="*/ 9953 h 10000"/>
                    <a:gd name="connsiteX112" fmla="*/ 1505 w 10000"/>
                    <a:gd name="connsiteY112" fmla="*/ 9980 h 10000"/>
                    <a:gd name="connsiteX113" fmla="*/ 1329 w 10000"/>
                    <a:gd name="connsiteY113" fmla="*/ 10000 h 10000"/>
                    <a:gd name="connsiteX114" fmla="*/ 1161 w 10000"/>
                    <a:gd name="connsiteY114" fmla="*/ 10000 h 10000"/>
                    <a:gd name="connsiteX115" fmla="*/ 1002 w 10000"/>
                    <a:gd name="connsiteY115" fmla="*/ 9987 h 10000"/>
                    <a:gd name="connsiteX116" fmla="*/ 861 w 10000"/>
                    <a:gd name="connsiteY116" fmla="*/ 9966 h 10000"/>
                    <a:gd name="connsiteX117" fmla="*/ 729 w 10000"/>
                    <a:gd name="connsiteY117" fmla="*/ 9926 h 10000"/>
                    <a:gd name="connsiteX118" fmla="*/ 611 w 10000"/>
                    <a:gd name="connsiteY118" fmla="*/ 9879 h 10000"/>
                    <a:gd name="connsiteX119" fmla="*/ 511 w 10000"/>
                    <a:gd name="connsiteY119" fmla="*/ 9819 h 10000"/>
                    <a:gd name="connsiteX120" fmla="*/ 432 w 10000"/>
                    <a:gd name="connsiteY120" fmla="*/ 9745 h 10000"/>
                    <a:gd name="connsiteX121" fmla="*/ 373 w 10000"/>
                    <a:gd name="connsiteY121" fmla="*/ 9664 h 10000"/>
                    <a:gd name="connsiteX122" fmla="*/ 335 w 10000"/>
                    <a:gd name="connsiteY122" fmla="*/ 9564 h 10000"/>
                    <a:gd name="connsiteX123" fmla="*/ 294 w 10000"/>
                    <a:gd name="connsiteY123" fmla="*/ 9396 h 10000"/>
                    <a:gd name="connsiteX124" fmla="*/ 270 w 10000"/>
                    <a:gd name="connsiteY124" fmla="*/ 9228 h 10000"/>
                    <a:gd name="connsiteX125" fmla="*/ 267 w 10000"/>
                    <a:gd name="connsiteY125" fmla="*/ 9074 h 10000"/>
                    <a:gd name="connsiteX126" fmla="*/ 270 w 10000"/>
                    <a:gd name="connsiteY126" fmla="*/ 8926 h 10000"/>
                    <a:gd name="connsiteX127" fmla="*/ 291 w 10000"/>
                    <a:gd name="connsiteY127" fmla="*/ 8799 h 10000"/>
                    <a:gd name="connsiteX128" fmla="*/ 312 w 10000"/>
                    <a:gd name="connsiteY128" fmla="*/ 8658 h 10000"/>
                    <a:gd name="connsiteX129" fmla="*/ 341 w 10000"/>
                    <a:gd name="connsiteY129" fmla="*/ 8530 h 10000"/>
                    <a:gd name="connsiteX130" fmla="*/ 367 w 10000"/>
                    <a:gd name="connsiteY130" fmla="*/ 8403 h 10000"/>
                    <a:gd name="connsiteX131" fmla="*/ 400 w 10000"/>
                    <a:gd name="connsiteY131" fmla="*/ 8275 h 10000"/>
                    <a:gd name="connsiteX132" fmla="*/ 420 w 10000"/>
                    <a:gd name="connsiteY132" fmla="*/ 8128 h 10000"/>
                    <a:gd name="connsiteX133" fmla="*/ 438 w 10000"/>
                    <a:gd name="connsiteY133" fmla="*/ 7980 h 10000"/>
                    <a:gd name="connsiteX134" fmla="*/ 444 w 10000"/>
                    <a:gd name="connsiteY134" fmla="*/ 7826 h 10000"/>
                    <a:gd name="connsiteX135" fmla="*/ 438 w 10000"/>
                    <a:gd name="connsiteY135" fmla="*/ 7611 h 10000"/>
                    <a:gd name="connsiteX136" fmla="*/ 420 w 10000"/>
                    <a:gd name="connsiteY136" fmla="*/ 7416 h 10000"/>
                    <a:gd name="connsiteX137" fmla="*/ 391 w 10000"/>
                    <a:gd name="connsiteY137" fmla="*/ 7235 h 10000"/>
                    <a:gd name="connsiteX138" fmla="*/ 359 w 10000"/>
                    <a:gd name="connsiteY138" fmla="*/ 7074 h 10000"/>
                    <a:gd name="connsiteX139" fmla="*/ 317 w 10000"/>
                    <a:gd name="connsiteY139" fmla="*/ 6919 h 10000"/>
                    <a:gd name="connsiteX140" fmla="*/ 270 w 10000"/>
                    <a:gd name="connsiteY140" fmla="*/ 6772 h 10000"/>
                    <a:gd name="connsiteX141" fmla="*/ 226 w 10000"/>
                    <a:gd name="connsiteY141" fmla="*/ 6631 h 10000"/>
                    <a:gd name="connsiteX142" fmla="*/ 176 w 10000"/>
                    <a:gd name="connsiteY142" fmla="*/ 6497 h 10000"/>
                    <a:gd name="connsiteX143" fmla="*/ 132 w 10000"/>
                    <a:gd name="connsiteY143" fmla="*/ 6356 h 10000"/>
                    <a:gd name="connsiteX144" fmla="*/ 88 w 10000"/>
                    <a:gd name="connsiteY144" fmla="*/ 6221 h 10000"/>
                    <a:gd name="connsiteX145" fmla="*/ 56 w 10000"/>
                    <a:gd name="connsiteY145" fmla="*/ 6074 h 10000"/>
                    <a:gd name="connsiteX146" fmla="*/ 26 w 10000"/>
                    <a:gd name="connsiteY146" fmla="*/ 5926 h 10000"/>
                    <a:gd name="connsiteX147" fmla="*/ 6 w 10000"/>
                    <a:gd name="connsiteY147" fmla="*/ 5765 h 10000"/>
                    <a:gd name="connsiteX148" fmla="*/ 0 w 10000"/>
                    <a:gd name="connsiteY148" fmla="*/ 5591 h 10000"/>
                    <a:gd name="connsiteX149" fmla="*/ 3 w 10000"/>
                    <a:gd name="connsiteY149" fmla="*/ 5409 h 10000"/>
                    <a:gd name="connsiteX150" fmla="*/ 21 w 10000"/>
                    <a:gd name="connsiteY150" fmla="*/ 5201 h 10000"/>
                    <a:gd name="connsiteX151" fmla="*/ 59 w 10000"/>
                    <a:gd name="connsiteY151" fmla="*/ 4987 h 10000"/>
                    <a:gd name="connsiteX152" fmla="*/ 179 w 10000"/>
                    <a:gd name="connsiteY152" fmla="*/ 4416 h 10000"/>
                    <a:gd name="connsiteX153" fmla="*/ 312 w 10000"/>
                    <a:gd name="connsiteY153" fmla="*/ 3893 h 10000"/>
                    <a:gd name="connsiteX154" fmla="*/ 447 w 10000"/>
                    <a:gd name="connsiteY154" fmla="*/ 3409 h 10000"/>
                    <a:gd name="connsiteX155" fmla="*/ 597 w 10000"/>
                    <a:gd name="connsiteY155" fmla="*/ 2966 h 10000"/>
                    <a:gd name="connsiteX156" fmla="*/ 747 w 10000"/>
                    <a:gd name="connsiteY156" fmla="*/ 2564 h 10000"/>
                    <a:gd name="connsiteX157" fmla="*/ 908 w 10000"/>
                    <a:gd name="connsiteY157" fmla="*/ 2201 h 10000"/>
                    <a:gd name="connsiteX158" fmla="*/ 1070 w 10000"/>
                    <a:gd name="connsiteY158" fmla="*/ 1872 h 10000"/>
                    <a:gd name="connsiteX159" fmla="*/ 1414 w 10000"/>
                    <a:gd name="connsiteY159" fmla="*/ 1309 h 10000"/>
                    <a:gd name="connsiteX160" fmla="*/ 1593 w 10000"/>
                    <a:gd name="connsiteY160" fmla="*/ 1067 h 10000"/>
                    <a:gd name="connsiteX161" fmla="*/ 1952 w 10000"/>
                    <a:gd name="connsiteY161" fmla="*/ 691 h 10000"/>
                    <a:gd name="connsiteX162" fmla="*/ 2134 w 10000"/>
                    <a:gd name="connsiteY162" fmla="*/ 537 h 10000"/>
                    <a:gd name="connsiteX163" fmla="*/ 2313 w 10000"/>
                    <a:gd name="connsiteY163" fmla="*/ 403 h 10000"/>
                    <a:gd name="connsiteX164" fmla="*/ 2678 w 10000"/>
                    <a:gd name="connsiteY164" fmla="*/ 208 h 10000"/>
                    <a:gd name="connsiteX165" fmla="*/ 2854 w 10000"/>
                    <a:gd name="connsiteY165" fmla="*/ 141 h 10000"/>
                    <a:gd name="connsiteX166" fmla="*/ 3031 w 10000"/>
                    <a:gd name="connsiteY166" fmla="*/ 81 h 10000"/>
                    <a:gd name="connsiteX167" fmla="*/ 3201 w 10000"/>
                    <a:gd name="connsiteY167" fmla="*/ 40 h 10000"/>
                    <a:gd name="connsiteX168" fmla="*/ 3533 w 10000"/>
                    <a:gd name="connsiteY168"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8692 w 10000"/>
                    <a:gd name="connsiteY20" fmla="*/ 1477 h 10000"/>
                    <a:gd name="connsiteX21" fmla="*/ 8807 w 10000"/>
                    <a:gd name="connsiteY21" fmla="*/ 1671 h 10000"/>
                    <a:gd name="connsiteX22" fmla="*/ 8924 w 10000"/>
                    <a:gd name="connsiteY22" fmla="*/ 1886 h 10000"/>
                    <a:gd name="connsiteX23" fmla="*/ 9045 w 10000"/>
                    <a:gd name="connsiteY23" fmla="*/ 2121 h 10000"/>
                    <a:gd name="connsiteX24" fmla="*/ 9162 w 10000"/>
                    <a:gd name="connsiteY24" fmla="*/ 2356 h 10000"/>
                    <a:gd name="connsiteX25" fmla="*/ 9277 w 10000"/>
                    <a:gd name="connsiteY25" fmla="*/ 2604 h 10000"/>
                    <a:gd name="connsiteX26" fmla="*/ 9389 w 10000"/>
                    <a:gd name="connsiteY26" fmla="*/ 2866 h 10000"/>
                    <a:gd name="connsiteX27" fmla="*/ 9497 w 10000"/>
                    <a:gd name="connsiteY27" fmla="*/ 3121 h 10000"/>
                    <a:gd name="connsiteX28" fmla="*/ 9600 w 10000"/>
                    <a:gd name="connsiteY28" fmla="*/ 3383 h 10000"/>
                    <a:gd name="connsiteX29" fmla="*/ 9688 w 10000"/>
                    <a:gd name="connsiteY29" fmla="*/ 3651 h 10000"/>
                    <a:gd name="connsiteX30" fmla="*/ 9777 w 10000"/>
                    <a:gd name="connsiteY30" fmla="*/ 3906 h 10000"/>
                    <a:gd name="connsiteX31" fmla="*/ 9847 w 10000"/>
                    <a:gd name="connsiteY31" fmla="*/ 4168 h 10000"/>
                    <a:gd name="connsiteX32" fmla="*/ 9909 w 10000"/>
                    <a:gd name="connsiteY32" fmla="*/ 4416 h 10000"/>
                    <a:gd name="connsiteX33" fmla="*/ 9953 w 10000"/>
                    <a:gd name="connsiteY33" fmla="*/ 4664 h 10000"/>
                    <a:gd name="connsiteX34" fmla="*/ 9988 w 10000"/>
                    <a:gd name="connsiteY34" fmla="*/ 4899 h 10000"/>
                    <a:gd name="connsiteX35" fmla="*/ 10000 w 10000"/>
                    <a:gd name="connsiteY35" fmla="*/ 5121 h 10000"/>
                    <a:gd name="connsiteX36" fmla="*/ 9997 w 10000"/>
                    <a:gd name="connsiteY36" fmla="*/ 5329 h 10000"/>
                    <a:gd name="connsiteX37" fmla="*/ 9974 w 10000"/>
                    <a:gd name="connsiteY37" fmla="*/ 5530 h 10000"/>
                    <a:gd name="connsiteX38" fmla="*/ 9938 w 10000"/>
                    <a:gd name="connsiteY38" fmla="*/ 5644 h 10000"/>
                    <a:gd name="connsiteX39" fmla="*/ 9891 w 10000"/>
                    <a:gd name="connsiteY39" fmla="*/ 5738 h 10000"/>
                    <a:gd name="connsiteX40" fmla="*/ 9821 w 10000"/>
                    <a:gd name="connsiteY40" fmla="*/ 5826 h 10000"/>
                    <a:gd name="connsiteX41" fmla="*/ 9741 w 10000"/>
                    <a:gd name="connsiteY41" fmla="*/ 5893 h 10000"/>
                    <a:gd name="connsiteX42" fmla="*/ 9653 w 10000"/>
                    <a:gd name="connsiteY42" fmla="*/ 5953 h 10000"/>
                    <a:gd name="connsiteX43" fmla="*/ 9553 w 10000"/>
                    <a:gd name="connsiteY43" fmla="*/ 5993 h 10000"/>
                    <a:gd name="connsiteX44" fmla="*/ 9447 w 10000"/>
                    <a:gd name="connsiteY44" fmla="*/ 6040 h 10000"/>
                    <a:gd name="connsiteX45" fmla="*/ 9339 w 10000"/>
                    <a:gd name="connsiteY45" fmla="*/ 6074 h 10000"/>
                    <a:gd name="connsiteX46" fmla="*/ 9224 w 10000"/>
                    <a:gd name="connsiteY46" fmla="*/ 6101 h 10000"/>
                    <a:gd name="connsiteX47" fmla="*/ 9112 w 10000"/>
                    <a:gd name="connsiteY47" fmla="*/ 6128 h 10000"/>
                    <a:gd name="connsiteX48" fmla="*/ 8998 w 10000"/>
                    <a:gd name="connsiteY48" fmla="*/ 6161 h 10000"/>
                    <a:gd name="connsiteX49" fmla="*/ 8892 w 10000"/>
                    <a:gd name="connsiteY49" fmla="*/ 6188 h 10000"/>
                    <a:gd name="connsiteX50" fmla="*/ 8792 w 10000"/>
                    <a:gd name="connsiteY50" fmla="*/ 6221 h 10000"/>
                    <a:gd name="connsiteX51" fmla="*/ 8701 w 10000"/>
                    <a:gd name="connsiteY51" fmla="*/ 6262 h 10000"/>
                    <a:gd name="connsiteX52" fmla="*/ 8621 w 10000"/>
                    <a:gd name="connsiteY52" fmla="*/ 6309 h 10000"/>
                    <a:gd name="connsiteX53" fmla="*/ 8554 w 10000"/>
                    <a:gd name="connsiteY53" fmla="*/ 6369 h 10000"/>
                    <a:gd name="connsiteX54" fmla="*/ 8495 w 10000"/>
                    <a:gd name="connsiteY54" fmla="*/ 6436 h 10000"/>
                    <a:gd name="connsiteX55" fmla="*/ 8463 w 10000"/>
                    <a:gd name="connsiteY55" fmla="*/ 6523 h 10000"/>
                    <a:gd name="connsiteX56" fmla="*/ 8419 w 10000"/>
                    <a:gd name="connsiteY56" fmla="*/ 6711 h 10000"/>
                    <a:gd name="connsiteX57" fmla="*/ 8380 w 10000"/>
                    <a:gd name="connsiteY57" fmla="*/ 6913 h 10000"/>
                    <a:gd name="connsiteX58" fmla="*/ 8354 w 10000"/>
                    <a:gd name="connsiteY58" fmla="*/ 7114 h 10000"/>
                    <a:gd name="connsiteX59" fmla="*/ 8333 w 10000"/>
                    <a:gd name="connsiteY59" fmla="*/ 7322 h 10000"/>
                    <a:gd name="connsiteX60" fmla="*/ 8313 w 10000"/>
                    <a:gd name="connsiteY60" fmla="*/ 7530 h 10000"/>
                    <a:gd name="connsiteX61" fmla="*/ 8289 w 10000"/>
                    <a:gd name="connsiteY61" fmla="*/ 7732 h 10000"/>
                    <a:gd name="connsiteX62" fmla="*/ 8260 w 10000"/>
                    <a:gd name="connsiteY62" fmla="*/ 7913 h 10000"/>
                    <a:gd name="connsiteX63" fmla="*/ 8222 w 10000"/>
                    <a:gd name="connsiteY63" fmla="*/ 8081 h 10000"/>
                    <a:gd name="connsiteX64" fmla="*/ 8172 w 10000"/>
                    <a:gd name="connsiteY64" fmla="*/ 8235 h 10000"/>
                    <a:gd name="connsiteX65" fmla="*/ 8092 w 10000"/>
                    <a:gd name="connsiteY65" fmla="*/ 8403 h 10000"/>
                    <a:gd name="connsiteX66" fmla="*/ 7995 w 10000"/>
                    <a:gd name="connsiteY66" fmla="*/ 8557 h 10000"/>
                    <a:gd name="connsiteX67" fmla="*/ 7878 w 10000"/>
                    <a:gd name="connsiteY67" fmla="*/ 8711 h 10000"/>
                    <a:gd name="connsiteX68" fmla="*/ 7748 w 10000"/>
                    <a:gd name="connsiteY68" fmla="*/ 8866 h 10000"/>
                    <a:gd name="connsiteX69" fmla="*/ 7604 w 10000"/>
                    <a:gd name="connsiteY69" fmla="*/ 9013 h 10000"/>
                    <a:gd name="connsiteX70" fmla="*/ 7457 w 10000"/>
                    <a:gd name="connsiteY70" fmla="*/ 9154 h 10000"/>
                    <a:gd name="connsiteX71" fmla="*/ 7302 w 10000"/>
                    <a:gd name="connsiteY71" fmla="*/ 9282 h 10000"/>
                    <a:gd name="connsiteX72" fmla="*/ 7146 w 10000"/>
                    <a:gd name="connsiteY72" fmla="*/ 9403 h 10000"/>
                    <a:gd name="connsiteX73" fmla="*/ 6987 w 10000"/>
                    <a:gd name="connsiteY73" fmla="*/ 9523 h 10000"/>
                    <a:gd name="connsiteX74" fmla="*/ 6831 w 10000"/>
                    <a:gd name="connsiteY74" fmla="*/ 9624 h 10000"/>
                    <a:gd name="connsiteX75" fmla="*/ 6684 w 10000"/>
                    <a:gd name="connsiteY75" fmla="*/ 9711 h 10000"/>
                    <a:gd name="connsiteX76" fmla="*/ 6540 w 10000"/>
                    <a:gd name="connsiteY76" fmla="*/ 9799 h 10000"/>
                    <a:gd name="connsiteX77" fmla="*/ 6411 w 10000"/>
                    <a:gd name="connsiteY77" fmla="*/ 9859 h 10000"/>
                    <a:gd name="connsiteX78" fmla="*/ 6293 w 10000"/>
                    <a:gd name="connsiteY78" fmla="*/ 9919 h 10000"/>
                    <a:gd name="connsiteX79" fmla="*/ 6196 w 10000"/>
                    <a:gd name="connsiteY79" fmla="*/ 9953 h 10000"/>
                    <a:gd name="connsiteX80" fmla="*/ 6108 w 10000"/>
                    <a:gd name="connsiteY80" fmla="*/ 9966 h 10000"/>
                    <a:gd name="connsiteX81" fmla="*/ 6008 w 10000"/>
                    <a:gd name="connsiteY81" fmla="*/ 9966 h 10000"/>
                    <a:gd name="connsiteX82" fmla="*/ 5888 w 10000"/>
                    <a:gd name="connsiteY82" fmla="*/ 9940 h 10000"/>
                    <a:gd name="connsiteX83" fmla="*/ 5755 w 10000"/>
                    <a:gd name="connsiteY83" fmla="*/ 9906 h 10000"/>
                    <a:gd name="connsiteX84" fmla="*/ 5611 w 10000"/>
                    <a:gd name="connsiteY84" fmla="*/ 9852 h 10000"/>
                    <a:gd name="connsiteX85" fmla="*/ 5459 w 10000"/>
                    <a:gd name="connsiteY85" fmla="*/ 9792 h 10000"/>
                    <a:gd name="connsiteX86" fmla="*/ 5297 w 10000"/>
                    <a:gd name="connsiteY86" fmla="*/ 9725 h 10000"/>
                    <a:gd name="connsiteX87" fmla="*/ 5132 w 10000"/>
                    <a:gd name="connsiteY87" fmla="*/ 9644 h 10000"/>
                    <a:gd name="connsiteX88" fmla="*/ 4965 w 10000"/>
                    <a:gd name="connsiteY88" fmla="*/ 9564 h 10000"/>
                    <a:gd name="connsiteX89" fmla="*/ 4794 w 10000"/>
                    <a:gd name="connsiteY89" fmla="*/ 9490 h 10000"/>
                    <a:gd name="connsiteX90" fmla="*/ 4630 w 10000"/>
                    <a:gd name="connsiteY90" fmla="*/ 9403 h 10000"/>
                    <a:gd name="connsiteX91" fmla="*/ 4468 w 10000"/>
                    <a:gd name="connsiteY91" fmla="*/ 9322 h 10000"/>
                    <a:gd name="connsiteX92" fmla="*/ 4297 w 10000"/>
                    <a:gd name="connsiteY92" fmla="*/ 9248 h 10000"/>
                    <a:gd name="connsiteX93" fmla="*/ 4133 w 10000"/>
                    <a:gd name="connsiteY93" fmla="*/ 9181 h 10000"/>
                    <a:gd name="connsiteX94" fmla="*/ 3986 w 10000"/>
                    <a:gd name="connsiteY94" fmla="*/ 9121 h 10000"/>
                    <a:gd name="connsiteX95" fmla="*/ 3851 w 10000"/>
                    <a:gd name="connsiteY95" fmla="*/ 9074 h 10000"/>
                    <a:gd name="connsiteX96" fmla="*/ 3739 w 10000"/>
                    <a:gd name="connsiteY96" fmla="*/ 9047 h 10000"/>
                    <a:gd name="connsiteX97" fmla="*/ 3674 w 10000"/>
                    <a:gd name="connsiteY97" fmla="*/ 9047 h 10000"/>
                    <a:gd name="connsiteX98" fmla="*/ 3598 w 10000"/>
                    <a:gd name="connsiteY98" fmla="*/ 9074 h 10000"/>
                    <a:gd name="connsiteX99" fmla="*/ 3504 w 10000"/>
                    <a:gd name="connsiteY99" fmla="*/ 9107 h 10000"/>
                    <a:gd name="connsiteX100" fmla="*/ 3401 w 10000"/>
                    <a:gd name="connsiteY100" fmla="*/ 9161 h 10000"/>
                    <a:gd name="connsiteX101" fmla="*/ 3283 w 10000"/>
                    <a:gd name="connsiteY101" fmla="*/ 9228 h 10000"/>
                    <a:gd name="connsiteX102" fmla="*/ 3160 w 10000"/>
                    <a:gd name="connsiteY102" fmla="*/ 9309 h 10000"/>
                    <a:gd name="connsiteX103" fmla="*/ 3025 w 10000"/>
                    <a:gd name="connsiteY103" fmla="*/ 9403 h 10000"/>
                    <a:gd name="connsiteX104" fmla="*/ 2840 w 10000"/>
                    <a:gd name="connsiteY104" fmla="*/ 9523 h 10000"/>
                    <a:gd name="connsiteX105" fmla="*/ 2651 w 10000"/>
                    <a:gd name="connsiteY105" fmla="*/ 9624 h 10000"/>
                    <a:gd name="connsiteX106" fmla="*/ 2457 w 10000"/>
                    <a:gd name="connsiteY106" fmla="*/ 9725 h 10000"/>
                    <a:gd name="connsiteX107" fmla="*/ 2260 w 10000"/>
                    <a:gd name="connsiteY107" fmla="*/ 9799 h 10000"/>
                    <a:gd name="connsiteX108" fmla="*/ 2069 w 10000"/>
                    <a:gd name="connsiteY108" fmla="*/ 9866 h 10000"/>
                    <a:gd name="connsiteX109" fmla="*/ 1875 w 10000"/>
                    <a:gd name="connsiteY109" fmla="*/ 9919 h 10000"/>
                    <a:gd name="connsiteX110" fmla="*/ 1687 w 10000"/>
                    <a:gd name="connsiteY110" fmla="*/ 9953 h 10000"/>
                    <a:gd name="connsiteX111" fmla="*/ 1505 w 10000"/>
                    <a:gd name="connsiteY111" fmla="*/ 9980 h 10000"/>
                    <a:gd name="connsiteX112" fmla="*/ 1329 w 10000"/>
                    <a:gd name="connsiteY112" fmla="*/ 10000 h 10000"/>
                    <a:gd name="connsiteX113" fmla="*/ 1161 w 10000"/>
                    <a:gd name="connsiteY113" fmla="*/ 10000 h 10000"/>
                    <a:gd name="connsiteX114" fmla="*/ 1002 w 10000"/>
                    <a:gd name="connsiteY114" fmla="*/ 9987 h 10000"/>
                    <a:gd name="connsiteX115" fmla="*/ 861 w 10000"/>
                    <a:gd name="connsiteY115" fmla="*/ 9966 h 10000"/>
                    <a:gd name="connsiteX116" fmla="*/ 729 w 10000"/>
                    <a:gd name="connsiteY116" fmla="*/ 9926 h 10000"/>
                    <a:gd name="connsiteX117" fmla="*/ 611 w 10000"/>
                    <a:gd name="connsiteY117" fmla="*/ 9879 h 10000"/>
                    <a:gd name="connsiteX118" fmla="*/ 511 w 10000"/>
                    <a:gd name="connsiteY118" fmla="*/ 9819 h 10000"/>
                    <a:gd name="connsiteX119" fmla="*/ 432 w 10000"/>
                    <a:gd name="connsiteY119" fmla="*/ 9745 h 10000"/>
                    <a:gd name="connsiteX120" fmla="*/ 373 w 10000"/>
                    <a:gd name="connsiteY120" fmla="*/ 9664 h 10000"/>
                    <a:gd name="connsiteX121" fmla="*/ 335 w 10000"/>
                    <a:gd name="connsiteY121" fmla="*/ 9564 h 10000"/>
                    <a:gd name="connsiteX122" fmla="*/ 294 w 10000"/>
                    <a:gd name="connsiteY122" fmla="*/ 9396 h 10000"/>
                    <a:gd name="connsiteX123" fmla="*/ 270 w 10000"/>
                    <a:gd name="connsiteY123" fmla="*/ 9228 h 10000"/>
                    <a:gd name="connsiteX124" fmla="*/ 267 w 10000"/>
                    <a:gd name="connsiteY124" fmla="*/ 9074 h 10000"/>
                    <a:gd name="connsiteX125" fmla="*/ 270 w 10000"/>
                    <a:gd name="connsiteY125" fmla="*/ 8926 h 10000"/>
                    <a:gd name="connsiteX126" fmla="*/ 291 w 10000"/>
                    <a:gd name="connsiteY126" fmla="*/ 8799 h 10000"/>
                    <a:gd name="connsiteX127" fmla="*/ 312 w 10000"/>
                    <a:gd name="connsiteY127" fmla="*/ 8658 h 10000"/>
                    <a:gd name="connsiteX128" fmla="*/ 341 w 10000"/>
                    <a:gd name="connsiteY128" fmla="*/ 8530 h 10000"/>
                    <a:gd name="connsiteX129" fmla="*/ 367 w 10000"/>
                    <a:gd name="connsiteY129" fmla="*/ 8403 h 10000"/>
                    <a:gd name="connsiteX130" fmla="*/ 400 w 10000"/>
                    <a:gd name="connsiteY130" fmla="*/ 8275 h 10000"/>
                    <a:gd name="connsiteX131" fmla="*/ 420 w 10000"/>
                    <a:gd name="connsiteY131" fmla="*/ 8128 h 10000"/>
                    <a:gd name="connsiteX132" fmla="*/ 438 w 10000"/>
                    <a:gd name="connsiteY132" fmla="*/ 7980 h 10000"/>
                    <a:gd name="connsiteX133" fmla="*/ 444 w 10000"/>
                    <a:gd name="connsiteY133" fmla="*/ 7826 h 10000"/>
                    <a:gd name="connsiteX134" fmla="*/ 438 w 10000"/>
                    <a:gd name="connsiteY134" fmla="*/ 7611 h 10000"/>
                    <a:gd name="connsiteX135" fmla="*/ 420 w 10000"/>
                    <a:gd name="connsiteY135" fmla="*/ 7416 h 10000"/>
                    <a:gd name="connsiteX136" fmla="*/ 391 w 10000"/>
                    <a:gd name="connsiteY136" fmla="*/ 7235 h 10000"/>
                    <a:gd name="connsiteX137" fmla="*/ 359 w 10000"/>
                    <a:gd name="connsiteY137" fmla="*/ 7074 h 10000"/>
                    <a:gd name="connsiteX138" fmla="*/ 317 w 10000"/>
                    <a:gd name="connsiteY138" fmla="*/ 6919 h 10000"/>
                    <a:gd name="connsiteX139" fmla="*/ 270 w 10000"/>
                    <a:gd name="connsiteY139" fmla="*/ 6772 h 10000"/>
                    <a:gd name="connsiteX140" fmla="*/ 226 w 10000"/>
                    <a:gd name="connsiteY140" fmla="*/ 6631 h 10000"/>
                    <a:gd name="connsiteX141" fmla="*/ 176 w 10000"/>
                    <a:gd name="connsiteY141" fmla="*/ 6497 h 10000"/>
                    <a:gd name="connsiteX142" fmla="*/ 132 w 10000"/>
                    <a:gd name="connsiteY142" fmla="*/ 6356 h 10000"/>
                    <a:gd name="connsiteX143" fmla="*/ 88 w 10000"/>
                    <a:gd name="connsiteY143" fmla="*/ 6221 h 10000"/>
                    <a:gd name="connsiteX144" fmla="*/ 56 w 10000"/>
                    <a:gd name="connsiteY144" fmla="*/ 6074 h 10000"/>
                    <a:gd name="connsiteX145" fmla="*/ 26 w 10000"/>
                    <a:gd name="connsiteY145" fmla="*/ 5926 h 10000"/>
                    <a:gd name="connsiteX146" fmla="*/ 6 w 10000"/>
                    <a:gd name="connsiteY146" fmla="*/ 5765 h 10000"/>
                    <a:gd name="connsiteX147" fmla="*/ 0 w 10000"/>
                    <a:gd name="connsiteY147" fmla="*/ 5591 h 10000"/>
                    <a:gd name="connsiteX148" fmla="*/ 3 w 10000"/>
                    <a:gd name="connsiteY148" fmla="*/ 5409 h 10000"/>
                    <a:gd name="connsiteX149" fmla="*/ 21 w 10000"/>
                    <a:gd name="connsiteY149" fmla="*/ 5201 h 10000"/>
                    <a:gd name="connsiteX150" fmla="*/ 59 w 10000"/>
                    <a:gd name="connsiteY150" fmla="*/ 4987 h 10000"/>
                    <a:gd name="connsiteX151" fmla="*/ 179 w 10000"/>
                    <a:gd name="connsiteY151" fmla="*/ 4416 h 10000"/>
                    <a:gd name="connsiteX152" fmla="*/ 312 w 10000"/>
                    <a:gd name="connsiteY152" fmla="*/ 3893 h 10000"/>
                    <a:gd name="connsiteX153" fmla="*/ 447 w 10000"/>
                    <a:gd name="connsiteY153" fmla="*/ 3409 h 10000"/>
                    <a:gd name="connsiteX154" fmla="*/ 597 w 10000"/>
                    <a:gd name="connsiteY154" fmla="*/ 2966 h 10000"/>
                    <a:gd name="connsiteX155" fmla="*/ 747 w 10000"/>
                    <a:gd name="connsiteY155" fmla="*/ 2564 h 10000"/>
                    <a:gd name="connsiteX156" fmla="*/ 908 w 10000"/>
                    <a:gd name="connsiteY156" fmla="*/ 2201 h 10000"/>
                    <a:gd name="connsiteX157" fmla="*/ 1070 w 10000"/>
                    <a:gd name="connsiteY157" fmla="*/ 1872 h 10000"/>
                    <a:gd name="connsiteX158" fmla="*/ 1414 w 10000"/>
                    <a:gd name="connsiteY158" fmla="*/ 1309 h 10000"/>
                    <a:gd name="connsiteX159" fmla="*/ 1593 w 10000"/>
                    <a:gd name="connsiteY159" fmla="*/ 1067 h 10000"/>
                    <a:gd name="connsiteX160" fmla="*/ 1952 w 10000"/>
                    <a:gd name="connsiteY160" fmla="*/ 691 h 10000"/>
                    <a:gd name="connsiteX161" fmla="*/ 2134 w 10000"/>
                    <a:gd name="connsiteY161" fmla="*/ 537 h 10000"/>
                    <a:gd name="connsiteX162" fmla="*/ 2313 w 10000"/>
                    <a:gd name="connsiteY162" fmla="*/ 403 h 10000"/>
                    <a:gd name="connsiteX163" fmla="*/ 2678 w 10000"/>
                    <a:gd name="connsiteY163" fmla="*/ 208 h 10000"/>
                    <a:gd name="connsiteX164" fmla="*/ 2854 w 10000"/>
                    <a:gd name="connsiteY164" fmla="*/ 141 h 10000"/>
                    <a:gd name="connsiteX165" fmla="*/ 3031 w 10000"/>
                    <a:gd name="connsiteY165" fmla="*/ 81 h 10000"/>
                    <a:gd name="connsiteX166" fmla="*/ 3201 w 10000"/>
                    <a:gd name="connsiteY166" fmla="*/ 40 h 10000"/>
                    <a:gd name="connsiteX167" fmla="*/ 3533 w 10000"/>
                    <a:gd name="connsiteY167"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8692 w 10000"/>
                    <a:gd name="connsiteY20" fmla="*/ 1477 h 10000"/>
                    <a:gd name="connsiteX21" fmla="*/ 8924 w 10000"/>
                    <a:gd name="connsiteY21" fmla="*/ 1886 h 10000"/>
                    <a:gd name="connsiteX22" fmla="*/ 9045 w 10000"/>
                    <a:gd name="connsiteY22" fmla="*/ 2121 h 10000"/>
                    <a:gd name="connsiteX23" fmla="*/ 9162 w 10000"/>
                    <a:gd name="connsiteY23" fmla="*/ 2356 h 10000"/>
                    <a:gd name="connsiteX24" fmla="*/ 9277 w 10000"/>
                    <a:gd name="connsiteY24" fmla="*/ 2604 h 10000"/>
                    <a:gd name="connsiteX25" fmla="*/ 9389 w 10000"/>
                    <a:gd name="connsiteY25" fmla="*/ 2866 h 10000"/>
                    <a:gd name="connsiteX26" fmla="*/ 9497 w 10000"/>
                    <a:gd name="connsiteY26" fmla="*/ 3121 h 10000"/>
                    <a:gd name="connsiteX27" fmla="*/ 9600 w 10000"/>
                    <a:gd name="connsiteY27" fmla="*/ 3383 h 10000"/>
                    <a:gd name="connsiteX28" fmla="*/ 9688 w 10000"/>
                    <a:gd name="connsiteY28" fmla="*/ 3651 h 10000"/>
                    <a:gd name="connsiteX29" fmla="*/ 9777 w 10000"/>
                    <a:gd name="connsiteY29" fmla="*/ 3906 h 10000"/>
                    <a:gd name="connsiteX30" fmla="*/ 9847 w 10000"/>
                    <a:gd name="connsiteY30" fmla="*/ 4168 h 10000"/>
                    <a:gd name="connsiteX31" fmla="*/ 9909 w 10000"/>
                    <a:gd name="connsiteY31" fmla="*/ 4416 h 10000"/>
                    <a:gd name="connsiteX32" fmla="*/ 9953 w 10000"/>
                    <a:gd name="connsiteY32" fmla="*/ 4664 h 10000"/>
                    <a:gd name="connsiteX33" fmla="*/ 9988 w 10000"/>
                    <a:gd name="connsiteY33" fmla="*/ 4899 h 10000"/>
                    <a:gd name="connsiteX34" fmla="*/ 10000 w 10000"/>
                    <a:gd name="connsiteY34" fmla="*/ 5121 h 10000"/>
                    <a:gd name="connsiteX35" fmla="*/ 9997 w 10000"/>
                    <a:gd name="connsiteY35" fmla="*/ 5329 h 10000"/>
                    <a:gd name="connsiteX36" fmla="*/ 9974 w 10000"/>
                    <a:gd name="connsiteY36" fmla="*/ 5530 h 10000"/>
                    <a:gd name="connsiteX37" fmla="*/ 9938 w 10000"/>
                    <a:gd name="connsiteY37" fmla="*/ 5644 h 10000"/>
                    <a:gd name="connsiteX38" fmla="*/ 9891 w 10000"/>
                    <a:gd name="connsiteY38" fmla="*/ 5738 h 10000"/>
                    <a:gd name="connsiteX39" fmla="*/ 9821 w 10000"/>
                    <a:gd name="connsiteY39" fmla="*/ 5826 h 10000"/>
                    <a:gd name="connsiteX40" fmla="*/ 9741 w 10000"/>
                    <a:gd name="connsiteY40" fmla="*/ 5893 h 10000"/>
                    <a:gd name="connsiteX41" fmla="*/ 9653 w 10000"/>
                    <a:gd name="connsiteY41" fmla="*/ 5953 h 10000"/>
                    <a:gd name="connsiteX42" fmla="*/ 9553 w 10000"/>
                    <a:gd name="connsiteY42" fmla="*/ 5993 h 10000"/>
                    <a:gd name="connsiteX43" fmla="*/ 9447 w 10000"/>
                    <a:gd name="connsiteY43" fmla="*/ 6040 h 10000"/>
                    <a:gd name="connsiteX44" fmla="*/ 9339 w 10000"/>
                    <a:gd name="connsiteY44" fmla="*/ 6074 h 10000"/>
                    <a:gd name="connsiteX45" fmla="*/ 9224 w 10000"/>
                    <a:gd name="connsiteY45" fmla="*/ 6101 h 10000"/>
                    <a:gd name="connsiteX46" fmla="*/ 9112 w 10000"/>
                    <a:gd name="connsiteY46" fmla="*/ 6128 h 10000"/>
                    <a:gd name="connsiteX47" fmla="*/ 8998 w 10000"/>
                    <a:gd name="connsiteY47" fmla="*/ 6161 h 10000"/>
                    <a:gd name="connsiteX48" fmla="*/ 8892 w 10000"/>
                    <a:gd name="connsiteY48" fmla="*/ 6188 h 10000"/>
                    <a:gd name="connsiteX49" fmla="*/ 8792 w 10000"/>
                    <a:gd name="connsiteY49" fmla="*/ 6221 h 10000"/>
                    <a:gd name="connsiteX50" fmla="*/ 8701 w 10000"/>
                    <a:gd name="connsiteY50" fmla="*/ 6262 h 10000"/>
                    <a:gd name="connsiteX51" fmla="*/ 8621 w 10000"/>
                    <a:gd name="connsiteY51" fmla="*/ 6309 h 10000"/>
                    <a:gd name="connsiteX52" fmla="*/ 8554 w 10000"/>
                    <a:gd name="connsiteY52" fmla="*/ 6369 h 10000"/>
                    <a:gd name="connsiteX53" fmla="*/ 8495 w 10000"/>
                    <a:gd name="connsiteY53" fmla="*/ 6436 h 10000"/>
                    <a:gd name="connsiteX54" fmla="*/ 8463 w 10000"/>
                    <a:gd name="connsiteY54" fmla="*/ 6523 h 10000"/>
                    <a:gd name="connsiteX55" fmla="*/ 8419 w 10000"/>
                    <a:gd name="connsiteY55" fmla="*/ 6711 h 10000"/>
                    <a:gd name="connsiteX56" fmla="*/ 8380 w 10000"/>
                    <a:gd name="connsiteY56" fmla="*/ 6913 h 10000"/>
                    <a:gd name="connsiteX57" fmla="*/ 8354 w 10000"/>
                    <a:gd name="connsiteY57" fmla="*/ 7114 h 10000"/>
                    <a:gd name="connsiteX58" fmla="*/ 8333 w 10000"/>
                    <a:gd name="connsiteY58" fmla="*/ 7322 h 10000"/>
                    <a:gd name="connsiteX59" fmla="*/ 8313 w 10000"/>
                    <a:gd name="connsiteY59" fmla="*/ 7530 h 10000"/>
                    <a:gd name="connsiteX60" fmla="*/ 8289 w 10000"/>
                    <a:gd name="connsiteY60" fmla="*/ 7732 h 10000"/>
                    <a:gd name="connsiteX61" fmla="*/ 8260 w 10000"/>
                    <a:gd name="connsiteY61" fmla="*/ 7913 h 10000"/>
                    <a:gd name="connsiteX62" fmla="*/ 8222 w 10000"/>
                    <a:gd name="connsiteY62" fmla="*/ 8081 h 10000"/>
                    <a:gd name="connsiteX63" fmla="*/ 8172 w 10000"/>
                    <a:gd name="connsiteY63" fmla="*/ 8235 h 10000"/>
                    <a:gd name="connsiteX64" fmla="*/ 8092 w 10000"/>
                    <a:gd name="connsiteY64" fmla="*/ 8403 h 10000"/>
                    <a:gd name="connsiteX65" fmla="*/ 7995 w 10000"/>
                    <a:gd name="connsiteY65" fmla="*/ 8557 h 10000"/>
                    <a:gd name="connsiteX66" fmla="*/ 7878 w 10000"/>
                    <a:gd name="connsiteY66" fmla="*/ 8711 h 10000"/>
                    <a:gd name="connsiteX67" fmla="*/ 7748 w 10000"/>
                    <a:gd name="connsiteY67" fmla="*/ 8866 h 10000"/>
                    <a:gd name="connsiteX68" fmla="*/ 7604 w 10000"/>
                    <a:gd name="connsiteY68" fmla="*/ 9013 h 10000"/>
                    <a:gd name="connsiteX69" fmla="*/ 7457 w 10000"/>
                    <a:gd name="connsiteY69" fmla="*/ 9154 h 10000"/>
                    <a:gd name="connsiteX70" fmla="*/ 7302 w 10000"/>
                    <a:gd name="connsiteY70" fmla="*/ 9282 h 10000"/>
                    <a:gd name="connsiteX71" fmla="*/ 7146 w 10000"/>
                    <a:gd name="connsiteY71" fmla="*/ 9403 h 10000"/>
                    <a:gd name="connsiteX72" fmla="*/ 6987 w 10000"/>
                    <a:gd name="connsiteY72" fmla="*/ 9523 h 10000"/>
                    <a:gd name="connsiteX73" fmla="*/ 6831 w 10000"/>
                    <a:gd name="connsiteY73" fmla="*/ 9624 h 10000"/>
                    <a:gd name="connsiteX74" fmla="*/ 6684 w 10000"/>
                    <a:gd name="connsiteY74" fmla="*/ 9711 h 10000"/>
                    <a:gd name="connsiteX75" fmla="*/ 6540 w 10000"/>
                    <a:gd name="connsiteY75" fmla="*/ 9799 h 10000"/>
                    <a:gd name="connsiteX76" fmla="*/ 6411 w 10000"/>
                    <a:gd name="connsiteY76" fmla="*/ 9859 h 10000"/>
                    <a:gd name="connsiteX77" fmla="*/ 6293 w 10000"/>
                    <a:gd name="connsiteY77" fmla="*/ 9919 h 10000"/>
                    <a:gd name="connsiteX78" fmla="*/ 6196 w 10000"/>
                    <a:gd name="connsiteY78" fmla="*/ 9953 h 10000"/>
                    <a:gd name="connsiteX79" fmla="*/ 6108 w 10000"/>
                    <a:gd name="connsiteY79" fmla="*/ 9966 h 10000"/>
                    <a:gd name="connsiteX80" fmla="*/ 6008 w 10000"/>
                    <a:gd name="connsiteY80" fmla="*/ 9966 h 10000"/>
                    <a:gd name="connsiteX81" fmla="*/ 5888 w 10000"/>
                    <a:gd name="connsiteY81" fmla="*/ 9940 h 10000"/>
                    <a:gd name="connsiteX82" fmla="*/ 5755 w 10000"/>
                    <a:gd name="connsiteY82" fmla="*/ 9906 h 10000"/>
                    <a:gd name="connsiteX83" fmla="*/ 5611 w 10000"/>
                    <a:gd name="connsiteY83" fmla="*/ 9852 h 10000"/>
                    <a:gd name="connsiteX84" fmla="*/ 5459 w 10000"/>
                    <a:gd name="connsiteY84" fmla="*/ 9792 h 10000"/>
                    <a:gd name="connsiteX85" fmla="*/ 5297 w 10000"/>
                    <a:gd name="connsiteY85" fmla="*/ 9725 h 10000"/>
                    <a:gd name="connsiteX86" fmla="*/ 5132 w 10000"/>
                    <a:gd name="connsiteY86" fmla="*/ 9644 h 10000"/>
                    <a:gd name="connsiteX87" fmla="*/ 4965 w 10000"/>
                    <a:gd name="connsiteY87" fmla="*/ 9564 h 10000"/>
                    <a:gd name="connsiteX88" fmla="*/ 4794 w 10000"/>
                    <a:gd name="connsiteY88" fmla="*/ 9490 h 10000"/>
                    <a:gd name="connsiteX89" fmla="*/ 4630 w 10000"/>
                    <a:gd name="connsiteY89" fmla="*/ 9403 h 10000"/>
                    <a:gd name="connsiteX90" fmla="*/ 4468 w 10000"/>
                    <a:gd name="connsiteY90" fmla="*/ 9322 h 10000"/>
                    <a:gd name="connsiteX91" fmla="*/ 4297 w 10000"/>
                    <a:gd name="connsiteY91" fmla="*/ 9248 h 10000"/>
                    <a:gd name="connsiteX92" fmla="*/ 4133 w 10000"/>
                    <a:gd name="connsiteY92" fmla="*/ 9181 h 10000"/>
                    <a:gd name="connsiteX93" fmla="*/ 3986 w 10000"/>
                    <a:gd name="connsiteY93" fmla="*/ 9121 h 10000"/>
                    <a:gd name="connsiteX94" fmla="*/ 3851 w 10000"/>
                    <a:gd name="connsiteY94" fmla="*/ 9074 h 10000"/>
                    <a:gd name="connsiteX95" fmla="*/ 3739 w 10000"/>
                    <a:gd name="connsiteY95" fmla="*/ 9047 h 10000"/>
                    <a:gd name="connsiteX96" fmla="*/ 3674 w 10000"/>
                    <a:gd name="connsiteY96" fmla="*/ 9047 h 10000"/>
                    <a:gd name="connsiteX97" fmla="*/ 3598 w 10000"/>
                    <a:gd name="connsiteY97" fmla="*/ 9074 h 10000"/>
                    <a:gd name="connsiteX98" fmla="*/ 3504 w 10000"/>
                    <a:gd name="connsiteY98" fmla="*/ 9107 h 10000"/>
                    <a:gd name="connsiteX99" fmla="*/ 3401 w 10000"/>
                    <a:gd name="connsiteY99" fmla="*/ 9161 h 10000"/>
                    <a:gd name="connsiteX100" fmla="*/ 3283 w 10000"/>
                    <a:gd name="connsiteY100" fmla="*/ 9228 h 10000"/>
                    <a:gd name="connsiteX101" fmla="*/ 3160 w 10000"/>
                    <a:gd name="connsiteY101" fmla="*/ 9309 h 10000"/>
                    <a:gd name="connsiteX102" fmla="*/ 3025 w 10000"/>
                    <a:gd name="connsiteY102" fmla="*/ 9403 h 10000"/>
                    <a:gd name="connsiteX103" fmla="*/ 2840 w 10000"/>
                    <a:gd name="connsiteY103" fmla="*/ 9523 h 10000"/>
                    <a:gd name="connsiteX104" fmla="*/ 2651 w 10000"/>
                    <a:gd name="connsiteY104" fmla="*/ 9624 h 10000"/>
                    <a:gd name="connsiteX105" fmla="*/ 2457 w 10000"/>
                    <a:gd name="connsiteY105" fmla="*/ 9725 h 10000"/>
                    <a:gd name="connsiteX106" fmla="*/ 2260 w 10000"/>
                    <a:gd name="connsiteY106" fmla="*/ 9799 h 10000"/>
                    <a:gd name="connsiteX107" fmla="*/ 2069 w 10000"/>
                    <a:gd name="connsiteY107" fmla="*/ 9866 h 10000"/>
                    <a:gd name="connsiteX108" fmla="*/ 1875 w 10000"/>
                    <a:gd name="connsiteY108" fmla="*/ 9919 h 10000"/>
                    <a:gd name="connsiteX109" fmla="*/ 1687 w 10000"/>
                    <a:gd name="connsiteY109" fmla="*/ 9953 h 10000"/>
                    <a:gd name="connsiteX110" fmla="*/ 1505 w 10000"/>
                    <a:gd name="connsiteY110" fmla="*/ 9980 h 10000"/>
                    <a:gd name="connsiteX111" fmla="*/ 1329 w 10000"/>
                    <a:gd name="connsiteY111" fmla="*/ 10000 h 10000"/>
                    <a:gd name="connsiteX112" fmla="*/ 1161 w 10000"/>
                    <a:gd name="connsiteY112" fmla="*/ 10000 h 10000"/>
                    <a:gd name="connsiteX113" fmla="*/ 1002 w 10000"/>
                    <a:gd name="connsiteY113" fmla="*/ 9987 h 10000"/>
                    <a:gd name="connsiteX114" fmla="*/ 861 w 10000"/>
                    <a:gd name="connsiteY114" fmla="*/ 9966 h 10000"/>
                    <a:gd name="connsiteX115" fmla="*/ 729 w 10000"/>
                    <a:gd name="connsiteY115" fmla="*/ 9926 h 10000"/>
                    <a:gd name="connsiteX116" fmla="*/ 611 w 10000"/>
                    <a:gd name="connsiteY116" fmla="*/ 9879 h 10000"/>
                    <a:gd name="connsiteX117" fmla="*/ 511 w 10000"/>
                    <a:gd name="connsiteY117" fmla="*/ 9819 h 10000"/>
                    <a:gd name="connsiteX118" fmla="*/ 432 w 10000"/>
                    <a:gd name="connsiteY118" fmla="*/ 9745 h 10000"/>
                    <a:gd name="connsiteX119" fmla="*/ 373 w 10000"/>
                    <a:gd name="connsiteY119" fmla="*/ 9664 h 10000"/>
                    <a:gd name="connsiteX120" fmla="*/ 335 w 10000"/>
                    <a:gd name="connsiteY120" fmla="*/ 9564 h 10000"/>
                    <a:gd name="connsiteX121" fmla="*/ 294 w 10000"/>
                    <a:gd name="connsiteY121" fmla="*/ 9396 h 10000"/>
                    <a:gd name="connsiteX122" fmla="*/ 270 w 10000"/>
                    <a:gd name="connsiteY122" fmla="*/ 9228 h 10000"/>
                    <a:gd name="connsiteX123" fmla="*/ 267 w 10000"/>
                    <a:gd name="connsiteY123" fmla="*/ 9074 h 10000"/>
                    <a:gd name="connsiteX124" fmla="*/ 270 w 10000"/>
                    <a:gd name="connsiteY124" fmla="*/ 8926 h 10000"/>
                    <a:gd name="connsiteX125" fmla="*/ 291 w 10000"/>
                    <a:gd name="connsiteY125" fmla="*/ 8799 h 10000"/>
                    <a:gd name="connsiteX126" fmla="*/ 312 w 10000"/>
                    <a:gd name="connsiteY126" fmla="*/ 8658 h 10000"/>
                    <a:gd name="connsiteX127" fmla="*/ 341 w 10000"/>
                    <a:gd name="connsiteY127" fmla="*/ 8530 h 10000"/>
                    <a:gd name="connsiteX128" fmla="*/ 367 w 10000"/>
                    <a:gd name="connsiteY128" fmla="*/ 8403 h 10000"/>
                    <a:gd name="connsiteX129" fmla="*/ 400 w 10000"/>
                    <a:gd name="connsiteY129" fmla="*/ 8275 h 10000"/>
                    <a:gd name="connsiteX130" fmla="*/ 420 w 10000"/>
                    <a:gd name="connsiteY130" fmla="*/ 8128 h 10000"/>
                    <a:gd name="connsiteX131" fmla="*/ 438 w 10000"/>
                    <a:gd name="connsiteY131" fmla="*/ 7980 h 10000"/>
                    <a:gd name="connsiteX132" fmla="*/ 444 w 10000"/>
                    <a:gd name="connsiteY132" fmla="*/ 7826 h 10000"/>
                    <a:gd name="connsiteX133" fmla="*/ 438 w 10000"/>
                    <a:gd name="connsiteY133" fmla="*/ 7611 h 10000"/>
                    <a:gd name="connsiteX134" fmla="*/ 420 w 10000"/>
                    <a:gd name="connsiteY134" fmla="*/ 7416 h 10000"/>
                    <a:gd name="connsiteX135" fmla="*/ 391 w 10000"/>
                    <a:gd name="connsiteY135" fmla="*/ 7235 h 10000"/>
                    <a:gd name="connsiteX136" fmla="*/ 359 w 10000"/>
                    <a:gd name="connsiteY136" fmla="*/ 7074 h 10000"/>
                    <a:gd name="connsiteX137" fmla="*/ 317 w 10000"/>
                    <a:gd name="connsiteY137" fmla="*/ 6919 h 10000"/>
                    <a:gd name="connsiteX138" fmla="*/ 270 w 10000"/>
                    <a:gd name="connsiteY138" fmla="*/ 6772 h 10000"/>
                    <a:gd name="connsiteX139" fmla="*/ 226 w 10000"/>
                    <a:gd name="connsiteY139" fmla="*/ 6631 h 10000"/>
                    <a:gd name="connsiteX140" fmla="*/ 176 w 10000"/>
                    <a:gd name="connsiteY140" fmla="*/ 6497 h 10000"/>
                    <a:gd name="connsiteX141" fmla="*/ 132 w 10000"/>
                    <a:gd name="connsiteY141" fmla="*/ 6356 h 10000"/>
                    <a:gd name="connsiteX142" fmla="*/ 88 w 10000"/>
                    <a:gd name="connsiteY142" fmla="*/ 6221 h 10000"/>
                    <a:gd name="connsiteX143" fmla="*/ 56 w 10000"/>
                    <a:gd name="connsiteY143" fmla="*/ 6074 h 10000"/>
                    <a:gd name="connsiteX144" fmla="*/ 26 w 10000"/>
                    <a:gd name="connsiteY144" fmla="*/ 5926 h 10000"/>
                    <a:gd name="connsiteX145" fmla="*/ 6 w 10000"/>
                    <a:gd name="connsiteY145" fmla="*/ 5765 h 10000"/>
                    <a:gd name="connsiteX146" fmla="*/ 0 w 10000"/>
                    <a:gd name="connsiteY146" fmla="*/ 5591 h 10000"/>
                    <a:gd name="connsiteX147" fmla="*/ 3 w 10000"/>
                    <a:gd name="connsiteY147" fmla="*/ 5409 h 10000"/>
                    <a:gd name="connsiteX148" fmla="*/ 21 w 10000"/>
                    <a:gd name="connsiteY148" fmla="*/ 5201 h 10000"/>
                    <a:gd name="connsiteX149" fmla="*/ 59 w 10000"/>
                    <a:gd name="connsiteY149" fmla="*/ 4987 h 10000"/>
                    <a:gd name="connsiteX150" fmla="*/ 179 w 10000"/>
                    <a:gd name="connsiteY150" fmla="*/ 4416 h 10000"/>
                    <a:gd name="connsiteX151" fmla="*/ 312 w 10000"/>
                    <a:gd name="connsiteY151" fmla="*/ 3893 h 10000"/>
                    <a:gd name="connsiteX152" fmla="*/ 447 w 10000"/>
                    <a:gd name="connsiteY152" fmla="*/ 3409 h 10000"/>
                    <a:gd name="connsiteX153" fmla="*/ 597 w 10000"/>
                    <a:gd name="connsiteY153" fmla="*/ 2966 h 10000"/>
                    <a:gd name="connsiteX154" fmla="*/ 747 w 10000"/>
                    <a:gd name="connsiteY154" fmla="*/ 2564 h 10000"/>
                    <a:gd name="connsiteX155" fmla="*/ 908 w 10000"/>
                    <a:gd name="connsiteY155" fmla="*/ 2201 h 10000"/>
                    <a:gd name="connsiteX156" fmla="*/ 1070 w 10000"/>
                    <a:gd name="connsiteY156" fmla="*/ 1872 h 10000"/>
                    <a:gd name="connsiteX157" fmla="*/ 1414 w 10000"/>
                    <a:gd name="connsiteY157" fmla="*/ 1309 h 10000"/>
                    <a:gd name="connsiteX158" fmla="*/ 1593 w 10000"/>
                    <a:gd name="connsiteY158" fmla="*/ 1067 h 10000"/>
                    <a:gd name="connsiteX159" fmla="*/ 1952 w 10000"/>
                    <a:gd name="connsiteY159" fmla="*/ 691 h 10000"/>
                    <a:gd name="connsiteX160" fmla="*/ 2134 w 10000"/>
                    <a:gd name="connsiteY160" fmla="*/ 537 h 10000"/>
                    <a:gd name="connsiteX161" fmla="*/ 2313 w 10000"/>
                    <a:gd name="connsiteY161" fmla="*/ 403 h 10000"/>
                    <a:gd name="connsiteX162" fmla="*/ 2678 w 10000"/>
                    <a:gd name="connsiteY162" fmla="*/ 208 h 10000"/>
                    <a:gd name="connsiteX163" fmla="*/ 2854 w 10000"/>
                    <a:gd name="connsiteY163" fmla="*/ 141 h 10000"/>
                    <a:gd name="connsiteX164" fmla="*/ 3031 w 10000"/>
                    <a:gd name="connsiteY164" fmla="*/ 81 h 10000"/>
                    <a:gd name="connsiteX165" fmla="*/ 3201 w 10000"/>
                    <a:gd name="connsiteY165" fmla="*/ 40 h 10000"/>
                    <a:gd name="connsiteX166" fmla="*/ 3533 w 10000"/>
                    <a:gd name="connsiteY166"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8692 w 10000"/>
                    <a:gd name="connsiteY20" fmla="*/ 1477 h 10000"/>
                    <a:gd name="connsiteX21" fmla="*/ 9045 w 10000"/>
                    <a:gd name="connsiteY21" fmla="*/ 2121 h 10000"/>
                    <a:gd name="connsiteX22" fmla="*/ 9162 w 10000"/>
                    <a:gd name="connsiteY22" fmla="*/ 2356 h 10000"/>
                    <a:gd name="connsiteX23" fmla="*/ 9277 w 10000"/>
                    <a:gd name="connsiteY23" fmla="*/ 2604 h 10000"/>
                    <a:gd name="connsiteX24" fmla="*/ 9389 w 10000"/>
                    <a:gd name="connsiteY24" fmla="*/ 2866 h 10000"/>
                    <a:gd name="connsiteX25" fmla="*/ 9497 w 10000"/>
                    <a:gd name="connsiteY25" fmla="*/ 3121 h 10000"/>
                    <a:gd name="connsiteX26" fmla="*/ 9600 w 10000"/>
                    <a:gd name="connsiteY26" fmla="*/ 3383 h 10000"/>
                    <a:gd name="connsiteX27" fmla="*/ 9688 w 10000"/>
                    <a:gd name="connsiteY27" fmla="*/ 3651 h 10000"/>
                    <a:gd name="connsiteX28" fmla="*/ 9777 w 10000"/>
                    <a:gd name="connsiteY28" fmla="*/ 3906 h 10000"/>
                    <a:gd name="connsiteX29" fmla="*/ 9847 w 10000"/>
                    <a:gd name="connsiteY29" fmla="*/ 4168 h 10000"/>
                    <a:gd name="connsiteX30" fmla="*/ 9909 w 10000"/>
                    <a:gd name="connsiteY30" fmla="*/ 4416 h 10000"/>
                    <a:gd name="connsiteX31" fmla="*/ 9953 w 10000"/>
                    <a:gd name="connsiteY31" fmla="*/ 4664 h 10000"/>
                    <a:gd name="connsiteX32" fmla="*/ 9988 w 10000"/>
                    <a:gd name="connsiteY32" fmla="*/ 4899 h 10000"/>
                    <a:gd name="connsiteX33" fmla="*/ 10000 w 10000"/>
                    <a:gd name="connsiteY33" fmla="*/ 5121 h 10000"/>
                    <a:gd name="connsiteX34" fmla="*/ 9997 w 10000"/>
                    <a:gd name="connsiteY34" fmla="*/ 5329 h 10000"/>
                    <a:gd name="connsiteX35" fmla="*/ 9974 w 10000"/>
                    <a:gd name="connsiteY35" fmla="*/ 5530 h 10000"/>
                    <a:gd name="connsiteX36" fmla="*/ 9938 w 10000"/>
                    <a:gd name="connsiteY36" fmla="*/ 5644 h 10000"/>
                    <a:gd name="connsiteX37" fmla="*/ 9891 w 10000"/>
                    <a:gd name="connsiteY37" fmla="*/ 5738 h 10000"/>
                    <a:gd name="connsiteX38" fmla="*/ 9821 w 10000"/>
                    <a:gd name="connsiteY38" fmla="*/ 5826 h 10000"/>
                    <a:gd name="connsiteX39" fmla="*/ 9741 w 10000"/>
                    <a:gd name="connsiteY39" fmla="*/ 5893 h 10000"/>
                    <a:gd name="connsiteX40" fmla="*/ 9653 w 10000"/>
                    <a:gd name="connsiteY40" fmla="*/ 5953 h 10000"/>
                    <a:gd name="connsiteX41" fmla="*/ 9553 w 10000"/>
                    <a:gd name="connsiteY41" fmla="*/ 5993 h 10000"/>
                    <a:gd name="connsiteX42" fmla="*/ 9447 w 10000"/>
                    <a:gd name="connsiteY42" fmla="*/ 6040 h 10000"/>
                    <a:gd name="connsiteX43" fmla="*/ 9339 w 10000"/>
                    <a:gd name="connsiteY43" fmla="*/ 6074 h 10000"/>
                    <a:gd name="connsiteX44" fmla="*/ 9224 w 10000"/>
                    <a:gd name="connsiteY44" fmla="*/ 6101 h 10000"/>
                    <a:gd name="connsiteX45" fmla="*/ 9112 w 10000"/>
                    <a:gd name="connsiteY45" fmla="*/ 6128 h 10000"/>
                    <a:gd name="connsiteX46" fmla="*/ 8998 w 10000"/>
                    <a:gd name="connsiteY46" fmla="*/ 6161 h 10000"/>
                    <a:gd name="connsiteX47" fmla="*/ 8892 w 10000"/>
                    <a:gd name="connsiteY47" fmla="*/ 6188 h 10000"/>
                    <a:gd name="connsiteX48" fmla="*/ 8792 w 10000"/>
                    <a:gd name="connsiteY48" fmla="*/ 6221 h 10000"/>
                    <a:gd name="connsiteX49" fmla="*/ 8701 w 10000"/>
                    <a:gd name="connsiteY49" fmla="*/ 6262 h 10000"/>
                    <a:gd name="connsiteX50" fmla="*/ 8621 w 10000"/>
                    <a:gd name="connsiteY50" fmla="*/ 6309 h 10000"/>
                    <a:gd name="connsiteX51" fmla="*/ 8554 w 10000"/>
                    <a:gd name="connsiteY51" fmla="*/ 6369 h 10000"/>
                    <a:gd name="connsiteX52" fmla="*/ 8495 w 10000"/>
                    <a:gd name="connsiteY52" fmla="*/ 6436 h 10000"/>
                    <a:gd name="connsiteX53" fmla="*/ 8463 w 10000"/>
                    <a:gd name="connsiteY53" fmla="*/ 6523 h 10000"/>
                    <a:gd name="connsiteX54" fmla="*/ 8419 w 10000"/>
                    <a:gd name="connsiteY54" fmla="*/ 6711 h 10000"/>
                    <a:gd name="connsiteX55" fmla="*/ 8380 w 10000"/>
                    <a:gd name="connsiteY55" fmla="*/ 6913 h 10000"/>
                    <a:gd name="connsiteX56" fmla="*/ 8354 w 10000"/>
                    <a:gd name="connsiteY56" fmla="*/ 7114 h 10000"/>
                    <a:gd name="connsiteX57" fmla="*/ 8333 w 10000"/>
                    <a:gd name="connsiteY57" fmla="*/ 7322 h 10000"/>
                    <a:gd name="connsiteX58" fmla="*/ 8313 w 10000"/>
                    <a:gd name="connsiteY58" fmla="*/ 7530 h 10000"/>
                    <a:gd name="connsiteX59" fmla="*/ 8289 w 10000"/>
                    <a:gd name="connsiteY59" fmla="*/ 7732 h 10000"/>
                    <a:gd name="connsiteX60" fmla="*/ 8260 w 10000"/>
                    <a:gd name="connsiteY60" fmla="*/ 7913 h 10000"/>
                    <a:gd name="connsiteX61" fmla="*/ 8222 w 10000"/>
                    <a:gd name="connsiteY61" fmla="*/ 8081 h 10000"/>
                    <a:gd name="connsiteX62" fmla="*/ 8172 w 10000"/>
                    <a:gd name="connsiteY62" fmla="*/ 8235 h 10000"/>
                    <a:gd name="connsiteX63" fmla="*/ 8092 w 10000"/>
                    <a:gd name="connsiteY63" fmla="*/ 8403 h 10000"/>
                    <a:gd name="connsiteX64" fmla="*/ 7995 w 10000"/>
                    <a:gd name="connsiteY64" fmla="*/ 8557 h 10000"/>
                    <a:gd name="connsiteX65" fmla="*/ 7878 w 10000"/>
                    <a:gd name="connsiteY65" fmla="*/ 8711 h 10000"/>
                    <a:gd name="connsiteX66" fmla="*/ 7748 w 10000"/>
                    <a:gd name="connsiteY66" fmla="*/ 8866 h 10000"/>
                    <a:gd name="connsiteX67" fmla="*/ 7604 w 10000"/>
                    <a:gd name="connsiteY67" fmla="*/ 9013 h 10000"/>
                    <a:gd name="connsiteX68" fmla="*/ 7457 w 10000"/>
                    <a:gd name="connsiteY68" fmla="*/ 9154 h 10000"/>
                    <a:gd name="connsiteX69" fmla="*/ 7302 w 10000"/>
                    <a:gd name="connsiteY69" fmla="*/ 9282 h 10000"/>
                    <a:gd name="connsiteX70" fmla="*/ 7146 w 10000"/>
                    <a:gd name="connsiteY70" fmla="*/ 9403 h 10000"/>
                    <a:gd name="connsiteX71" fmla="*/ 6987 w 10000"/>
                    <a:gd name="connsiteY71" fmla="*/ 9523 h 10000"/>
                    <a:gd name="connsiteX72" fmla="*/ 6831 w 10000"/>
                    <a:gd name="connsiteY72" fmla="*/ 9624 h 10000"/>
                    <a:gd name="connsiteX73" fmla="*/ 6684 w 10000"/>
                    <a:gd name="connsiteY73" fmla="*/ 9711 h 10000"/>
                    <a:gd name="connsiteX74" fmla="*/ 6540 w 10000"/>
                    <a:gd name="connsiteY74" fmla="*/ 9799 h 10000"/>
                    <a:gd name="connsiteX75" fmla="*/ 6411 w 10000"/>
                    <a:gd name="connsiteY75" fmla="*/ 9859 h 10000"/>
                    <a:gd name="connsiteX76" fmla="*/ 6293 w 10000"/>
                    <a:gd name="connsiteY76" fmla="*/ 9919 h 10000"/>
                    <a:gd name="connsiteX77" fmla="*/ 6196 w 10000"/>
                    <a:gd name="connsiteY77" fmla="*/ 9953 h 10000"/>
                    <a:gd name="connsiteX78" fmla="*/ 6108 w 10000"/>
                    <a:gd name="connsiteY78" fmla="*/ 9966 h 10000"/>
                    <a:gd name="connsiteX79" fmla="*/ 6008 w 10000"/>
                    <a:gd name="connsiteY79" fmla="*/ 9966 h 10000"/>
                    <a:gd name="connsiteX80" fmla="*/ 5888 w 10000"/>
                    <a:gd name="connsiteY80" fmla="*/ 9940 h 10000"/>
                    <a:gd name="connsiteX81" fmla="*/ 5755 w 10000"/>
                    <a:gd name="connsiteY81" fmla="*/ 9906 h 10000"/>
                    <a:gd name="connsiteX82" fmla="*/ 5611 w 10000"/>
                    <a:gd name="connsiteY82" fmla="*/ 9852 h 10000"/>
                    <a:gd name="connsiteX83" fmla="*/ 5459 w 10000"/>
                    <a:gd name="connsiteY83" fmla="*/ 9792 h 10000"/>
                    <a:gd name="connsiteX84" fmla="*/ 5297 w 10000"/>
                    <a:gd name="connsiteY84" fmla="*/ 9725 h 10000"/>
                    <a:gd name="connsiteX85" fmla="*/ 5132 w 10000"/>
                    <a:gd name="connsiteY85" fmla="*/ 9644 h 10000"/>
                    <a:gd name="connsiteX86" fmla="*/ 4965 w 10000"/>
                    <a:gd name="connsiteY86" fmla="*/ 9564 h 10000"/>
                    <a:gd name="connsiteX87" fmla="*/ 4794 w 10000"/>
                    <a:gd name="connsiteY87" fmla="*/ 9490 h 10000"/>
                    <a:gd name="connsiteX88" fmla="*/ 4630 w 10000"/>
                    <a:gd name="connsiteY88" fmla="*/ 9403 h 10000"/>
                    <a:gd name="connsiteX89" fmla="*/ 4468 w 10000"/>
                    <a:gd name="connsiteY89" fmla="*/ 9322 h 10000"/>
                    <a:gd name="connsiteX90" fmla="*/ 4297 w 10000"/>
                    <a:gd name="connsiteY90" fmla="*/ 9248 h 10000"/>
                    <a:gd name="connsiteX91" fmla="*/ 4133 w 10000"/>
                    <a:gd name="connsiteY91" fmla="*/ 9181 h 10000"/>
                    <a:gd name="connsiteX92" fmla="*/ 3986 w 10000"/>
                    <a:gd name="connsiteY92" fmla="*/ 9121 h 10000"/>
                    <a:gd name="connsiteX93" fmla="*/ 3851 w 10000"/>
                    <a:gd name="connsiteY93" fmla="*/ 9074 h 10000"/>
                    <a:gd name="connsiteX94" fmla="*/ 3739 w 10000"/>
                    <a:gd name="connsiteY94" fmla="*/ 9047 h 10000"/>
                    <a:gd name="connsiteX95" fmla="*/ 3674 w 10000"/>
                    <a:gd name="connsiteY95" fmla="*/ 9047 h 10000"/>
                    <a:gd name="connsiteX96" fmla="*/ 3598 w 10000"/>
                    <a:gd name="connsiteY96" fmla="*/ 9074 h 10000"/>
                    <a:gd name="connsiteX97" fmla="*/ 3504 w 10000"/>
                    <a:gd name="connsiteY97" fmla="*/ 9107 h 10000"/>
                    <a:gd name="connsiteX98" fmla="*/ 3401 w 10000"/>
                    <a:gd name="connsiteY98" fmla="*/ 9161 h 10000"/>
                    <a:gd name="connsiteX99" fmla="*/ 3283 w 10000"/>
                    <a:gd name="connsiteY99" fmla="*/ 9228 h 10000"/>
                    <a:gd name="connsiteX100" fmla="*/ 3160 w 10000"/>
                    <a:gd name="connsiteY100" fmla="*/ 9309 h 10000"/>
                    <a:gd name="connsiteX101" fmla="*/ 3025 w 10000"/>
                    <a:gd name="connsiteY101" fmla="*/ 9403 h 10000"/>
                    <a:gd name="connsiteX102" fmla="*/ 2840 w 10000"/>
                    <a:gd name="connsiteY102" fmla="*/ 9523 h 10000"/>
                    <a:gd name="connsiteX103" fmla="*/ 2651 w 10000"/>
                    <a:gd name="connsiteY103" fmla="*/ 9624 h 10000"/>
                    <a:gd name="connsiteX104" fmla="*/ 2457 w 10000"/>
                    <a:gd name="connsiteY104" fmla="*/ 9725 h 10000"/>
                    <a:gd name="connsiteX105" fmla="*/ 2260 w 10000"/>
                    <a:gd name="connsiteY105" fmla="*/ 9799 h 10000"/>
                    <a:gd name="connsiteX106" fmla="*/ 2069 w 10000"/>
                    <a:gd name="connsiteY106" fmla="*/ 9866 h 10000"/>
                    <a:gd name="connsiteX107" fmla="*/ 1875 w 10000"/>
                    <a:gd name="connsiteY107" fmla="*/ 9919 h 10000"/>
                    <a:gd name="connsiteX108" fmla="*/ 1687 w 10000"/>
                    <a:gd name="connsiteY108" fmla="*/ 9953 h 10000"/>
                    <a:gd name="connsiteX109" fmla="*/ 1505 w 10000"/>
                    <a:gd name="connsiteY109" fmla="*/ 9980 h 10000"/>
                    <a:gd name="connsiteX110" fmla="*/ 1329 w 10000"/>
                    <a:gd name="connsiteY110" fmla="*/ 10000 h 10000"/>
                    <a:gd name="connsiteX111" fmla="*/ 1161 w 10000"/>
                    <a:gd name="connsiteY111" fmla="*/ 10000 h 10000"/>
                    <a:gd name="connsiteX112" fmla="*/ 1002 w 10000"/>
                    <a:gd name="connsiteY112" fmla="*/ 9987 h 10000"/>
                    <a:gd name="connsiteX113" fmla="*/ 861 w 10000"/>
                    <a:gd name="connsiteY113" fmla="*/ 9966 h 10000"/>
                    <a:gd name="connsiteX114" fmla="*/ 729 w 10000"/>
                    <a:gd name="connsiteY114" fmla="*/ 9926 h 10000"/>
                    <a:gd name="connsiteX115" fmla="*/ 611 w 10000"/>
                    <a:gd name="connsiteY115" fmla="*/ 9879 h 10000"/>
                    <a:gd name="connsiteX116" fmla="*/ 511 w 10000"/>
                    <a:gd name="connsiteY116" fmla="*/ 9819 h 10000"/>
                    <a:gd name="connsiteX117" fmla="*/ 432 w 10000"/>
                    <a:gd name="connsiteY117" fmla="*/ 9745 h 10000"/>
                    <a:gd name="connsiteX118" fmla="*/ 373 w 10000"/>
                    <a:gd name="connsiteY118" fmla="*/ 9664 h 10000"/>
                    <a:gd name="connsiteX119" fmla="*/ 335 w 10000"/>
                    <a:gd name="connsiteY119" fmla="*/ 9564 h 10000"/>
                    <a:gd name="connsiteX120" fmla="*/ 294 w 10000"/>
                    <a:gd name="connsiteY120" fmla="*/ 9396 h 10000"/>
                    <a:gd name="connsiteX121" fmla="*/ 270 w 10000"/>
                    <a:gd name="connsiteY121" fmla="*/ 9228 h 10000"/>
                    <a:gd name="connsiteX122" fmla="*/ 267 w 10000"/>
                    <a:gd name="connsiteY122" fmla="*/ 9074 h 10000"/>
                    <a:gd name="connsiteX123" fmla="*/ 270 w 10000"/>
                    <a:gd name="connsiteY123" fmla="*/ 8926 h 10000"/>
                    <a:gd name="connsiteX124" fmla="*/ 291 w 10000"/>
                    <a:gd name="connsiteY124" fmla="*/ 8799 h 10000"/>
                    <a:gd name="connsiteX125" fmla="*/ 312 w 10000"/>
                    <a:gd name="connsiteY125" fmla="*/ 8658 h 10000"/>
                    <a:gd name="connsiteX126" fmla="*/ 341 w 10000"/>
                    <a:gd name="connsiteY126" fmla="*/ 8530 h 10000"/>
                    <a:gd name="connsiteX127" fmla="*/ 367 w 10000"/>
                    <a:gd name="connsiteY127" fmla="*/ 8403 h 10000"/>
                    <a:gd name="connsiteX128" fmla="*/ 400 w 10000"/>
                    <a:gd name="connsiteY128" fmla="*/ 8275 h 10000"/>
                    <a:gd name="connsiteX129" fmla="*/ 420 w 10000"/>
                    <a:gd name="connsiteY129" fmla="*/ 8128 h 10000"/>
                    <a:gd name="connsiteX130" fmla="*/ 438 w 10000"/>
                    <a:gd name="connsiteY130" fmla="*/ 7980 h 10000"/>
                    <a:gd name="connsiteX131" fmla="*/ 444 w 10000"/>
                    <a:gd name="connsiteY131" fmla="*/ 7826 h 10000"/>
                    <a:gd name="connsiteX132" fmla="*/ 438 w 10000"/>
                    <a:gd name="connsiteY132" fmla="*/ 7611 h 10000"/>
                    <a:gd name="connsiteX133" fmla="*/ 420 w 10000"/>
                    <a:gd name="connsiteY133" fmla="*/ 7416 h 10000"/>
                    <a:gd name="connsiteX134" fmla="*/ 391 w 10000"/>
                    <a:gd name="connsiteY134" fmla="*/ 7235 h 10000"/>
                    <a:gd name="connsiteX135" fmla="*/ 359 w 10000"/>
                    <a:gd name="connsiteY135" fmla="*/ 7074 h 10000"/>
                    <a:gd name="connsiteX136" fmla="*/ 317 w 10000"/>
                    <a:gd name="connsiteY136" fmla="*/ 6919 h 10000"/>
                    <a:gd name="connsiteX137" fmla="*/ 270 w 10000"/>
                    <a:gd name="connsiteY137" fmla="*/ 6772 h 10000"/>
                    <a:gd name="connsiteX138" fmla="*/ 226 w 10000"/>
                    <a:gd name="connsiteY138" fmla="*/ 6631 h 10000"/>
                    <a:gd name="connsiteX139" fmla="*/ 176 w 10000"/>
                    <a:gd name="connsiteY139" fmla="*/ 6497 h 10000"/>
                    <a:gd name="connsiteX140" fmla="*/ 132 w 10000"/>
                    <a:gd name="connsiteY140" fmla="*/ 6356 h 10000"/>
                    <a:gd name="connsiteX141" fmla="*/ 88 w 10000"/>
                    <a:gd name="connsiteY141" fmla="*/ 6221 h 10000"/>
                    <a:gd name="connsiteX142" fmla="*/ 56 w 10000"/>
                    <a:gd name="connsiteY142" fmla="*/ 6074 h 10000"/>
                    <a:gd name="connsiteX143" fmla="*/ 26 w 10000"/>
                    <a:gd name="connsiteY143" fmla="*/ 5926 h 10000"/>
                    <a:gd name="connsiteX144" fmla="*/ 6 w 10000"/>
                    <a:gd name="connsiteY144" fmla="*/ 5765 h 10000"/>
                    <a:gd name="connsiteX145" fmla="*/ 0 w 10000"/>
                    <a:gd name="connsiteY145" fmla="*/ 5591 h 10000"/>
                    <a:gd name="connsiteX146" fmla="*/ 3 w 10000"/>
                    <a:gd name="connsiteY146" fmla="*/ 5409 h 10000"/>
                    <a:gd name="connsiteX147" fmla="*/ 21 w 10000"/>
                    <a:gd name="connsiteY147" fmla="*/ 5201 h 10000"/>
                    <a:gd name="connsiteX148" fmla="*/ 59 w 10000"/>
                    <a:gd name="connsiteY148" fmla="*/ 4987 h 10000"/>
                    <a:gd name="connsiteX149" fmla="*/ 179 w 10000"/>
                    <a:gd name="connsiteY149" fmla="*/ 4416 h 10000"/>
                    <a:gd name="connsiteX150" fmla="*/ 312 w 10000"/>
                    <a:gd name="connsiteY150" fmla="*/ 3893 h 10000"/>
                    <a:gd name="connsiteX151" fmla="*/ 447 w 10000"/>
                    <a:gd name="connsiteY151" fmla="*/ 3409 h 10000"/>
                    <a:gd name="connsiteX152" fmla="*/ 597 w 10000"/>
                    <a:gd name="connsiteY152" fmla="*/ 2966 h 10000"/>
                    <a:gd name="connsiteX153" fmla="*/ 747 w 10000"/>
                    <a:gd name="connsiteY153" fmla="*/ 2564 h 10000"/>
                    <a:gd name="connsiteX154" fmla="*/ 908 w 10000"/>
                    <a:gd name="connsiteY154" fmla="*/ 2201 h 10000"/>
                    <a:gd name="connsiteX155" fmla="*/ 1070 w 10000"/>
                    <a:gd name="connsiteY155" fmla="*/ 1872 h 10000"/>
                    <a:gd name="connsiteX156" fmla="*/ 1414 w 10000"/>
                    <a:gd name="connsiteY156" fmla="*/ 1309 h 10000"/>
                    <a:gd name="connsiteX157" fmla="*/ 1593 w 10000"/>
                    <a:gd name="connsiteY157" fmla="*/ 1067 h 10000"/>
                    <a:gd name="connsiteX158" fmla="*/ 1952 w 10000"/>
                    <a:gd name="connsiteY158" fmla="*/ 691 h 10000"/>
                    <a:gd name="connsiteX159" fmla="*/ 2134 w 10000"/>
                    <a:gd name="connsiteY159" fmla="*/ 537 h 10000"/>
                    <a:gd name="connsiteX160" fmla="*/ 2313 w 10000"/>
                    <a:gd name="connsiteY160" fmla="*/ 403 h 10000"/>
                    <a:gd name="connsiteX161" fmla="*/ 2678 w 10000"/>
                    <a:gd name="connsiteY161" fmla="*/ 208 h 10000"/>
                    <a:gd name="connsiteX162" fmla="*/ 2854 w 10000"/>
                    <a:gd name="connsiteY162" fmla="*/ 141 h 10000"/>
                    <a:gd name="connsiteX163" fmla="*/ 3031 w 10000"/>
                    <a:gd name="connsiteY163" fmla="*/ 81 h 10000"/>
                    <a:gd name="connsiteX164" fmla="*/ 3201 w 10000"/>
                    <a:gd name="connsiteY164" fmla="*/ 40 h 10000"/>
                    <a:gd name="connsiteX165" fmla="*/ 3533 w 10000"/>
                    <a:gd name="connsiteY165"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9045 w 10000"/>
                    <a:gd name="connsiteY20" fmla="*/ 2121 h 10000"/>
                    <a:gd name="connsiteX21" fmla="*/ 9162 w 10000"/>
                    <a:gd name="connsiteY21" fmla="*/ 2356 h 10000"/>
                    <a:gd name="connsiteX22" fmla="*/ 9277 w 10000"/>
                    <a:gd name="connsiteY22" fmla="*/ 2604 h 10000"/>
                    <a:gd name="connsiteX23" fmla="*/ 9389 w 10000"/>
                    <a:gd name="connsiteY23" fmla="*/ 2866 h 10000"/>
                    <a:gd name="connsiteX24" fmla="*/ 9497 w 10000"/>
                    <a:gd name="connsiteY24" fmla="*/ 3121 h 10000"/>
                    <a:gd name="connsiteX25" fmla="*/ 9600 w 10000"/>
                    <a:gd name="connsiteY25" fmla="*/ 3383 h 10000"/>
                    <a:gd name="connsiteX26" fmla="*/ 9688 w 10000"/>
                    <a:gd name="connsiteY26" fmla="*/ 3651 h 10000"/>
                    <a:gd name="connsiteX27" fmla="*/ 9777 w 10000"/>
                    <a:gd name="connsiteY27" fmla="*/ 3906 h 10000"/>
                    <a:gd name="connsiteX28" fmla="*/ 9847 w 10000"/>
                    <a:gd name="connsiteY28" fmla="*/ 4168 h 10000"/>
                    <a:gd name="connsiteX29" fmla="*/ 9909 w 10000"/>
                    <a:gd name="connsiteY29" fmla="*/ 4416 h 10000"/>
                    <a:gd name="connsiteX30" fmla="*/ 9953 w 10000"/>
                    <a:gd name="connsiteY30" fmla="*/ 4664 h 10000"/>
                    <a:gd name="connsiteX31" fmla="*/ 9988 w 10000"/>
                    <a:gd name="connsiteY31" fmla="*/ 4899 h 10000"/>
                    <a:gd name="connsiteX32" fmla="*/ 10000 w 10000"/>
                    <a:gd name="connsiteY32" fmla="*/ 5121 h 10000"/>
                    <a:gd name="connsiteX33" fmla="*/ 9997 w 10000"/>
                    <a:gd name="connsiteY33" fmla="*/ 5329 h 10000"/>
                    <a:gd name="connsiteX34" fmla="*/ 9974 w 10000"/>
                    <a:gd name="connsiteY34" fmla="*/ 5530 h 10000"/>
                    <a:gd name="connsiteX35" fmla="*/ 9938 w 10000"/>
                    <a:gd name="connsiteY35" fmla="*/ 5644 h 10000"/>
                    <a:gd name="connsiteX36" fmla="*/ 9891 w 10000"/>
                    <a:gd name="connsiteY36" fmla="*/ 5738 h 10000"/>
                    <a:gd name="connsiteX37" fmla="*/ 9821 w 10000"/>
                    <a:gd name="connsiteY37" fmla="*/ 5826 h 10000"/>
                    <a:gd name="connsiteX38" fmla="*/ 9741 w 10000"/>
                    <a:gd name="connsiteY38" fmla="*/ 5893 h 10000"/>
                    <a:gd name="connsiteX39" fmla="*/ 9653 w 10000"/>
                    <a:gd name="connsiteY39" fmla="*/ 5953 h 10000"/>
                    <a:gd name="connsiteX40" fmla="*/ 9553 w 10000"/>
                    <a:gd name="connsiteY40" fmla="*/ 5993 h 10000"/>
                    <a:gd name="connsiteX41" fmla="*/ 9447 w 10000"/>
                    <a:gd name="connsiteY41" fmla="*/ 6040 h 10000"/>
                    <a:gd name="connsiteX42" fmla="*/ 9339 w 10000"/>
                    <a:gd name="connsiteY42" fmla="*/ 6074 h 10000"/>
                    <a:gd name="connsiteX43" fmla="*/ 9224 w 10000"/>
                    <a:gd name="connsiteY43" fmla="*/ 6101 h 10000"/>
                    <a:gd name="connsiteX44" fmla="*/ 9112 w 10000"/>
                    <a:gd name="connsiteY44" fmla="*/ 6128 h 10000"/>
                    <a:gd name="connsiteX45" fmla="*/ 8998 w 10000"/>
                    <a:gd name="connsiteY45" fmla="*/ 6161 h 10000"/>
                    <a:gd name="connsiteX46" fmla="*/ 8892 w 10000"/>
                    <a:gd name="connsiteY46" fmla="*/ 6188 h 10000"/>
                    <a:gd name="connsiteX47" fmla="*/ 8792 w 10000"/>
                    <a:gd name="connsiteY47" fmla="*/ 6221 h 10000"/>
                    <a:gd name="connsiteX48" fmla="*/ 8701 w 10000"/>
                    <a:gd name="connsiteY48" fmla="*/ 6262 h 10000"/>
                    <a:gd name="connsiteX49" fmla="*/ 8621 w 10000"/>
                    <a:gd name="connsiteY49" fmla="*/ 6309 h 10000"/>
                    <a:gd name="connsiteX50" fmla="*/ 8554 w 10000"/>
                    <a:gd name="connsiteY50" fmla="*/ 6369 h 10000"/>
                    <a:gd name="connsiteX51" fmla="*/ 8495 w 10000"/>
                    <a:gd name="connsiteY51" fmla="*/ 6436 h 10000"/>
                    <a:gd name="connsiteX52" fmla="*/ 8463 w 10000"/>
                    <a:gd name="connsiteY52" fmla="*/ 6523 h 10000"/>
                    <a:gd name="connsiteX53" fmla="*/ 8419 w 10000"/>
                    <a:gd name="connsiteY53" fmla="*/ 6711 h 10000"/>
                    <a:gd name="connsiteX54" fmla="*/ 8380 w 10000"/>
                    <a:gd name="connsiteY54" fmla="*/ 6913 h 10000"/>
                    <a:gd name="connsiteX55" fmla="*/ 8354 w 10000"/>
                    <a:gd name="connsiteY55" fmla="*/ 7114 h 10000"/>
                    <a:gd name="connsiteX56" fmla="*/ 8333 w 10000"/>
                    <a:gd name="connsiteY56" fmla="*/ 7322 h 10000"/>
                    <a:gd name="connsiteX57" fmla="*/ 8313 w 10000"/>
                    <a:gd name="connsiteY57" fmla="*/ 7530 h 10000"/>
                    <a:gd name="connsiteX58" fmla="*/ 8289 w 10000"/>
                    <a:gd name="connsiteY58" fmla="*/ 7732 h 10000"/>
                    <a:gd name="connsiteX59" fmla="*/ 8260 w 10000"/>
                    <a:gd name="connsiteY59" fmla="*/ 7913 h 10000"/>
                    <a:gd name="connsiteX60" fmla="*/ 8222 w 10000"/>
                    <a:gd name="connsiteY60" fmla="*/ 8081 h 10000"/>
                    <a:gd name="connsiteX61" fmla="*/ 8172 w 10000"/>
                    <a:gd name="connsiteY61" fmla="*/ 8235 h 10000"/>
                    <a:gd name="connsiteX62" fmla="*/ 8092 w 10000"/>
                    <a:gd name="connsiteY62" fmla="*/ 8403 h 10000"/>
                    <a:gd name="connsiteX63" fmla="*/ 7995 w 10000"/>
                    <a:gd name="connsiteY63" fmla="*/ 8557 h 10000"/>
                    <a:gd name="connsiteX64" fmla="*/ 7878 w 10000"/>
                    <a:gd name="connsiteY64" fmla="*/ 8711 h 10000"/>
                    <a:gd name="connsiteX65" fmla="*/ 7748 w 10000"/>
                    <a:gd name="connsiteY65" fmla="*/ 8866 h 10000"/>
                    <a:gd name="connsiteX66" fmla="*/ 7604 w 10000"/>
                    <a:gd name="connsiteY66" fmla="*/ 9013 h 10000"/>
                    <a:gd name="connsiteX67" fmla="*/ 7457 w 10000"/>
                    <a:gd name="connsiteY67" fmla="*/ 9154 h 10000"/>
                    <a:gd name="connsiteX68" fmla="*/ 7302 w 10000"/>
                    <a:gd name="connsiteY68" fmla="*/ 9282 h 10000"/>
                    <a:gd name="connsiteX69" fmla="*/ 7146 w 10000"/>
                    <a:gd name="connsiteY69" fmla="*/ 9403 h 10000"/>
                    <a:gd name="connsiteX70" fmla="*/ 6987 w 10000"/>
                    <a:gd name="connsiteY70" fmla="*/ 9523 h 10000"/>
                    <a:gd name="connsiteX71" fmla="*/ 6831 w 10000"/>
                    <a:gd name="connsiteY71" fmla="*/ 9624 h 10000"/>
                    <a:gd name="connsiteX72" fmla="*/ 6684 w 10000"/>
                    <a:gd name="connsiteY72" fmla="*/ 9711 h 10000"/>
                    <a:gd name="connsiteX73" fmla="*/ 6540 w 10000"/>
                    <a:gd name="connsiteY73" fmla="*/ 9799 h 10000"/>
                    <a:gd name="connsiteX74" fmla="*/ 6411 w 10000"/>
                    <a:gd name="connsiteY74" fmla="*/ 9859 h 10000"/>
                    <a:gd name="connsiteX75" fmla="*/ 6293 w 10000"/>
                    <a:gd name="connsiteY75" fmla="*/ 9919 h 10000"/>
                    <a:gd name="connsiteX76" fmla="*/ 6196 w 10000"/>
                    <a:gd name="connsiteY76" fmla="*/ 9953 h 10000"/>
                    <a:gd name="connsiteX77" fmla="*/ 6108 w 10000"/>
                    <a:gd name="connsiteY77" fmla="*/ 9966 h 10000"/>
                    <a:gd name="connsiteX78" fmla="*/ 6008 w 10000"/>
                    <a:gd name="connsiteY78" fmla="*/ 9966 h 10000"/>
                    <a:gd name="connsiteX79" fmla="*/ 5888 w 10000"/>
                    <a:gd name="connsiteY79" fmla="*/ 9940 h 10000"/>
                    <a:gd name="connsiteX80" fmla="*/ 5755 w 10000"/>
                    <a:gd name="connsiteY80" fmla="*/ 9906 h 10000"/>
                    <a:gd name="connsiteX81" fmla="*/ 5611 w 10000"/>
                    <a:gd name="connsiteY81" fmla="*/ 9852 h 10000"/>
                    <a:gd name="connsiteX82" fmla="*/ 5459 w 10000"/>
                    <a:gd name="connsiteY82" fmla="*/ 9792 h 10000"/>
                    <a:gd name="connsiteX83" fmla="*/ 5297 w 10000"/>
                    <a:gd name="connsiteY83" fmla="*/ 9725 h 10000"/>
                    <a:gd name="connsiteX84" fmla="*/ 5132 w 10000"/>
                    <a:gd name="connsiteY84" fmla="*/ 9644 h 10000"/>
                    <a:gd name="connsiteX85" fmla="*/ 4965 w 10000"/>
                    <a:gd name="connsiteY85" fmla="*/ 9564 h 10000"/>
                    <a:gd name="connsiteX86" fmla="*/ 4794 w 10000"/>
                    <a:gd name="connsiteY86" fmla="*/ 9490 h 10000"/>
                    <a:gd name="connsiteX87" fmla="*/ 4630 w 10000"/>
                    <a:gd name="connsiteY87" fmla="*/ 9403 h 10000"/>
                    <a:gd name="connsiteX88" fmla="*/ 4468 w 10000"/>
                    <a:gd name="connsiteY88" fmla="*/ 9322 h 10000"/>
                    <a:gd name="connsiteX89" fmla="*/ 4297 w 10000"/>
                    <a:gd name="connsiteY89" fmla="*/ 9248 h 10000"/>
                    <a:gd name="connsiteX90" fmla="*/ 4133 w 10000"/>
                    <a:gd name="connsiteY90" fmla="*/ 9181 h 10000"/>
                    <a:gd name="connsiteX91" fmla="*/ 3986 w 10000"/>
                    <a:gd name="connsiteY91" fmla="*/ 9121 h 10000"/>
                    <a:gd name="connsiteX92" fmla="*/ 3851 w 10000"/>
                    <a:gd name="connsiteY92" fmla="*/ 9074 h 10000"/>
                    <a:gd name="connsiteX93" fmla="*/ 3739 w 10000"/>
                    <a:gd name="connsiteY93" fmla="*/ 9047 h 10000"/>
                    <a:gd name="connsiteX94" fmla="*/ 3674 w 10000"/>
                    <a:gd name="connsiteY94" fmla="*/ 9047 h 10000"/>
                    <a:gd name="connsiteX95" fmla="*/ 3598 w 10000"/>
                    <a:gd name="connsiteY95" fmla="*/ 9074 h 10000"/>
                    <a:gd name="connsiteX96" fmla="*/ 3504 w 10000"/>
                    <a:gd name="connsiteY96" fmla="*/ 9107 h 10000"/>
                    <a:gd name="connsiteX97" fmla="*/ 3401 w 10000"/>
                    <a:gd name="connsiteY97" fmla="*/ 9161 h 10000"/>
                    <a:gd name="connsiteX98" fmla="*/ 3283 w 10000"/>
                    <a:gd name="connsiteY98" fmla="*/ 9228 h 10000"/>
                    <a:gd name="connsiteX99" fmla="*/ 3160 w 10000"/>
                    <a:gd name="connsiteY99" fmla="*/ 9309 h 10000"/>
                    <a:gd name="connsiteX100" fmla="*/ 3025 w 10000"/>
                    <a:gd name="connsiteY100" fmla="*/ 9403 h 10000"/>
                    <a:gd name="connsiteX101" fmla="*/ 2840 w 10000"/>
                    <a:gd name="connsiteY101" fmla="*/ 9523 h 10000"/>
                    <a:gd name="connsiteX102" fmla="*/ 2651 w 10000"/>
                    <a:gd name="connsiteY102" fmla="*/ 9624 h 10000"/>
                    <a:gd name="connsiteX103" fmla="*/ 2457 w 10000"/>
                    <a:gd name="connsiteY103" fmla="*/ 9725 h 10000"/>
                    <a:gd name="connsiteX104" fmla="*/ 2260 w 10000"/>
                    <a:gd name="connsiteY104" fmla="*/ 9799 h 10000"/>
                    <a:gd name="connsiteX105" fmla="*/ 2069 w 10000"/>
                    <a:gd name="connsiteY105" fmla="*/ 9866 h 10000"/>
                    <a:gd name="connsiteX106" fmla="*/ 1875 w 10000"/>
                    <a:gd name="connsiteY106" fmla="*/ 9919 h 10000"/>
                    <a:gd name="connsiteX107" fmla="*/ 1687 w 10000"/>
                    <a:gd name="connsiteY107" fmla="*/ 9953 h 10000"/>
                    <a:gd name="connsiteX108" fmla="*/ 1505 w 10000"/>
                    <a:gd name="connsiteY108" fmla="*/ 9980 h 10000"/>
                    <a:gd name="connsiteX109" fmla="*/ 1329 w 10000"/>
                    <a:gd name="connsiteY109" fmla="*/ 10000 h 10000"/>
                    <a:gd name="connsiteX110" fmla="*/ 1161 w 10000"/>
                    <a:gd name="connsiteY110" fmla="*/ 10000 h 10000"/>
                    <a:gd name="connsiteX111" fmla="*/ 1002 w 10000"/>
                    <a:gd name="connsiteY111" fmla="*/ 9987 h 10000"/>
                    <a:gd name="connsiteX112" fmla="*/ 861 w 10000"/>
                    <a:gd name="connsiteY112" fmla="*/ 9966 h 10000"/>
                    <a:gd name="connsiteX113" fmla="*/ 729 w 10000"/>
                    <a:gd name="connsiteY113" fmla="*/ 9926 h 10000"/>
                    <a:gd name="connsiteX114" fmla="*/ 611 w 10000"/>
                    <a:gd name="connsiteY114" fmla="*/ 9879 h 10000"/>
                    <a:gd name="connsiteX115" fmla="*/ 511 w 10000"/>
                    <a:gd name="connsiteY115" fmla="*/ 9819 h 10000"/>
                    <a:gd name="connsiteX116" fmla="*/ 432 w 10000"/>
                    <a:gd name="connsiteY116" fmla="*/ 9745 h 10000"/>
                    <a:gd name="connsiteX117" fmla="*/ 373 w 10000"/>
                    <a:gd name="connsiteY117" fmla="*/ 9664 h 10000"/>
                    <a:gd name="connsiteX118" fmla="*/ 335 w 10000"/>
                    <a:gd name="connsiteY118" fmla="*/ 9564 h 10000"/>
                    <a:gd name="connsiteX119" fmla="*/ 294 w 10000"/>
                    <a:gd name="connsiteY119" fmla="*/ 9396 h 10000"/>
                    <a:gd name="connsiteX120" fmla="*/ 270 w 10000"/>
                    <a:gd name="connsiteY120" fmla="*/ 9228 h 10000"/>
                    <a:gd name="connsiteX121" fmla="*/ 267 w 10000"/>
                    <a:gd name="connsiteY121" fmla="*/ 9074 h 10000"/>
                    <a:gd name="connsiteX122" fmla="*/ 270 w 10000"/>
                    <a:gd name="connsiteY122" fmla="*/ 8926 h 10000"/>
                    <a:gd name="connsiteX123" fmla="*/ 291 w 10000"/>
                    <a:gd name="connsiteY123" fmla="*/ 8799 h 10000"/>
                    <a:gd name="connsiteX124" fmla="*/ 312 w 10000"/>
                    <a:gd name="connsiteY124" fmla="*/ 8658 h 10000"/>
                    <a:gd name="connsiteX125" fmla="*/ 341 w 10000"/>
                    <a:gd name="connsiteY125" fmla="*/ 8530 h 10000"/>
                    <a:gd name="connsiteX126" fmla="*/ 367 w 10000"/>
                    <a:gd name="connsiteY126" fmla="*/ 8403 h 10000"/>
                    <a:gd name="connsiteX127" fmla="*/ 400 w 10000"/>
                    <a:gd name="connsiteY127" fmla="*/ 8275 h 10000"/>
                    <a:gd name="connsiteX128" fmla="*/ 420 w 10000"/>
                    <a:gd name="connsiteY128" fmla="*/ 8128 h 10000"/>
                    <a:gd name="connsiteX129" fmla="*/ 438 w 10000"/>
                    <a:gd name="connsiteY129" fmla="*/ 7980 h 10000"/>
                    <a:gd name="connsiteX130" fmla="*/ 444 w 10000"/>
                    <a:gd name="connsiteY130" fmla="*/ 7826 h 10000"/>
                    <a:gd name="connsiteX131" fmla="*/ 438 w 10000"/>
                    <a:gd name="connsiteY131" fmla="*/ 7611 h 10000"/>
                    <a:gd name="connsiteX132" fmla="*/ 420 w 10000"/>
                    <a:gd name="connsiteY132" fmla="*/ 7416 h 10000"/>
                    <a:gd name="connsiteX133" fmla="*/ 391 w 10000"/>
                    <a:gd name="connsiteY133" fmla="*/ 7235 h 10000"/>
                    <a:gd name="connsiteX134" fmla="*/ 359 w 10000"/>
                    <a:gd name="connsiteY134" fmla="*/ 7074 h 10000"/>
                    <a:gd name="connsiteX135" fmla="*/ 317 w 10000"/>
                    <a:gd name="connsiteY135" fmla="*/ 6919 h 10000"/>
                    <a:gd name="connsiteX136" fmla="*/ 270 w 10000"/>
                    <a:gd name="connsiteY136" fmla="*/ 6772 h 10000"/>
                    <a:gd name="connsiteX137" fmla="*/ 226 w 10000"/>
                    <a:gd name="connsiteY137" fmla="*/ 6631 h 10000"/>
                    <a:gd name="connsiteX138" fmla="*/ 176 w 10000"/>
                    <a:gd name="connsiteY138" fmla="*/ 6497 h 10000"/>
                    <a:gd name="connsiteX139" fmla="*/ 132 w 10000"/>
                    <a:gd name="connsiteY139" fmla="*/ 6356 h 10000"/>
                    <a:gd name="connsiteX140" fmla="*/ 88 w 10000"/>
                    <a:gd name="connsiteY140" fmla="*/ 6221 h 10000"/>
                    <a:gd name="connsiteX141" fmla="*/ 56 w 10000"/>
                    <a:gd name="connsiteY141" fmla="*/ 6074 h 10000"/>
                    <a:gd name="connsiteX142" fmla="*/ 26 w 10000"/>
                    <a:gd name="connsiteY142" fmla="*/ 5926 h 10000"/>
                    <a:gd name="connsiteX143" fmla="*/ 6 w 10000"/>
                    <a:gd name="connsiteY143" fmla="*/ 5765 h 10000"/>
                    <a:gd name="connsiteX144" fmla="*/ 0 w 10000"/>
                    <a:gd name="connsiteY144" fmla="*/ 5591 h 10000"/>
                    <a:gd name="connsiteX145" fmla="*/ 3 w 10000"/>
                    <a:gd name="connsiteY145" fmla="*/ 5409 h 10000"/>
                    <a:gd name="connsiteX146" fmla="*/ 21 w 10000"/>
                    <a:gd name="connsiteY146" fmla="*/ 5201 h 10000"/>
                    <a:gd name="connsiteX147" fmla="*/ 59 w 10000"/>
                    <a:gd name="connsiteY147" fmla="*/ 4987 h 10000"/>
                    <a:gd name="connsiteX148" fmla="*/ 179 w 10000"/>
                    <a:gd name="connsiteY148" fmla="*/ 4416 h 10000"/>
                    <a:gd name="connsiteX149" fmla="*/ 312 w 10000"/>
                    <a:gd name="connsiteY149" fmla="*/ 3893 h 10000"/>
                    <a:gd name="connsiteX150" fmla="*/ 447 w 10000"/>
                    <a:gd name="connsiteY150" fmla="*/ 3409 h 10000"/>
                    <a:gd name="connsiteX151" fmla="*/ 597 w 10000"/>
                    <a:gd name="connsiteY151" fmla="*/ 2966 h 10000"/>
                    <a:gd name="connsiteX152" fmla="*/ 747 w 10000"/>
                    <a:gd name="connsiteY152" fmla="*/ 2564 h 10000"/>
                    <a:gd name="connsiteX153" fmla="*/ 908 w 10000"/>
                    <a:gd name="connsiteY153" fmla="*/ 2201 h 10000"/>
                    <a:gd name="connsiteX154" fmla="*/ 1070 w 10000"/>
                    <a:gd name="connsiteY154" fmla="*/ 1872 h 10000"/>
                    <a:gd name="connsiteX155" fmla="*/ 1414 w 10000"/>
                    <a:gd name="connsiteY155" fmla="*/ 1309 h 10000"/>
                    <a:gd name="connsiteX156" fmla="*/ 1593 w 10000"/>
                    <a:gd name="connsiteY156" fmla="*/ 1067 h 10000"/>
                    <a:gd name="connsiteX157" fmla="*/ 1952 w 10000"/>
                    <a:gd name="connsiteY157" fmla="*/ 691 h 10000"/>
                    <a:gd name="connsiteX158" fmla="*/ 2134 w 10000"/>
                    <a:gd name="connsiteY158" fmla="*/ 537 h 10000"/>
                    <a:gd name="connsiteX159" fmla="*/ 2313 w 10000"/>
                    <a:gd name="connsiteY159" fmla="*/ 403 h 10000"/>
                    <a:gd name="connsiteX160" fmla="*/ 2678 w 10000"/>
                    <a:gd name="connsiteY160" fmla="*/ 208 h 10000"/>
                    <a:gd name="connsiteX161" fmla="*/ 2854 w 10000"/>
                    <a:gd name="connsiteY161" fmla="*/ 141 h 10000"/>
                    <a:gd name="connsiteX162" fmla="*/ 3031 w 10000"/>
                    <a:gd name="connsiteY162" fmla="*/ 81 h 10000"/>
                    <a:gd name="connsiteX163" fmla="*/ 3201 w 10000"/>
                    <a:gd name="connsiteY163" fmla="*/ 40 h 10000"/>
                    <a:gd name="connsiteX164" fmla="*/ 3533 w 10000"/>
                    <a:gd name="connsiteY164"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9045 w 10000"/>
                    <a:gd name="connsiteY19" fmla="*/ 2121 h 10000"/>
                    <a:gd name="connsiteX20" fmla="*/ 9162 w 10000"/>
                    <a:gd name="connsiteY20" fmla="*/ 2356 h 10000"/>
                    <a:gd name="connsiteX21" fmla="*/ 9277 w 10000"/>
                    <a:gd name="connsiteY21" fmla="*/ 2604 h 10000"/>
                    <a:gd name="connsiteX22" fmla="*/ 9389 w 10000"/>
                    <a:gd name="connsiteY22" fmla="*/ 2866 h 10000"/>
                    <a:gd name="connsiteX23" fmla="*/ 9497 w 10000"/>
                    <a:gd name="connsiteY23" fmla="*/ 3121 h 10000"/>
                    <a:gd name="connsiteX24" fmla="*/ 9600 w 10000"/>
                    <a:gd name="connsiteY24" fmla="*/ 3383 h 10000"/>
                    <a:gd name="connsiteX25" fmla="*/ 9688 w 10000"/>
                    <a:gd name="connsiteY25" fmla="*/ 3651 h 10000"/>
                    <a:gd name="connsiteX26" fmla="*/ 9777 w 10000"/>
                    <a:gd name="connsiteY26" fmla="*/ 3906 h 10000"/>
                    <a:gd name="connsiteX27" fmla="*/ 9847 w 10000"/>
                    <a:gd name="connsiteY27" fmla="*/ 4168 h 10000"/>
                    <a:gd name="connsiteX28" fmla="*/ 9909 w 10000"/>
                    <a:gd name="connsiteY28" fmla="*/ 4416 h 10000"/>
                    <a:gd name="connsiteX29" fmla="*/ 9953 w 10000"/>
                    <a:gd name="connsiteY29" fmla="*/ 4664 h 10000"/>
                    <a:gd name="connsiteX30" fmla="*/ 9988 w 10000"/>
                    <a:gd name="connsiteY30" fmla="*/ 4899 h 10000"/>
                    <a:gd name="connsiteX31" fmla="*/ 10000 w 10000"/>
                    <a:gd name="connsiteY31" fmla="*/ 5121 h 10000"/>
                    <a:gd name="connsiteX32" fmla="*/ 9997 w 10000"/>
                    <a:gd name="connsiteY32" fmla="*/ 5329 h 10000"/>
                    <a:gd name="connsiteX33" fmla="*/ 9974 w 10000"/>
                    <a:gd name="connsiteY33" fmla="*/ 5530 h 10000"/>
                    <a:gd name="connsiteX34" fmla="*/ 9938 w 10000"/>
                    <a:gd name="connsiteY34" fmla="*/ 5644 h 10000"/>
                    <a:gd name="connsiteX35" fmla="*/ 9891 w 10000"/>
                    <a:gd name="connsiteY35" fmla="*/ 5738 h 10000"/>
                    <a:gd name="connsiteX36" fmla="*/ 9821 w 10000"/>
                    <a:gd name="connsiteY36" fmla="*/ 5826 h 10000"/>
                    <a:gd name="connsiteX37" fmla="*/ 9741 w 10000"/>
                    <a:gd name="connsiteY37" fmla="*/ 5893 h 10000"/>
                    <a:gd name="connsiteX38" fmla="*/ 9653 w 10000"/>
                    <a:gd name="connsiteY38" fmla="*/ 5953 h 10000"/>
                    <a:gd name="connsiteX39" fmla="*/ 9553 w 10000"/>
                    <a:gd name="connsiteY39" fmla="*/ 5993 h 10000"/>
                    <a:gd name="connsiteX40" fmla="*/ 9447 w 10000"/>
                    <a:gd name="connsiteY40" fmla="*/ 6040 h 10000"/>
                    <a:gd name="connsiteX41" fmla="*/ 9339 w 10000"/>
                    <a:gd name="connsiteY41" fmla="*/ 6074 h 10000"/>
                    <a:gd name="connsiteX42" fmla="*/ 9224 w 10000"/>
                    <a:gd name="connsiteY42" fmla="*/ 6101 h 10000"/>
                    <a:gd name="connsiteX43" fmla="*/ 9112 w 10000"/>
                    <a:gd name="connsiteY43" fmla="*/ 6128 h 10000"/>
                    <a:gd name="connsiteX44" fmla="*/ 8998 w 10000"/>
                    <a:gd name="connsiteY44" fmla="*/ 6161 h 10000"/>
                    <a:gd name="connsiteX45" fmla="*/ 8892 w 10000"/>
                    <a:gd name="connsiteY45" fmla="*/ 6188 h 10000"/>
                    <a:gd name="connsiteX46" fmla="*/ 8792 w 10000"/>
                    <a:gd name="connsiteY46" fmla="*/ 6221 h 10000"/>
                    <a:gd name="connsiteX47" fmla="*/ 8701 w 10000"/>
                    <a:gd name="connsiteY47" fmla="*/ 6262 h 10000"/>
                    <a:gd name="connsiteX48" fmla="*/ 8621 w 10000"/>
                    <a:gd name="connsiteY48" fmla="*/ 6309 h 10000"/>
                    <a:gd name="connsiteX49" fmla="*/ 8554 w 10000"/>
                    <a:gd name="connsiteY49" fmla="*/ 6369 h 10000"/>
                    <a:gd name="connsiteX50" fmla="*/ 8495 w 10000"/>
                    <a:gd name="connsiteY50" fmla="*/ 6436 h 10000"/>
                    <a:gd name="connsiteX51" fmla="*/ 8463 w 10000"/>
                    <a:gd name="connsiteY51" fmla="*/ 6523 h 10000"/>
                    <a:gd name="connsiteX52" fmla="*/ 8419 w 10000"/>
                    <a:gd name="connsiteY52" fmla="*/ 6711 h 10000"/>
                    <a:gd name="connsiteX53" fmla="*/ 8380 w 10000"/>
                    <a:gd name="connsiteY53" fmla="*/ 6913 h 10000"/>
                    <a:gd name="connsiteX54" fmla="*/ 8354 w 10000"/>
                    <a:gd name="connsiteY54" fmla="*/ 7114 h 10000"/>
                    <a:gd name="connsiteX55" fmla="*/ 8333 w 10000"/>
                    <a:gd name="connsiteY55" fmla="*/ 7322 h 10000"/>
                    <a:gd name="connsiteX56" fmla="*/ 8313 w 10000"/>
                    <a:gd name="connsiteY56" fmla="*/ 7530 h 10000"/>
                    <a:gd name="connsiteX57" fmla="*/ 8289 w 10000"/>
                    <a:gd name="connsiteY57" fmla="*/ 7732 h 10000"/>
                    <a:gd name="connsiteX58" fmla="*/ 8260 w 10000"/>
                    <a:gd name="connsiteY58" fmla="*/ 7913 h 10000"/>
                    <a:gd name="connsiteX59" fmla="*/ 8222 w 10000"/>
                    <a:gd name="connsiteY59" fmla="*/ 8081 h 10000"/>
                    <a:gd name="connsiteX60" fmla="*/ 8172 w 10000"/>
                    <a:gd name="connsiteY60" fmla="*/ 8235 h 10000"/>
                    <a:gd name="connsiteX61" fmla="*/ 8092 w 10000"/>
                    <a:gd name="connsiteY61" fmla="*/ 8403 h 10000"/>
                    <a:gd name="connsiteX62" fmla="*/ 7995 w 10000"/>
                    <a:gd name="connsiteY62" fmla="*/ 8557 h 10000"/>
                    <a:gd name="connsiteX63" fmla="*/ 7878 w 10000"/>
                    <a:gd name="connsiteY63" fmla="*/ 8711 h 10000"/>
                    <a:gd name="connsiteX64" fmla="*/ 7748 w 10000"/>
                    <a:gd name="connsiteY64" fmla="*/ 8866 h 10000"/>
                    <a:gd name="connsiteX65" fmla="*/ 7604 w 10000"/>
                    <a:gd name="connsiteY65" fmla="*/ 9013 h 10000"/>
                    <a:gd name="connsiteX66" fmla="*/ 7457 w 10000"/>
                    <a:gd name="connsiteY66" fmla="*/ 9154 h 10000"/>
                    <a:gd name="connsiteX67" fmla="*/ 7302 w 10000"/>
                    <a:gd name="connsiteY67" fmla="*/ 9282 h 10000"/>
                    <a:gd name="connsiteX68" fmla="*/ 7146 w 10000"/>
                    <a:gd name="connsiteY68" fmla="*/ 9403 h 10000"/>
                    <a:gd name="connsiteX69" fmla="*/ 6987 w 10000"/>
                    <a:gd name="connsiteY69" fmla="*/ 9523 h 10000"/>
                    <a:gd name="connsiteX70" fmla="*/ 6831 w 10000"/>
                    <a:gd name="connsiteY70" fmla="*/ 9624 h 10000"/>
                    <a:gd name="connsiteX71" fmla="*/ 6684 w 10000"/>
                    <a:gd name="connsiteY71" fmla="*/ 9711 h 10000"/>
                    <a:gd name="connsiteX72" fmla="*/ 6540 w 10000"/>
                    <a:gd name="connsiteY72" fmla="*/ 9799 h 10000"/>
                    <a:gd name="connsiteX73" fmla="*/ 6411 w 10000"/>
                    <a:gd name="connsiteY73" fmla="*/ 9859 h 10000"/>
                    <a:gd name="connsiteX74" fmla="*/ 6293 w 10000"/>
                    <a:gd name="connsiteY74" fmla="*/ 9919 h 10000"/>
                    <a:gd name="connsiteX75" fmla="*/ 6196 w 10000"/>
                    <a:gd name="connsiteY75" fmla="*/ 9953 h 10000"/>
                    <a:gd name="connsiteX76" fmla="*/ 6108 w 10000"/>
                    <a:gd name="connsiteY76" fmla="*/ 9966 h 10000"/>
                    <a:gd name="connsiteX77" fmla="*/ 6008 w 10000"/>
                    <a:gd name="connsiteY77" fmla="*/ 9966 h 10000"/>
                    <a:gd name="connsiteX78" fmla="*/ 5888 w 10000"/>
                    <a:gd name="connsiteY78" fmla="*/ 9940 h 10000"/>
                    <a:gd name="connsiteX79" fmla="*/ 5755 w 10000"/>
                    <a:gd name="connsiteY79" fmla="*/ 9906 h 10000"/>
                    <a:gd name="connsiteX80" fmla="*/ 5611 w 10000"/>
                    <a:gd name="connsiteY80" fmla="*/ 9852 h 10000"/>
                    <a:gd name="connsiteX81" fmla="*/ 5459 w 10000"/>
                    <a:gd name="connsiteY81" fmla="*/ 9792 h 10000"/>
                    <a:gd name="connsiteX82" fmla="*/ 5297 w 10000"/>
                    <a:gd name="connsiteY82" fmla="*/ 9725 h 10000"/>
                    <a:gd name="connsiteX83" fmla="*/ 5132 w 10000"/>
                    <a:gd name="connsiteY83" fmla="*/ 9644 h 10000"/>
                    <a:gd name="connsiteX84" fmla="*/ 4965 w 10000"/>
                    <a:gd name="connsiteY84" fmla="*/ 9564 h 10000"/>
                    <a:gd name="connsiteX85" fmla="*/ 4794 w 10000"/>
                    <a:gd name="connsiteY85" fmla="*/ 9490 h 10000"/>
                    <a:gd name="connsiteX86" fmla="*/ 4630 w 10000"/>
                    <a:gd name="connsiteY86" fmla="*/ 9403 h 10000"/>
                    <a:gd name="connsiteX87" fmla="*/ 4468 w 10000"/>
                    <a:gd name="connsiteY87" fmla="*/ 9322 h 10000"/>
                    <a:gd name="connsiteX88" fmla="*/ 4297 w 10000"/>
                    <a:gd name="connsiteY88" fmla="*/ 9248 h 10000"/>
                    <a:gd name="connsiteX89" fmla="*/ 4133 w 10000"/>
                    <a:gd name="connsiteY89" fmla="*/ 9181 h 10000"/>
                    <a:gd name="connsiteX90" fmla="*/ 3986 w 10000"/>
                    <a:gd name="connsiteY90" fmla="*/ 9121 h 10000"/>
                    <a:gd name="connsiteX91" fmla="*/ 3851 w 10000"/>
                    <a:gd name="connsiteY91" fmla="*/ 9074 h 10000"/>
                    <a:gd name="connsiteX92" fmla="*/ 3739 w 10000"/>
                    <a:gd name="connsiteY92" fmla="*/ 9047 h 10000"/>
                    <a:gd name="connsiteX93" fmla="*/ 3674 w 10000"/>
                    <a:gd name="connsiteY93" fmla="*/ 9047 h 10000"/>
                    <a:gd name="connsiteX94" fmla="*/ 3598 w 10000"/>
                    <a:gd name="connsiteY94" fmla="*/ 9074 h 10000"/>
                    <a:gd name="connsiteX95" fmla="*/ 3504 w 10000"/>
                    <a:gd name="connsiteY95" fmla="*/ 9107 h 10000"/>
                    <a:gd name="connsiteX96" fmla="*/ 3401 w 10000"/>
                    <a:gd name="connsiteY96" fmla="*/ 9161 h 10000"/>
                    <a:gd name="connsiteX97" fmla="*/ 3283 w 10000"/>
                    <a:gd name="connsiteY97" fmla="*/ 9228 h 10000"/>
                    <a:gd name="connsiteX98" fmla="*/ 3160 w 10000"/>
                    <a:gd name="connsiteY98" fmla="*/ 9309 h 10000"/>
                    <a:gd name="connsiteX99" fmla="*/ 3025 w 10000"/>
                    <a:gd name="connsiteY99" fmla="*/ 9403 h 10000"/>
                    <a:gd name="connsiteX100" fmla="*/ 2840 w 10000"/>
                    <a:gd name="connsiteY100" fmla="*/ 9523 h 10000"/>
                    <a:gd name="connsiteX101" fmla="*/ 2651 w 10000"/>
                    <a:gd name="connsiteY101" fmla="*/ 9624 h 10000"/>
                    <a:gd name="connsiteX102" fmla="*/ 2457 w 10000"/>
                    <a:gd name="connsiteY102" fmla="*/ 9725 h 10000"/>
                    <a:gd name="connsiteX103" fmla="*/ 2260 w 10000"/>
                    <a:gd name="connsiteY103" fmla="*/ 9799 h 10000"/>
                    <a:gd name="connsiteX104" fmla="*/ 2069 w 10000"/>
                    <a:gd name="connsiteY104" fmla="*/ 9866 h 10000"/>
                    <a:gd name="connsiteX105" fmla="*/ 1875 w 10000"/>
                    <a:gd name="connsiteY105" fmla="*/ 9919 h 10000"/>
                    <a:gd name="connsiteX106" fmla="*/ 1687 w 10000"/>
                    <a:gd name="connsiteY106" fmla="*/ 9953 h 10000"/>
                    <a:gd name="connsiteX107" fmla="*/ 1505 w 10000"/>
                    <a:gd name="connsiteY107" fmla="*/ 9980 h 10000"/>
                    <a:gd name="connsiteX108" fmla="*/ 1329 w 10000"/>
                    <a:gd name="connsiteY108" fmla="*/ 10000 h 10000"/>
                    <a:gd name="connsiteX109" fmla="*/ 1161 w 10000"/>
                    <a:gd name="connsiteY109" fmla="*/ 10000 h 10000"/>
                    <a:gd name="connsiteX110" fmla="*/ 1002 w 10000"/>
                    <a:gd name="connsiteY110" fmla="*/ 9987 h 10000"/>
                    <a:gd name="connsiteX111" fmla="*/ 861 w 10000"/>
                    <a:gd name="connsiteY111" fmla="*/ 9966 h 10000"/>
                    <a:gd name="connsiteX112" fmla="*/ 729 w 10000"/>
                    <a:gd name="connsiteY112" fmla="*/ 9926 h 10000"/>
                    <a:gd name="connsiteX113" fmla="*/ 611 w 10000"/>
                    <a:gd name="connsiteY113" fmla="*/ 9879 h 10000"/>
                    <a:gd name="connsiteX114" fmla="*/ 511 w 10000"/>
                    <a:gd name="connsiteY114" fmla="*/ 9819 h 10000"/>
                    <a:gd name="connsiteX115" fmla="*/ 432 w 10000"/>
                    <a:gd name="connsiteY115" fmla="*/ 9745 h 10000"/>
                    <a:gd name="connsiteX116" fmla="*/ 373 w 10000"/>
                    <a:gd name="connsiteY116" fmla="*/ 9664 h 10000"/>
                    <a:gd name="connsiteX117" fmla="*/ 335 w 10000"/>
                    <a:gd name="connsiteY117" fmla="*/ 9564 h 10000"/>
                    <a:gd name="connsiteX118" fmla="*/ 294 w 10000"/>
                    <a:gd name="connsiteY118" fmla="*/ 9396 h 10000"/>
                    <a:gd name="connsiteX119" fmla="*/ 270 w 10000"/>
                    <a:gd name="connsiteY119" fmla="*/ 9228 h 10000"/>
                    <a:gd name="connsiteX120" fmla="*/ 267 w 10000"/>
                    <a:gd name="connsiteY120" fmla="*/ 9074 h 10000"/>
                    <a:gd name="connsiteX121" fmla="*/ 270 w 10000"/>
                    <a:gd name="connsiteY121" fmla="*/ 8926 h 10000"/>
                    <a:gd name="connsiteX122" fmla="*/ 291 w 10000"/>
                    <a:gd name="connsiteY122" fmla="*/ 8799 h 10000"/>
                    <a:gd name="connsiteX123" fmla="*/ 312 w 10000"/>
                    <a:gd name="connsiteY123" fmla="*/ 8658 h 10000"/>
                    <a:gd name="connsiteX124" fmla="*/ 341 w 10000"/>
                    <a:gd name="connsiteY124" fmla="*/ 8530 h 10000"/>
                    <a:gd name="connsiteX125" fmla="*/ 367 w 10000"/>
                    <a:gd name="connsiteY125" fmla="*/ 8403 h 10000"/>
                    <a:gd name="connsiteX126" fmla="*/ 400 w 10000"/>
                    <a:gd name="connsiteY126" fmla="*/ 8275 h 10000"/>
                    <a:gd name="connsiteX127" fmla="*/ 420 w 10000"/>
                    <a:gd name="connsiteY127" fmla="*/ 8128 h 10000"/>
                    <a:gd name="connsiteX128" fmla="*/ 438 w 10000"/>
                    <a:gd name="connsiteY128" fmla="*/ 7980 h 10000"/>
                    <a:gd name="connsiteX129" fmla="*/ 444 w 10000"/>
                    <a:gd name="connsiteY129" fmla="*/ 7826 h 10000"/>
                    <a:gd name="connsiteX130" fmla="*/ 438 w 10000"/>
                    <a:gd name="connsiteY130" fmla="*/ 7611 h 10000"/>
                    <a:gd name="connsiteX131" fmla="*/ 420 w 10000"/>
                    <a:gd name="connsiteY131" fmla="*/ 7416 h 10000"/>
                    <a:gd name="connsiteX132" fmla="*/ 391 w 10000"/>
                    <a:gd name="connsiteY132" fmla="*/ 7235 h 10000"/>
                    <a:gd name="connsiteX133" fmla="*/ 359 w 10000"/>
                    <a:gd name="connsiteY133" fmla="*/ 7074 h 10000"/>
                    <a:gd name="connsiteX134" fmla="*/ 317 w 10000"/>
                    <a:gd name="connsiteY134" fmla="*/ 6919 h 10000"/>
                    <a:gd name="connsiteX135" fmla="*/ 270 w 10000"/>
                    <a:gd name="connsiteY135" fmla="*/ 6772 h 10000"/>
                    <a:gd name="connsiteX136" fmla="*/ 226 w 10000"/>
                    <a:gd name="connsiteY136" fmla="*/ 6631 h 10000"/>
                    <a:gd name="connsiteX137" fmla="*/ 176 w 10000"/>
                    <a:gd name="connsiteY137" fmla="*/ 6497 h 10000"/>
                    <a:gd name="connsiteX138" fmla="*/ 132 w 10000"/>
                    <a:gd name="connsiteY138" fmla="*/ 6356 h 10000"/>
                    <a:gd name="connsiteX139" fmla="*/ 88 w 10000"/>
                    <a:gd name="connsiteY139" fmla="*/ 6221 h 10000"/>
                    <a:gd name="connsiteX140" fmla="*/ 56 w 10000"/>
                    <a:gd name="connsiteY140" fmla="*/ 6074 h 10000"/>
                    <a:gd name="connsiteX141" fmla="*/ 26 w 10000"/>
                    <a:gd name="connsiteY141" fmla="*/ 5926 h 10000"/>
                    <a:gd name="connsiteX142" fmla="*/ 6 w 10000"/>
                    <a:gd name="connsiteY142" fmla="*/ 5765 h 10000"/>
                    <a:gd name="connsiteX143" fmla="*/ 0 w 10000"/>
                    <a:gd name="connsiteY143" fmla="*/ 5591 h 10000"/>
                    <a:gd name="connsiteX144" fmla="*/ 3 w 10000"/>
                    <a:gd name="connsiteY144" fmla="*/ 5409 h 10000"/>
                    <a:gd name="connsiteX145" fmla="*/ 21 w 10000"/>
                    <a:gd name="connsiteY145" fmla="*/ 5201 h 10000"/>
                    <a:gd name="connsiteX146" fmla="*/ 59 w 10000"/>
                    <a:gd name="connsiteY146" fmla="*/ 4987 h 10000"/>
                    <a:gd name="connsiteX147" fmla="*/ 179 w 10000"/>
                    <a:gd name="connsiteY147" fmla="*/ 4416 h 10000"/>
                    <a:gd name="connsiteX148" fmla="*/ 312 w 10000"/>
                    <a:gd name="connsiteY148" fmla="*/ 3893 h 10000"/>
                    <a:gd name="connsiteX149" fmla="*/ 447 w 10000"/>
                    <a:gd name="connsiteY149" fmla="*/ 3409 h 10000"/>
                    <a:gd name="connsiteX150" fmla="*/ 597 w 10000"/>
                    <a:gd name="connsiteY150" fmla="*/ 2966 h 10000"/>
                    <a:gd name="connsiteX151" fmla="*/ 747 w 10000"/>
                    <a:gd name="connsiteY151" fmla="*/ 2564 h 10000"/>
                    <a:gd name="connsiteX152" fmla="*/ 908 w 10000"/>
                    <a:gd name="connsiteY152" fmla="*/ 2201 h 10000"/>
                    <a:gd name="connsiteX153" fmla="*/ 1070 w 10000"/>
                    <a:gd name="connsiteY153" fmla="*/ 1872 h 10000"/>
                    <a:gd name="connsiteX154" fmla="*/ 1414 w 10000"/>
                    <a:gd name="connsiteY154" fmla="*/ 1309 h 10000"/>
                    <a:gd name="connsiteX155" fmla="*/ 1593 w 10000"/>
                    <a:gd name="connsiteY155" fmla="*/ 1067 h 10000"/>
                    <a:gd name="connsiteX156" fmla="*/ 1952 w 10000"/>
                    <a:gd name="connsiteY156" fmla="*/ 691 h 10000"/>
                    <a:gd name="connsiteX157" fmla="*/ 2134 w 10000"/>
                    <a:gd name="connsiteY157" fmla="*/ 537 h 10000"/>
                    <a:gd name="connsiteX158" fmla="*/ 2313 w 10000"/>
                    <a:gd name="connsiteY158" fmla="*/ 403 h 10000"/>
                    <a:gd name="connsiteX159" fmla="*/ 2678 w 10000"/>
                    <a:gd name="connsiteY159" fmla="*/ 208 h 10000"/>
                    <a:gd name="connsiteX160" fmla="*/ 2854 w 10000"/>
                    <a:gd name="connsiteY160" fmla="*/ 141 h 10000"/>
                    <a:gd name="connsiteX161" fmla="*/ 3031 w 10000"/>
                    <a:gd name="connsiteY161" fmla="*/ 81 h 10000"/>
                    <a:gd name="connsiteX162" fmla="*/ 3201 w 10000"/>
                    <a:gd name="connsiteY162" fmla="*/ 40 h 10000"/>
                    <a:gd name="connsiteX163" fmla="*/ 3533 w 10000"/>
                    <a:gd name="connsiteY163"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474 w 10000"/>
                    <a:gd name="connsiteY17" fmla="*/ 1128 h 10000"/>
                    <a:gd name="connsiteX18" fmla="*/ 9045 w 10000"/>
                    <a:gd name="connsiteY18" fmla="*/ 2121 h 10000"/>
                    <a:gd name="connsiteX19" fmla="*/ 9162 w 10000"/>
                    <a:gd name="connsiteY19" fmla="*/ 2356 h 10000"/>
                    <a:gd name="connsiteX20" fmla="*/ 9277 w 10000"/>
                    <a:gd name="connsiteY20" fmla="*/ 2604 h 10000"/>
                    <a:gd name="connsiteX21" fmla="*/ 9389 w 10000"/>
                    <a:gd name="connsiteY21" fmla="*/ 2866 h 10000"/>
                    <a:gd name="connsiteX22" fmla="*/ 9497 w 10000"/>
                    <a:gd name="connsiteY22" fmla="*/ 3121 h 10000"/>
                    <a:gd name="connsiteX23" fmla="*/ 9600 w 10000"/>
                    <a:gd name="connsiteY23" fmla="*/ 3383 h 10000"/>
                    <a:gd name="connsiteX24" fmla="*/ 9688 w 10000"/>
                    <a:gd name="connsiteY24" fmla="*/ 3651 h 10000"/>
                    <a:gd name="connsiteX25" fmla="*/ 9777 w 10000"/>
                    <a:gd name="connsiteY25" fmla="*/ 3906 h 10000"/>
                    <a:gd name="connsiteX26" fmla="*/ 9847 w 10000"/>
                    <a:gd name="connsiteY26" fmla="*/ 4168 h 10000"/>
                    <a:gd name="connsiteX27" fmla="*/ 9909 w 10000"/>
                    <a:gd name="connsiteY27" fmla="*/ 4416 h 10000"/>
                    <a:gd name="connsiteX28" fmla="*/ 9953 w 10000"/>
                    <a:gd name="connsiteY28" fmla="*/ 4664 h 10000"/>
                    <a:gd name="connsiteX29" fmla="*/ 9988 w 10000"/>
                    <a:gd name="connsiteY29" fmla="*/ 4899 h 10000"/>
                    <a:gd name="connsiteX30" fmla="*/ 10000 w 10000"/>
                    <a:gd name="connsiteY30" fmla="*/ 5121 h 10000"/>
                    <a:gd name="connsiteX31" fmla="*/ 9997 w 10000"/>
                    <a:gd name="connsiteY31" fmla="*/ 5329 h 10000"/>
                    <a:gd name="connsiteX32" fmla="*/ 9974 w 10000"/>
                    <a:gd name="connsiteY32" fmla="*/ 5530 h 10000"/>
                    <a:gd name="connsiteX33" fmla="*/ 9938 w 10000"/>
                    <a:gd name="connsiteY33" fmla="*/ 5644 h 10000"/>
                    <a:gd name="connsiteX34" fmla="*/ 9891 w 10000"/>
                    <a:gd name="connsiteY34" fmla="*/ 5738 h 10000"/>
                    <a:gd name="connsiteX35" fmla="*/ 9821 w 10000"/>
                    <a:gd name="connsiteY35" fmla="*/ 5826 h 10000"/>
                    <a:gd name="connsiteX36" fmla="*/ 9741 w 10000"/>
                    <a:gd name="connsiteY36" fmla="*/ 5893 h 10000"/>
                    <a:gd name="connsiteX37" fmla="*/ 9653 w 10000"/>
                    <a:gd name="connsiteY37" fmla="*/ 5953 h 10000"/>
                    <a:gd name="connsiteX38" fmla="*/ 9553 w 10000"/>
                    <a:gd name="connsiteY38" fmla="*/ 5993 h 10000"/>
                    <a:gd name="connsiteX39" fmla="*/ 9447 w 10000"/>
                    <a:gd name="connsiteY39" fmla="*/ 6040 h 10000"/>
                    <a:gd name="connsiteX40" fmla="*/ 9339 w 10000"/>
                    <a:gd name="connsiteY40" fmla="*/ 6074 h 10000"/>
                    <a:gd name="connsiteX41" fmla="*/ 9224 w 10000"/>
                    <a:gd name="connsiteY41" fmla="*/ 6101 h 10000"/>
                    <a:gd name="connsiteX42" fmla="*/ 9112 w 10000"/>
                    <a:gd name="connsiteY42" fmla="*/ 6128 h 10000"/>
                    <a:gd name="connsiteX43" fmla="*/ 8998 w 10000"/>
                    <a:gd name="connsiteY43" fmla="*/ 6161 h 10000"/>
                    <a:gd name="connsiteX44" fmla="*/ 8892 w 10000"/>
                    <a:gd name="connsiteY44" fmla="*/ 6188 h 10000"/>
                    <a:gd name="connsiteX45" fmla="*/ 8792 w 10000"/>
                    <a:gd name="connsiteY45" fmla="*/ 6221 h 10000"/>
                    <a:gd name="connsiteX46" fmla="*/ 8701 w 10000"/>
                    <a:gd name="connsiteY46" fmla="*/ 6262 h 10000"/>
                    <a:gd name="connsiteX47" fmla="*/ 8621 w 10000"/>
                    <a:gd name="connsiteY47" fmla="*/ 6309 h 10000"/>
                    <a:gd name="connsiteX48" fmla="*/ 8554 w 10000"/>
                    <a:gd name="connsiteY48" fmla="*/ 6369 h 10000"/>
                    <a:gd name="connsiteX49" fmla="*/ 8495 w 10000"/>
                    <a:gd name="connsiteY49" fmla="*/ 6436 h 10000"/>
                    <a:gd name="connsiteX50" fmla="*/ 8463 w 10000"/>
                    <a:gd name="connsiteY50" fmla="*/ 6523 h 10000"/>
                    <a:gd name="connsiteX51" fmla="*/ 8419 w 10000"/>
                    <a:gd name="connsiteY51" fmla="*/ 6711 h 10000"/>
                    <a:gd name="connsiteX52" fmla="*/ 8380 w 10000"/>
                    <a:gd name="connsiteY52" fmla="*/ 6913 h 10000"/>
                    <a:gd name="connsiteX53" fmla="*/ 8354 w 10000"/>
                    <a:gd name="connsiteY53" fmla="*/ 7114 h 10000"/>
                    <a:gd name="connsiteX54" fmla="*/ 8333 w 10000"/>
                    <a:gd name="connsiteY54" fmla="*/ 7322 h 10000"/>
                    <a:gd name="connsiteX55" fmla="*/ 8313 w 10000"/>
                    <a:gd name="connsiteY55" fmla="*/ 7530 h 10000"/>
                    <a:gd name="connsiteX56" fmla="*/ 8289 w 10000"/>
                    <a:gd name="connsiteY56" fmla="*/ 7732 h 10000"/>
                    <a:gd name="connsiteX57" fmla="*/ 8260 w 10000"/>
                    <a:gd name="connsiteY57" fmla="*/ 7913 h 10000"/>
                    <a:gd name="connsiteX58" fmla="*/ 8222 w 10000"/>
                    <a:gd name="connsiteY58" fmla="*/ 8081 h 10000"/>
                    <a:gd name="connsiteX59" fmla="*/ 8172 w 10000"/>
                    <a:gd name="connsiteY59" fmla="*/ 8235 h 10000"/>
                    <a:gd name="connsiteX60" fmla="*/ 8092 w 10000"/>
                    <a:gd name="connsiteY60" fmla="*/ 8403 h 10000"/>
                    <a:gd name="connsiteX61" fmla="*/ 7995 w 10000"/>
                    <a:gd name="connsiteY61" fmla="*/ 8557 h 10000"/>
                    <a:gd name="connsiteX62" fmla="*/ 7878 w 10000"/>
                    <a:gd name="connsiteY62" fmla="*/ 8711 h 10000"/>
                    <a:gd name="connsiteX63" fmla="*/ 7748 w 10000"/>
                    <a:gd name="connsiteY63" fmla="*/ 8866 h 10000"/>
                    <a:gd name="connsiteX64" fmla="*/ 7604 w 10000"/>
                    <a:gd name="connsiteY64" fmla="*/ 9013 h 10000"/>
                    <a:gd name="connsiteX65" fmla="*/ 7457 w 10000"/>
                    <a:gd name="connsiteY65" fmla="*/ 9154 h 10000"/>
                    <a:gd name="connsiteX66" fmla="*/ 7302 w 10000"/>
                    <a:gd name="connsiteY66" fmla="*/ 9282 h 10000"/>
                    <a:gd name="connsiteX67" fmla="*/ 7146 w 10000"/>
                    <a:gd name="connsiteY67" fmla="*/ 9403 h 10000"/>
                    <a:gd name="connsiteX68" fmla="*/ 6987 w 10000"/>
                    <a:gd name="connsiteY68" fmla="*/ 9523 h 10000"/>
                    <a:gd name="connsiteX69" fmla="*/ 6831 w 10000"/>
                    <a:gd name="connsiteY69" fmla="*/ 9624 h 10000"/>
                    <a:gd name="connsiteX70" fmla="*/ 6684 w 10000"/>
                    <a:gd name="connsiteY70" fmla="*/ 9711 h 10000"/>
                    <a:gd name="connsiteX71" fmla="*/ 6540 w 10000"/>
                    <a:gd name="connsiteY71" fmla="*/ 9799 h 10000"/>
                    <a:gd name="connsiteX72" fmla="*/ 6411 w 10000"/>
                    <a:gd name="connsiteY72" fmla="*/ 9859 h 10000"/>
                    <a:gd name="connsiteX73" fmla="*/ 6293 w 10000"/>
                    <a:gd name="connsiteY73" fmla="*/ 9919 h 10000"/>
                    <a:gd name="connsiteX74" fmla="*/ 6196 w 10000"/>
                    <a:gd name="connsiteY74" fmla="*/ 9953 h 10000"/>
                    <a:gd name="connsiteX75" fmla="*/ 6108 w 10000"/>
                    <a:gd name="connsiteY75" fmla="*/ 9966 h 10000"/>
                    <a:gd name="connsiteX76" fmla="*/ 6008 w 10000"/>
                    <a:gd name="connsiteY76" fmla="*/ 9966 h 10000"/>
                    <a:gd name="connsiteX77" fmla="*/ 5888 w 10000"/>
                    <a:gd name="connsiteY77" fmla="*/ 9940 h 10000"/>
                    <a:gd name="connsiteX78" fmla="*/ 5755 w 10000"/>
                    <a:gd name="connsiteY78" fmla="*/ 9906 h 10000"/>
                    <a:gd name="connsiteX79" fmla="*/ 5611 w 10000"/>
                    <a:gd name="connsiteY79" fmla="*/ 9852 h 10000"/>
                    <a:gd name="connsiteX80" fmla="*/ 5459 w 10000"/>
                    <a:gd name="connsiteY80" fmla="*/ 9792 h 10000"/>
                    <a:gd name="connsiteX81" fmla="*/ 5297 w 10000"/>
                    <a:gd name="connsiteY81" fmla="*/ 9725 h 10000"/>
                    <a:gd name="connsiteX82" fmla="*/ 5132 w 10000"/>
                    <a:gd name="connsiteY82" fmla="*/ 9644 h 10000"/>
                    <a:gd name="connsiteX83" fmla="*/ 4965 w 10000"/>
                    <a:gd name="connsiteY83" fmla="*/ 9564 h 10000"/>
                    <a:gd name="connsiteX84" fmla="*/ 4794 w 10000"/>
                    <a:gd name="connsiteY84" fmla="*/ 9490 h 10000"/>
                    <a:gd name="connsiteX85" fmla="*/ 4630 w 10000"/>
                    <a:gd name="connsiteY85" fmla="*/ 9403 h 10000"/>
                    <a:gd name="connsiteX86" fmla="*/ 4468 w 10000"/>
                    <a:gd name="connsiteY86" fmla="*/ 9322 h 10000"/>
                    <a:gd name="connsiteX87" fmla="*/ 4297 w 10000"/>
                    <a:gd name="connsiteY87" fmla="*/ 9248 h 10000"/>
                    <a:gd name="connsiteX88" fmla="*/ 4133 w 10000"/>
                    <a:gd name="connsiteY88" fmla="*/ 9181 h 10000"/>
                    <a:gd name="connsiteX89" fmla="*/ 3986 w 10000"/>
                    <a:gd name="connsiteY89" fmla="*/ 9121 h 10000"/>
                    <a:gd name="connsiteX90" fmla="*/ 3851 w 10000"/>
                    <a:gd name="connsiteY90" fmla="*/ 9074 h 10000"/>
                    <a:gd name="connsiteX91" fmla="*/ 3739 w 10000"/>
                    <a:gd name="connsiteY91" fmla="*/ 9047 h 10000"/>
                    <a:gd name="connsiteX92" fmla="*/ 3674 w 10000"/>
                    <a:gd name="connsiteY92" fmla="*/ 9047 h 10000"/>
                    <a:gd name="connsiteX93" fmla="*/ 3598 w 10000"/>
                    <a:gd name="connsiteY93" fmla="*/ 9074 h 10000"/>
                    <a:gd name="connsiteX94" fmla="*/ 3504 w 10000"/>
                    <a:gd name="connsiteY94" fmla="*/ 9107 h 10000"/>
                    <a:gd name="connsiteX95" fmla="*/ 3401 w 10000"/>
                    <a:gd name="connsiteY95" fmla="*/ 9161 h 10000"/>
                    <a:gd name="connsiteX96" fmla="*/ 3283 w 10000"/>
                    <a:gd name="connsiteY96" fmla="*/ 9228 h 10000"/>
                    <a:gd name="connsiteX97" fmla="*/ 3160 w 10000"/>
                    <a:gd name="connsiteY97" fmla="*/ 9309 h 10000"/>
                    <a:gd name="connsiteX98" fmla="*/ 3025 w 10000"/>
                    <a:gd name="connsiteY98" fmla="*/ 9403 h 10000"/>
                    <a:gd name="connsiteX99" fmla="*/ 2840 w 10000"/>
                    <a:gd name="connsiteY99" fmla="*/ 9523 h 10000"/>
                    <a:gd name="connsiteX100" fmla="*/ 2651 w 10000"/>
                    <a:gd name="connsiteY100" fmla="*/ 9624 h 10000"/>
                    <a:gd name="connsiteX101" fmla="*/ 2457 w 10000"/>
                    <a:gd name="connsiteY101" fmla="*/ 9725 h 10000"/>
                    <a:gd name="connsiteX102" fmla="*/ 2260 w 10000"/>
                    <a:gd name="connsiteY102" fmla="*/ 9799 h 10000"/>
                    <a:gd name="connsiteX103" fmla="*/ 2069 w 10000"/>
                    <a:gd name="connsiteY103" fmla="*/ 9866 h 10000"/>
                    <a:gd name="connsiteX104" fmla="*/ 1875 w 10000"/>
                    <a:gd name="connsiteY104" fmla="*/ 9919 h 10000"/>
                    <a:gd name="connsiteX105" fmla="*/ 1687 w 10000"/>
                    <a:gd name="connsiteY105" fmla="*/ 9953 h 10000"/>
                    <a:gd name="connsiteX106" fmla="*/ 1505 w 10000"/>
                    <a:gd name="connsiteY106" fmla="*/ 9980 h 10000"/>
                    <a:gd name="connsiteX107" fmla="*/ 1329 w 10000"/>
                    <a:gd name="connsiteY107" fmla="*/ 10000 h 10000"/>
                    <a:gd name="connsiteX108" fmla="*/ 1161 w 10000"/>
                    <a:gd name="connsiteY108" fmla="*/ 10000 h 10000"/>
                    <a:gd name="connsiteX109" fmla="*/ 1002 w 10000"/>
                    <a:gd name="connsiteY109" fmla="*/ 9987 h 10000"/>
                    <a:gd name="connsiteX110" fmla="*/ 861 w 10000"/>
                    <a:gd name="connsiteY110" fmla="*/ 9966 h 10000"/>
                    <a:gd name="connsiteX111" fmla="*/ 729 w 10000"/>
                    <a:gd name="connsiteY111" fmla="*/ 9926 h 10000"/>
                    <a:gd name="connsiteX112" fmla="*/ 611 w 10000"/>
                    <a:gd name="connsiteY112" fmla="*/ 9879 h 10000"/>
                    <a:gd name="connsiteX113" fmla="*/ 511 w 10000"/>
                    <a:gd name="connsiteY113" fmla="*/ 9819 h 10000"/>
                    <a:gd name="connsiteX114" fmla="*/ 432 w 10000"/>
                    <a:gd name="connsiteY114" fmla="*/ 9745 h 10000"/>
                    <a:gd name="connsiteX115" fmla="*/ 373 w 10000"/>
                    <a:gd name="connsiteY115" fmla="*/ 9664 h 10000"/>
                    <a:gd name="connsiteX116" fmla="*/ 335 w 10000"/>
                    <a:gd name="connsiteY116" fmla="*/ 9564 h 10000"/>
                    <a:gd name="connsiteX117" fmla="*/ 294 w 10000"/>
                    <a:gd name="connsiteY117" fmla="*/ 9396 h 10000"/>
                    <a:gd name="connsiteX118" fmla="*/ 270 w 10000"/>
                    <a:gd name="connsiteY118" fmla="*/ 9228 h 10000"/>
                    <a:gd name="connsiteX119" fmla="*/ 267 w 10000"/>
                    <a:gd name="connsiteY119" fmla="*/ 9074 h 10000"/>
                    <a:gd name="connsiteX120" fmla="*/ 270 w 10000"/>
                    <a:gd name="connsiteY120" fmla="*/ 8926 h 10000"/>
                    <a:gd name="connsiteX121" fmla="*/ 291 w 10000"/>
                    <a:gd name="connsiteY121" fmla="*/ 8799 h 10000"/>
                    <a:gd name="connsiteX122" fmla="*/ 312 w 10000"/>
                    <a:gd name="connsiteY122" fmla="*/ 8658 h 10000"/>
                    <a:gd name="connsiteX123" fmla="*/ 341 w 10000"/>
                    <a:gd name="connsiteY123" fmla="*/ 8530 h 10000"/>
                    <a:gd name="connsiteX124" fmla="*/ 367 w 10000"/>
                    <a:gd name="connsiteY124" fmla="*/ 8403 h 10000"/>
                    <a:gd name="connsiteX125" fmla="*/ 400 w 10000"/>
                    <a:gd name="connsiteY125" fmla="*/ 8275 h 10000"/>
                    <a:gd name="connsiteX126" fmla="*/ 420 w 10000"/>
                    <a:gd name="connsiteY126" fmla="*/ 8128 h 10000"/>
                    <a:gd name="connsiteX127" fmla="*/ 438 w 10000"/>
                    <a:gd name="connsiteY127" fmla="*/ 7980 h 10000"/>
                    <a:gd name="connsiteX128" fmla="*/ 444 w 10000"/>
                    <a:gd name="connsiteY128" fmla="*/ 7826 h 10000"/>
                    <a:gd name="connsiteX129" fmla="*/ 438 w 10000"/>
                    <a:gd name="connsiteY129" fmla="*/ 7611 h 10000"/>
                    <a:gd name="connsiteX130" fmla="*/ 420 w 10000"/>
                    <a:gd name="connsiteY130" fmla="*/ 7416 h 10000"/>
                    <a:gd name="connsiteX131" fmla="*/ 391 w 10000"/>
                    <a:gd name="connsiteY131" fmla="*/ 7235 h 10000"/>
                    <a:gd name="connsiteX132" fmla="*/ 359 w 10000"/>
                    <a:gd name="connsiteY132" fmla="*/ 7074 h 10000"/>
                    <a:gd name="connsiteX133" fmla="*/ 317 w 10000"/>
                    <a:gd name="connsiteY133" fmla="*/ 6919 h 10000"/>
                    <a:gd name="connsiteX134" fmla="*/ 270 w 10000"/>
                    <a:gd name="connsiteY134" fmla="*/ 6772 h 10000"/>
                    <a:gd name="connsiteX135" fmla="*/ 226 w 10000"/>
                    <a:gd name="connsiteY135" fmla="*/ 6631 h 10000"/>
                    <a:gd name="connsiteX136" fmla="*/ 176 w 10000"/>
                    <a:gd name="connsiteY136" fmla="*/ 6497 h 10000"/>
                    <a:gd name="connsiteX137" fmla="*/ 132 w 10000"/>
                    <a:gd name="connsiteY137" fmla="*/ 6356 h 10000"/>
                    <a:gd name="connsiteX138" fmla="*/ 88 w 10000"/>
                    <a:gd name="connsiteY138" fmla="*/ 6221 h 10000"/>
                    <a:gd name="connsiteX139" fmla="*/ 56 w 10000"/>
                    <a:gd name="connsiteY139" fmla="*/ 6074 h 10000"/>
                    <a:gd name="connsiteX140" fmla="*/ 26 w 10000"/>
                    <a:gd name="connsiteY140" fmla="*/ 5926 h 10000"/>
                    <a:gd name="connsiteX141" fmla="*/ 6 w 10000"/>
                    <a:gd name="connsiteY141" fmla="*/ 5765 h 10000"/>
                    <a:gd name="connsiteX142" fmla="*/ 0 w 10000"/>
                    <a:gd name="connsiteY142" fmla="*/ 5591 h 10000"/>
                    <a:gd name="connsiteX143" fmla="*/ 3 w 10000"/>
                    <a:gd name="connsiteY143" fmla="*/ 5409 h 10000"/>
                    <a:gd name="connsiteX144" fmla="*/ 21 w 10000"/>
                    <a:gd name="connsiteY144" fmla="*/ 5201 h 10000"/>
                    <a:gd name="connsiteX145" fmla="*/ 59 w 10000"/>
                    <a:gd name="connsiteY145" fmla="*/ 4987 h 10000"/>
                    <a:gd name="connsiteX146" fmla="*/ 179 w 10000"/>
                    <a:gd name="connsiteY146" fmla="*/ 4416 h 10000"/>
                    <a:gd name="connsiteX147" fmla="*/ 312 w 10000"/>
                    <a:gd name="connsiteY147" fmla="*/ 3893 h 10000"/>
                    <a:gd name="connsiteX148" fmla="*/ 447 w 10000"/>
                    <a:gd name="connsiteY148" fmla="*/ 3409 h 10000"/>
                    <a:gd name="connsiteX149" fmla="*/ 597 w 10000"/>
                    <a:gd name="connsiteY149" fmla="*/ 2966 h 10000"/>
                    <a:gd name="connsiteX150" fmla="*/ 747 w 10000"/>
                    <a:gd name="connsiteY150" fmla="*/ 2564 h 10000"/>
                    <a:gd name="connsiteX151" fmla="*/ 908 w 10000"/>
                    <a:gd name="connsiteY151" fmla="*/ 2201 h 10000"/>
                    <a:gd name="connsiteX152" fmla="*/ 1070 w 10000"/>
                    <a:gd name="connsiteY152" fmla="*/ 1872 h 10000"/>
                    <a:gd name="connsiteX153" fmla="*/ 1414 w 10000"/>
                    <a:gd name="connsiteY153" fmla="*/ 1309 h 10000"/>
                    <a:gd name="connsiteX154" fmla="*/ 1593 w 10000"/>
                    <a:gd name="connsiteY154" fmla="*/ 1067 h 10000"/>
                    <a:gd name="connsiteX155" fmla="*/ 1952 w 10000"/>
                    <a:gd name="connsiteY155" fmla="*/ 691 h 10000"/>
                    <a:gd name="connsiteX156" fmla="*/ 2134 w 10000"/>
                    <a:gd name="connsiteY156" fmla="*/ 537 h 10000"/>
                    <a:gd name="connsiteX157" fmla="*/ 2313 w 10000"/>
                    <a:gd name="connsiteY157" fmla="*/ 403 h 10000"/>
                    <a:gd name="connsiteX158" fmla="*/ 2678 w 10000"/>
                    <a:gd name="connsiteY158" fmla="*/ 208 h 10000"/>
                    <a:gd name="connsiteX159" fmla="*/ 2854 w 10000"/>
                    <a:gd name="connsiteY159" fmla="*/ 141 h 10000"/>
                    <a:gd name="connsiteX160" fmla="*/ 3031 w 10000"/>
                    <a:gd name="connsiteY160" fmla="*/ 81 h 10000"/>
                    <a:gd name="connsiteX161" fmla="*/ 3201 w 10000"/>
                    <a:gd name="connsiteY161" fmla="*/ 40 h 10000"/>
                    <a:gd name="connsiteX162" fmla="*/ 3533 w 10000"/>
                    <a:gd name="connsiteY162"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474 w 10000"/>
                    <a:gd name="connsiteY16" fmla="*/ 1128 h 10000"/>
                    <a:gd name="connsiteX17" fmla="*/ 9045 w 10000"/>
                    <a:gd name="connsiteY17" fmla="*/ 2121 h 10000"/>
                    <a:gd name="connsiteX18" fmla="*/ 9162 w 10000"/>
                    <a:gd name="connsiteY18" fmla="*/ 2356 h 10000"/>
                    <a:gd name="connsiteX19" fmla="*/ 9277 w 10000"/>
                    <a:gd name="connsiteY19" fmla="*/ 2604 h 10000"/>
                    <a:gd name="connsiteX20" fmla="*/ 9389 w 10000"/>
                    <a:gd name="connsiteY20" fmla="*/ 2866 h 10000"/>
                    <a:gd name="connsiteX21" fmla="*/ 9497 w 10000"/>
                    <a:gd name="connsiteY21" fmla="*/ 3121 h 10000"/>
                    <a:gd name="connsiteX22" fmla="*/ 9600 w 10000"/>
                    <a:gd name="connsiteY22" fmla="*/ 3383 h 10000"/>
                    <a:gd name="connsiteX23" fmla="*/ 9688 w 10000"/>
                    <a:gd name="connsiteY23" fmla="*/ 3651 h 10000"/>
                    <a:gd name="connsiteX24" fmla="*/ 9777 w 10000"/>
                    <a:gd name="connsiteY24" fmla="*/ 3906 h 10000"/>
                    <a:gd name="connsiteX25" fmla="*/ 9847 w 10000"/>
                    <a:gd name="connsiteY25" fmla="*/ 4168 h 10000"/>
                    <a:gd name="connsiteX26" fmla="*/ 9909 w 10000"/>
                    <a:gd name="connsiteY26" fmla="*/ 4416 h 10000"/>
                    <a:gd name="connsiteX27" fmla="*/ 9953 w 10000"/>
                    <a:gd name="connsiteY27" fmla="*/ 4664 h 10000"/>
                    <a:gd name="connsiteX28" fmla="*/ 9988 w 10000"/>
                    <a:gd name="connsiteY28" fmla="*/ 4899 h 10000"/>
                    <a:gd name="connsiteX29" fmla="*/ 10000 w 10000"/>
                    <a:gd name="connsiteY29" fmla="*/ 5121 h 10000"/>
                    <a:gd name="connsiteX30" fmla="*/ 9997 w 10000"/>
                    <a:gd name="connsiteY30" fmla="*/ 5329 h 10000"/>
                    <a:gd name="connsiteX31" fmla="*/ 9974 w 10000"/>
                    <a:gd name="connsiteY31" fmla="*/ 5530 h 10000"/>
                    <a:gd name="connsiteX32" fmla="*/ 9938 w 10000"/>
                    <a:gd name="connsiteY32" fmla="*/ 5644 h 10000"/>
                    <a:gd name="connsiteX33" fmla="*/ 9891 w 10000"/>
                    <a:gd name="connsiteY33" fmla="*/ 5738 h 10000"/>
                    <a:gd name="connsiteX34" fmla="*/ 9821 w 10000"/>
                    <a:gd name="connsiteY34" fmla="*/ 5826 h 10000"/>
                    <a:gd name="connsiteX35" fmla="*/ 9741 w 10000"/>
                    <a:gd name="connsiteY35" fmla="*/ 5893 h 10000"/>
                    <a:gd name="connsiteX36" fmla="*/ 9653 w 10000"/>
                    <a:gd name="connsiteY36" fmla="*/ 5953 h 10000"/>
                    <a:gd name="connsiteX37" fmla="*/ 9553 w 10000"/>
                    <a:gd name="connsiteY37" fmla="*/ 5993 h 10000"/>
                    <a:gd name="connsiteX38" fmla="*/ 9447 w 10000"/>
                    <a:gd name="connsiteY38" fmla="*/ 6040 h 10000"/>
                    <a:gd name="connsiteX39" fmla="*/ 9339 w 10000"/>
                    <a:gd name="connsiteY39" fmla="*/ 6074 h 10000"/>
                    <a:gd name="connsiteX40" fmla="*/ 9224 w 10000"/>
                    <a:gd name="connsiteY40" fmla="*/ 6101 h 10000"/>
                    <a:gd name="connsiteX41" fmla="*/ 9112 w 10000"/>
                    <a:gd name="connsiteY41" fmla="*/ 6128 h 10000"/>
                    <a:gd name="connsiteX42" fmla="*/ 8998 w 10000"/>
                    <a:gd name="connsiteY42" fmla="*/ 6161 h 10000"/>
                    <a:gd name="connsiteX43" fmla="*/ 8892 w 10000"/>
                    <a:gd name="connsiteY43" fmla="*/ 6188 h 10000"/>
                    <a:gd name="connsiteX44" fmla="*/ 8792 w 10000"/>
                    <a:gd name="connsiteY44" fmla="*/ 6221 h 10000"/>
                    <a:gd name="connsiteX45" fmla="*/ 8701 w 10000"/>
                    <a:gd name="connsiteY45" fmla="*/ 6262 h 10000"/>
                    <a:gd name="connsiteX46" fmla="*/ 8621 w 10000"/>
                    <a:gd name="connsiteY46" fmla="*/ 6309 h 10000"/>
                    <a:gd name="connsiteX47" fmla="*/ 8554 w 10000"/>
                    <a:gd name="connsiteY47" fmla="*/ 6369 h 10000"/>
                    <a:gd name="connsiteX48" fmla="*/ 8495 w 10000"/>
                    <a:gd name="connsiteY48" fmla="*/ 6436 h 10000"/>
                    <a:gd name="connsiteX49" fmla="*/ 8463 w 10000"/>
                    <a:gd name="connsiteY49" fmla="*/ 6523 h 10000"/>
                    <a:gd name="connsiteX50" fmla="*/ 8419 w 10000"/>
                    <a:gd name="connsiteY50" fmla="*/ 6711 h 10000"/>
                    <a:gd name="connsiteX51" fmla="*/ 8380 w 10000"/>
                    <a:gd name="connsiteY51" fmla="*/ 6913 h 10000"/>
                    <a:gd name="connsiteX52" fmla="*/ 8354 w 10000"/>
                    <a:gd name="connsiteY52" fmla="*/ 7114 h 10000"/>
                    <a:gd name="connsiteX53" fmla="*/ 8333 w 10000"/>
                    <a:gd name="connsiteY53" fmla="*/ 7322 h 10000"/>
                    <a:gd name="connsiteX54" fmla="*/ 8313 w 10000"/>
                    <a:gd name="connsiteY54" fmla="*/ 7530 h 10000"/>
                    <a:gd name="connsiteX55" fmla="*/ 8289 w 10000"/>
                    <a:gd name="connsiteY55" fmla="*/ 7732 h 10000"/>
                    <a:gd name="connsiteX56" fmla="*/ 8260 w 10000"/>
                    <a:gd name="connsiteY56" fmla="*/ 7913 h 10000"/>
                    <a:gd name="connsiteX57" fmla="*/ 8222 w 10000"/>
                    <a:gd name="connsiteY57" fmla="*/ 8081 h 10000"/>
                    <a:gd name="connsiteX58" fmla="*/ 8172 w 10000"/>
                    <a:gd name="connsiteY58" fmla="*/ 8235 h 10000"/>
                    <a:gd name="connsiteX59" fmla="*/ 8092 w 10000"/>
                    <a:gd name="connsiteY59" fmla="*/ 8403 h 10000"/>
                    <a:gd name="connsiteX60" fmla="*/ 7995 w 10000"/>
                    <a:gd name="connsiteY60" fmla="*/ 8557 h 10000"/>
                    <a:gd name="connsiteX61" fmla="*/ 7878 w 10000"/>
                    <a:gd name="connsiteY61" fmla="*/ 8711 h 10000"/>
                    <a:gd name="connsiteX62" fmla="*/ 7748 w 10000"/>
                    <a:gd name="connsiteY62" fmla="*/ 8866 h 10000"/>
                    <a:gd name="connsiteX63" fmla="*/ 7604 w 10000"/>
                    <a:gd name="connsiteY63" fmla="*/ 9013 h 10000"/>
                    <a:gd name="connsiteX64" fmla="*/ 7457 w 10000"/>
                    <a:gd name="connsiteY64" fmla="*/ 9154 h 10000"/>
                    <a:gd name="connsiteX65" fmla="*/ 7302 w 10000"/>
                    <a:gd name="connsiteY65" fmla="*/ 9282 h 10000"/>
                    <a:gd name="connsiteX66" fmla="*/ 7146 w 10000"/>
                    <a:gd name="connsiteY66" fmla="*/ 9403 h 10000"/>
                    <a:gd name="connsiteX67" fmla="*/ 6987 w 10000"/>
                    <a:gd name="connsiteY67" fmla="*/ 9523 h 10000"/>
                    <a:gd name="connsiteX68" fmla="*/ 6831 w 10000"/>
                    <a:gd name="connsiteY68" fmla="*/ 9624 h 10000"/>
                    <a:gd name="connsiteX69" fmla="*/ 6684 w 10000"/>
                    <a:gd name="connsiteY69" fmla="*/ 9711 h 10000"/>
                    <a:gd name="connsiteX70" fmla="*/ 6540 w 10000"/>
                    <a:gd name="connsiteY70" fmla="*/ 9799 h 10000"/>
                    <a:gd name="connsiteX71" fmla="*/ 6411 w 10000"/>
                    <a:gd name="connsiteY71" fmla="*/ 9859 h 10000"/>
                    <a:gd name="connsiteX72" fmla="*/ 6293 w 10000"/>
                    <a:gd name="connsiteY72" fmla="*/ 9919 h 10000"/>
                    <a:gd name="connsiteX73" fmla="*/ 6196 w 10000"/>
                    <a:gd name="connsiteY73" fmla="*/ 9953 h 10000"/>
                    <a:gd name="connsiteX74" fmla="*/ 6108 w 10000"/>
                    <a:gd name="connsiteY74" fmla="*/ 9966 h 10000"/>
                    <a:gd name="connsiteX75" fmla="*/ 6008 w 10000"/>
                    <a:gd name="connsiteY75" fmla="*/ 9966 h 10000"/>
                    <a:gd name="connsiteX76" fmla="*/ 5888 w 10000"/>
                    <a:gd name="connsiteY76" fmla="*/ 9940 h 10000"/>
                    <a:gd name="connsiteX77" fmla="*/ 5755 w 10000"/>
                    <a:gd name="connsiteY77" fmla="*/ 9906 h 10000"/>
                    <a:gd name="connsiteX78" fmla="*/ 5611 w 10000"/>
                    <a:gd name="connsiteY78" fmla="*/ 9852 h 10000"/>
                    <a:gd name="connsiteX79" fmla="*/ 5459 w 10000"/>
                    <a:gd name="connsiteY79" fmla="*/ 9792 h 10000"/>
                    <a:gd name="connsiteX80" fmla="*/ 5297 w 10000"/>
                    <a:gd name="connsiteY80" fmla="*/ 9725 h 10000"/>
                    <a:gd name="connsiteX81" fmla="*/ 5132 w 10000"/>
                    <a:gd name="connsiteY81" fmla="*/ 9644 h 10000"/>
                    <a:gd name="connsiteX82" fmla="*/ 4965 w 10000"/>
                    <a:gd name="connsiteY82" fmla="*/ 9564 h 10000"/>
                    <a:gd name="connsiteX83" fmla="*/ 4794 w 10000"/>
                    <a:gd name="connsiteY83" fmla="*/ 9490 h 10000"/>
                    <a:gd name="connsiteX84" fmla="*/ 4630 w 10000"/>
                    <a:gd name="connsiteY84" fmla="*/ 9403 h 10000"/>
                    <a:gd name="connsiteX85" fmla="*/ 4468 w 10000"/>
                    <a:gd name="connsiteY85" fmla="*/ 9322 h 10000"/>
                    <a:gd name="connsiteX86" fmla="*/ 4297 w 10000"/>
                    <a:gd name="connsiteY86" fmla="*/ 9248 h 10000"/>
                    <a:gd name="connsiteX87" fmla="*/ 4133 w 10000"/>
                    <a:gd name="connsiteY87" fmla="*/ 9181 h 10000"/>
                    <a:gd name="connsiteX88" fmla="*/ 3986 w 10000"/>
                    <a:gd name="connsiteY88" fmla="*/ 9121 h 10000"/>
                    <a:gd name="connsiteX89" fmla="*/ 3851 w 10000"/>
                    <a:gd name="connsiteY89" fmla="*/ 9074 h 10000"/>
                    <a:gd name="connsiteX90" fmla="*/ 3739 w 10000"/>
                    <a:gd name="connsiteY90" fmla="*/ 9047 h 10000"/>
                    <a:gd name="connsiteX91" fmla="*/ 3674 w 10000"/>
                    <a:gd name="connsiteY91" fmla="*/ 9047 h 10000"/>
                    <a:gd name="connsiteX92" fmla="*/ 3598 w 10000"/>
                    <a:gd name="connsiteY92" fmla="*/ 9074 h 10000"/>
                    <a:gd name="connsiteX93" fmla="*/ 3504 w 10000"/>
                    <a:gd name="connsiteY93" fmla="*/ 9107 h 10000"/>
                    <a:gd name="connsiteX94" fmla="*/ 3401 w 10000"/>
                    <a:gd name="connsiteY94" fmla="*/ 9161 h 10000"/>
                    <a:gd name="connsiteX95" fmla="*/ 3283 w 10000"/>
                    <a:gd name="connsiteY95" fmla="*/ 9228 h 10000"/>
                    <a:gd name="connsiteX96" fmla="*/ 3160 w 10000"/>
                    <a:gd name="connsiteY96" fmla="*/ 9309 h 10000"/>
                    <a:gd name="connsiteX97" fmla="*/ 3025 w 10000"/>
                    <a:gd name="connsiteY97" fmla="*/ 9403 h 10000"/>
                    <a:gd name="connsiteX98" fmla="*/ 2840 w 10000"/>
                    <a:gd name="connsiteY98" fmla="*/ 9523 h 10000"/>
                    <a:gd name="connsiteX99" fmla="*/ 2651 w 10000"/>
                    <a:gd name="connsiteY99" fmla="*/ 9624 h 10000"/>
                    <a:gd name="connsiteX100" fmla="*/ 2457 w 10000"/>
                    <a:gd name="connsiteY100" fmla="*/ 9725 h 10000"/>
                    <a:gd name="connsiteX101" fmla="*/ 2260 w 10000"/>
                    <a:gd name="connsiteY101" fmla="*/ 9799 h 10000"/>
                    <a:gd name="connsiteX102" fmla="*/ 2069 w 10000"/>
                    <a:gd name="connsiteY102" fmla="*/ 9866 h 10000"/>
                    <a:gd name="connsiteX103" fmla="*/ 1875 w 10000"/>
                    <a:gd name="connsiteY103" fmla="*/ 9919 h 10000"/>
                    <a:gd name="connsiteX104" fmla="*/ 1687 w 10000"/>
                    <a:gd name="connsiteY104" fmla="*/ 9953 h 10000"/>
                    <a:gd name="connsiteX105" fmla="*/ 1505 w 10000"/>
                    <a:gd name="connsiteY105" fmla="*/ 9980 h 10000"/>
                    <a:gd name="connsiteX106" fmla="*/ 1329 w 10000"/>
                    <a:gd name="connsiteY106" fmla="*/ 10000 h 10000"/>
                    <a:gd name="connsiteX107" fmla="*/ 1161 w 10000"/>
                    <a:gd name="connsiteY107" fmla="*/ 10000 h 10000"/>
                    <a:gd name="connsiteX108" fmla="*/ 1002 w 10000"/>
                    <a:gd name="connsiteY108" fmla="*/ 9987 h 10000"/>
                    <a:gd name="connsiteX109" fmla="*/ 861 w 10000"/>
                    <a:gd name="connsiteY109" fmla="*/ 9966 h 10000"/>
                    <a:gd name="connsiteX110" fmla="*/ 729 w 10000"/>
                    <a:gd name="connsiteY110" fmla="*/ 9926 h 10000"/>
                    <a:gd name="connsiteX111" fmla="*/ 611 w 10000"/>
                    <a:gd name="connsiteY111" fmla="*/ 9879 h 10000"/>
                    <a:gd name="connsiteX112" fmla="*/ 511 w 10000"/>
                    <a:gd name="connsiteY112" fmla="*/ 9819 h 10000"/>
                    <a:gd name="connsiteX113" fmla="*/ 432 w 10000"/>
                    <a:gd name="connsiteY113" fmla="*/ 9745 h 10000"/>
                    <a:gd name="connsiteX114" fmla="*/ 373 w 10000"/>
                    <a:gd name="connsiteY114" fmla="*/ 9664 h 10000"/>
                    <a:gd name="connsiteX115" fmla="*/ 335 w 10000"/>
                    <a:gd name="connsiteY115" fmla="*/ 9564 h 10000"/>
                    <a:gd name="connsiteX116" fmla="*/ 294 w 10000"/>
                    <a:gd name="connsiteY116" fmla="*/ 9396 h 10000"/>
                    <a:gd name="connsiteX117" fmla="*/ 270 w 10000"/>
                    <a:gd name="connsiteY117" fmla="*/ 9228 h 10000"/>
                    <a:gd name="connsiteX118" fmla="*/ 267 w 10000"/>
                    <a:gd name="connsiteY118" fmla="*/ 9074 h 10000"/>
                    <a:gd name="connsiteX119" fmla="*/ 270 w 10000"/>
                    <a:gd name="connsiteY119" fmla="*/ 8926 h 10000"/>
                    <a:gd name="connsiteX120" fmla="*/ 291 w 10000"/>
                    <a:gd name="connsiteY120" fmla="*/ 8799 h 10000"/>
                    <a:gd name="connsiteX121" fmla="*/ 312 w 10000"/>
                    <a:gd name="connsiteY121" fmla="*/ 8658 h 10000"/>
                    <a:gd name="connsiteX122" fmla="*/ 341 w 10000"/>
                    <a:gd name="connsiteY122" fmla="*/ 8530 h 10000"/>
                    <a:gd name="connsiteX123" fmla="*/ 367 w 10000"/>
                    <a:gd name="connsiteY123" fmla="*/ 8403 h 10000"/>
                    <a:gd name="connsiteX124" fmla="*/ 400 w 10000"/>
                    <a:gd name="connsiteY124" fmla="*/ 8275 h 10000"/>
                    <a:gd name="connsiteX125" fmla="*/ 420 w 10000"/>
                    <a:gd name="connsiteY125" fmla="*/ 8128 h 10000"/>
                    <a:gd name="connsiteX126" fmla="*/ 438 w 10000"/>
                    <a:gd name="connsiteY126" fmla="*/ 7980 h 10000"/>
                    <a:gd name="connsiteX127" fmla="*/ 444 w 10000"/>
                    <a:gd name="connsiteY127" fmla="*/ 7826 h 10000"/>
                    <a:gd name="connsiteX128" fmla="*/ 438 w 10000"/>
                    <a:gd name="connsiteY128" fmla="*/ 7611 h 10000"/>
                    <a:gd name="connsiteX129" fmla="*/ 420 w 10000"/>
                    <a:gd name="connsiteY129" fmla="*/ 7416 h 10000"/>
                    <a:gd name="connsiteX130" fmla="*/ 391 w 10000"/>
                    <a:gd name="connsiteY130" fmla="*/ 7235 h 10000"/>
                    <a:gd name="connsiteX131" fmla="*/ 359 w 10000"/>
                    <a:gd name="connsiteY131" fmla="*/ 7074 h 10000"/>
                    <a:gd name="connsiteX132" fmla="*/ 317 w 10000"/>
                    <a:gd name="connsiteY132" fmla="*/ 6919 h 10000"/>
                    <a:gd name="connsiteX133" fmla="*/ 270 w 10000"/>
                    <a:gd name="connsiteY133" fmla="*/ 6772 h 10000"/>
                    <a:gd name="connsiteX134" fmla="*/ 226 w 10000"/>
                    <a:gd name="connsiteY134" fmla="*/ 6631 h 10000"/>
                    <a:gd name="connsiteX135" fmla="*/ 176 w 10000"/>
                    <a:gd name="connsiteY135" fmla="*/ 6497 h 10000"/>
                    <a:gd name="connsiteX136" fmla="*/ 132 w 10000"/>
                    <a:gd name="connsiteY136" fmla="*/ 6356 h 10000"/>
                    <a:gd name="connsiteX137" fmla="*/ 88 w 10000"/>
                    <a:gd name="connsiteY137" fmla="*/ 6221 h 10000"/>
                    <a:gd name="connsiteX138" fmla="*/ 56 w 10000"/>
                    <a:gd name="connsiteY138" fmla="*/ 6074 h 10000"/>
                    <a:gd name="connsiteX139" fmla="*/ 26 w 10000"/>
                    <a:gd name="connsiteY139" fmla="*/ 5926 h 10000"/>
                    <a:gd name="connsiteX140" fmla="*/ 6 w 10000"/>
                    <a:gd name="connsiteY140" fmla="*/ 5765 h 10000"/>
                    <a:gd name="connsiteX141" fmla="*/ 0 w 10000"/>
                    <a:gd name="connsiteY141" fmla="*/ 5591 h 10000"/>
                    <a:gd name="connsiteX142" fmla="*/ 3 w 10000"/>
                    <a:gd name="connsiteY142" fmla="*/ 5409 h 10000"/>
                    <a:gd name="connsiteX143" fmla="*/ 21 w 10000"/>
                    <a:gd name="connsiteY143" fmla="*/ 5201 h 10000"/>
                    <a:gd name="connsiteX144" fmla="*/ 59 w 10000"/>
                    <a:gd name="connsiteY144" fmla="*/ 4987 h 10000"/>
                    <a:gd name="connsiteX145" fmla="*/ 179 w 10000"/>
                    <a:gd name="connsiteY145" fmla="*/ 4416 h 10000"/>
                    <a:gd name="connsiteX146" fmla="*/ 312 w 10000"/>
                    <a:gd name="connsiteY146" fmla="*/ 3893 h 10000"/>
                    <a:gd name="connsiteX147" fmla="*/ 447 w 10000"/>
                    <a:gd name="connsiteY147" fmla="*/ 3409 h 10000"/>
                    <a:gd name="connsiteX148" fmla="*/ 597 w 10000"/>
                    <a:gd name="connsiteY148" fmla="*/ 2966 h 10000"/>
                    <a:gd name="connsiteX149" fmla="*/ 747 w 10000"/>
                    <a:gd name="connsiteY149" fmla="*/ 2564 h 10000"/>
                    <a:gd name="connsiteX150" fmla="*/ 908 w 10000"/>
                    <a:gd name="connsiteY150" fmla="*/ 2201 h 10000"/>
                    <a:gd name="connsiteX151" fmla="*/ 1070 w 10000"/>
                    <a:gd name="connsiteY151" fmla="*/ 1872 h 10000"/>
                    <a:gd name="connsiteX152" fmla="*/ 1414 w 10000"/>
                    <a:gd name="connsiteY152" fmla="*/ 1309 h 10000"/>
                    <a:gd name="connsiteX153" fmla="*/ 1593 w 10000"/>
                    <a:gd name="connsiteY153" fmla="*/ 1067 h 10000"/>
                    <a:gd name="connsiteX154" fmla="*/ 1952 w 10000"/>
                    <a:gd name="connsiteY154" fmla="*/ 691 h 10000"/>
                    <a:gd name="connsiteX155" fmla="*/ 2134 w 10000"/>
                    <a:gd name="connsiteY155" fmla="*/ 537 h 10000"/>
                    <a:gd name="connsiteX156" fmla="*/ 2313 w 10000"/>
                    <a:gd name="connsiteY156" fmla="*/ 403 h 10000"/>
                    <a:gd name="connsiteX157" fmla="*/ 2678 w 10000"/>
                    <a:gd name="connsiteY157" fmla="*/ 208 h 10000"/>
                    <a:gd name="connsiteX158" fmla="*/ 2854 w 10000"/>
                    <a:gd name="connsiteY158" fmla="*/ 141 h 10000"/>
                    <a:gd name="connsiteX159" fmla="*/ 3031 w 10000"/>
                    <a:gd name="connsiteY159" fmla="*/ 81 h 10000"/>
                    <a:gd name="connsiteX160" fmla="*/ 3201 w 10000"/>
                    <a:gd name="connsiteY160" fmla="*/ 40 h 10000"/>
                    <a:gd name="connsiteX161" fmla="*/ 3533 w 10000"/>
                    <a:gd name="connsiteY161"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9045 w 10000"/>
                    <a:gd name="connsiteY16" fmla="*/ 2121 h 10000"/>
                    <a:gd name="connsiteX17" fmla="*/ 9162 w 10000"/>
                    <a:gd name="connsiteY17" fmla="*/ 2356 h 10000"/>
                    <a:gd name="connsiteX18" fmla="*/ 9277 w 10000"/>
                    <a:gd name="connsiteY18" fmla="*/ 2604 h 10000"/>
                    <a:gd name="connsiteX19" fmla="*/ 9389 w 10000"/>
                    <a:gd name="connsiteY19" fmla="*/ 2866 h 10000"/>
                    <a:gd name="connsiteX20" fmla="*/ 9497 w 10000"/>
                    <a:gd name="connsiteY20" fmla="*/ 3121 h 10000"/>
                    <a:gd name="connsiteX21" fmla="*/ 9600 w 10000"/>
                    <a:gd name="connsiteY21" fmla="*/ 3383 h 10000"/>
                    <a:gd name="connsiteX22" fmla="*/ 9688 w 10000"/>
                    <a:gd name="connsiteY22" fmla="*/ 3651 h 10000"/>
                    <a:gd name="connsiteX23" fmla="*/ 9777 w 10000"/>
                    <a:gd name="connsiteY23" fmla="*/ 3906 h 10000"/>
                    <a:gd name="connsiteX24" fmla="*/ 9847 w 10000"/>
                    <a:gd name="connsiteY24" fmla="*/ 4168 h 10000"/>
                    <a:gd name="connsiteX25" fmla="*/ 9909 w 10000"/>
                    <a:gd name="connsiteY25" fmla="*/ 4416 h 10000"/>
                    <a:gd name="connsiteX26" fmla="*/ 9953 w 10000"/>
                    <a:gd name="connsiteY26" fmla="*/ 4664 h 10000"/>
                    <a:gd name="connsiteX27" fmla="*/ 9988 w 10000"/>
                    <a:gd name="connsiteY27" fmla="*/ 4899 h 10000"/>
                    <a:gd name="connsiteX28" fmla="*/ 10000 w 10000"/>
                    <a:gd name="connsiteY28" fmla="*/ 5121 h 10000"/>
                    <a:gd name="connsiteX29" fmla="*/ 9997 w 10000"/>
                    <a:gd name="connsiteY29" fmla="*/ 5329 h 10000"/>
                    <a:gd name="connsiteX30" fmla="*/ 9974 w 10000"/>
                    <a:gd name="connsiteY30" fmla="*/ 5530 h 10000"/>
                    <a:gd name="connsiteX31" fmla="*/ 9938 w 10000"/>
                    <a:gd name="connsiteY31" fmla="*/ 5644 h 10000"/>
                    <a:gd name="connsiteX32" fmla="*/ 9891 w 10000"/>
                    <a:gd name="connsiteY32" fmla="*/ 5738 h 10000"/>
                    <a:gd name="connsiteX33" fmla="*/ 9821 w 10000"/>
                    <a:gd name="connsiteY33" fmla="*/ 5826 h 10000"/>
                    <a:gd name="connsiteX34" fmla="*/ 9741 w 10000"/>
                    <a:gd name="connsiteY34" fmla="*/ 5893 h 10000"/>
                    <a:gd name="connsiteX35" fmla="*/ 9653 w 10000"/>
                    <a:gd name="connsiteY35" fmla="*/ 5953 h 10000"/>
                    <a:gd name="connsiteX36" fmla="*/ 9553 w 10000"/>
                    <a:gd name="connsiteY36" fmla="*/ 5993 h 10000"/>
                    <a:gd name="connsiteX37" fmla="*/ 9447 w 10000"/>
                    <a:gd name="connsiteY37" fmla="*/ 6040 h 10000"/>
                    <a:gd name="connsiteX38" fmla="*/ 9339 w 10000"/>
                    <a:gd name="connsiteY38" fmla="*/ 6074 h 10000"/>
                    <a:gd name="connsiteX39" fmla="*/ 9224 w 10000"/>
                    <a:gd name="connsiteY39" fmla="*/ 6101 h 10000"/>
                    <a:gd name="connsiteX40" fmla="*/ 9112 w 10000"/>
                    <a:gd name="connsiteY40" fmla="*/ 6128 h 10000"/>
                    <a:gd name="connsiteX41" fmla="*/ 8998 w 10000"/>
                    <a:gd name="connsiteY41" fmla="*/ 6161 h 10000"/>
                    <a:gd name="connsiteX42" fmla="*/ 8892 w 10000"/>
                    <a:gd name="connsiteY42" fmla="*/ 6188 h 10000"/>
                    <a:gd name="connsiteX43" fmla="*/ 8792 w 10000"/>
                    <a:gd name="connsiteY43" fmla="*/ 6221 h 10000"/>
                    <a:gd name="connsiteX44" fmla="*/ 8701 w 10000"/>
                    <a:gd name="connsiteY44" fmla="*/ 6262 h 10000"/>
                    <a:gd name="connsiteX45" fmla="*/ 8621 w 10000"/>
                    <a:gd name="connsiteY45" fmla="*/ 6309 h 10000"/>
                    <a:gd name="connsiteX46" fmla="*/ 8554 w 10000"/>
                    <a:gd name="connsiteY46" fmla="*/ 6369 h 10000"/>
                    <a:gd name="connsiteX47" fmla="*/ 8495 w 10000"/>
                    <a:gd name="connsiteY47" fmla="*/ 6436 h 10000"/>
                    <a:gd name="connsiteX48" fmla="*/ 8463 w 10000"/>
                    <a:gd name="connsiteY48" fmla="*/ 6523 h 10000"/>
                    <a:gd name="connsiteX49" fmla="*/ 8419 w 10000"/>
                    <a:gd name="connsiteY49" fmla="*/ 6711 h 10000"/>
                    <a:gd name="connsiteX50" fmla="*/ 8380 w 10000"/>
                    <a:gd name="connsiteY50" fmla="*/ 6913 h 10000"/>
                    <a:gd name="connsiteX51" fmla="*/ 8354 w 10000"/>
                    <a:gd name="connsiteY51" fmla="*/ 7114 h 10000"/>
                    <a:gd name="connsiteX52" fmla="*/ 8333 w 10000"/>
                    <a:gd name="connsiteY52" fmla="*/ 7322 h 10000"/>
                    <a:gd name="connsiteX53" fmla="*/ 8313 w 10000"/>
                    <a:gd name="connsiteY53" fmla="*/ 7530 h 10000"/>
                    <a:gd name="connsiteX54" fmla="*/ 8289 w 10000"/>
                    <a:gd name="connsiteY54" fmla="*/ 7732 h 10000"/>
                    <a:gd name="connsiteX55" fmla="*/ 8260 w 10000"/>
                    <a:gd name="connsiteY55" fmla="*/ 7913 h 10000"/>
                    <a:gd name="connsiteX56" fmla="*/ 8222 w 10000"/>
                    <a:gd name="connsiteY56" fmla="*/ 8081 h 10000"/>
                    <a:gd name="connsiteX57" fmla="*/ 8172 w 10000"/>
                    <a:gd name="connsiteY57" fmla="*/ 8235 h 10000"/>
                    <a:gd name="connsiteX58" fmla="*/ 8092 w 10000"/>
                    <a:gd name="connsiteY58" fmla="*/ 8403 h 10000"/>
                    <a:gd name="connsiteX59" fmla="*/ 7995 w 10000"/>
                    <a:gd name="connsiteY59" fmla="*/ 8557 h 10000"/>
                    <a:gd name="connsiteX60" fmla="*/ 7878 w 10000"/>
                    <a:gd name="connsiteY60" fmla="*/ 8711 h 10000"/>
                    <a:gd name="connsiteX61" fmla="*/ 7748 w 10000"/>
                    <a:gd name="connsiteY61" fmla="*/ 8866 h 10000"/>
                    <a:gd name="connsiteX62" fmla="*/ 7604 w 10000"/>
                    <a:gd name="connsiteY62" fmla="*/ 9013 h 10000"/>
                    <a:gd name="connsiteX63" fmla="*/ 7457 w 10000"/>
                    <a:gd name="connsiteY63" fmla="*/ 9154 h 10000"/>
                    <a:gd name="connsiteX64" fmla="*/ 7302 w 10000"/>
                    <a:gd name="connsiteY64" fmla="*/ 9282 h 10000"/>
                    <a:gd name="connsiteX65" fmla="*/ 7146 w 10000"/>
                    <a:gd name="connsiteY65" fmla="*/ 9403 h 10000"/>
                    <a:gd name="connsiteX66" fmla="*/ 6987 w 10000"/>
                    <a:gd name="connsiteY66" fmla="*/ 9523 h 10000"/>
                    <a:gd name="connsiteX67" fmla="*/ 6831 w 10000"/>
                    <a:gd name="connsiteY67" fmla="*/ 9624 h 10000"/>
                    <a:gd name="connsiteX68" fmla="*/ 6684 w 10000"/>
                    <a:gd name="connsiteY68" fmla="*/ 9711 h 10000"/>
                    <a:gd name="connsiteX69" fmla="*/ 6540 w 10000"/>
                    <a:gd name="connsiteY69" fmla="*/ 9799 h 10000"/>
                    <a:gd name="connsiteX70" fmla="*/ 6411 w 10000"/>
                    <a:gd name="connsiteY70" fmla="*/ 9859 h 10000"/>
                    <a:gd name="connsiteX71" fmla="*/ 6293 w 10000"/>
                    <a:gd name="connsiteY71" fmla="*/ 9919 h 10000"/>
                    <a:gd name="connsiteX72" fmla="*/ 6196 w 10000"/>
                    <a:gd name="connsiteY72" fmla="*/ 9953 h 10000"/>
                    <a:gd name="connsiteX73" fmla="*/ 6108 w 10000"/>
                    <a:gd name="connsiteY73" fmla="*/ 9966 h 10000"/>
                    <a:gd name="connsiteX74" fmla="*/ 6008 w 10000"/>
                    <a:gd name="connsiteY74" fmla="*/ 9966 h 10000"/>
                    <a:gd name="connsiteX75" fmla="*/ 5888 w 10000"/>
                    <a:gd name="connsiteY75" fmla="*/ 9940 h 10000"/>
                    <a:gd name="connsiteX76" fmla="*/ 5755 w 10000"/>
                    <a:gd name="connsiteY76" fmla="*/ 9906 h 10000"/>
                    <a:gd name="connsiteX77" fmla="*/ 5611 w 10000"/>
                    <a:gd name="connsiteY77" fmla="*/ 9852 h 10000"/>
                    <a:gd name="connsiteX78" fmla="*/ 5459 w 10000"/>
                    <a:gd name="connsiteY78" fmla="*/ 9792 h 10000"/>
                    <a:gd name="connsiteX79" fmla="*/ 5297 w 10000"/>
                    <a:gd name="connsiteY79" fmla="*/ 9725 h 10000"/>
                    <a:gd name="connsiteX80" fmla="*/ 5132 w 10000"/>
                    <a:gd name="connsiteY80" fmla="*/ 9644 h 10000"/>
                    <a:gd name="connsiteX81" fmla="*/ 4965 w 10000"/>
                    <a:gd name="connsiteY81" fmla="*/ 9564 h 10000"/>
                    <a:gd name="connsiteX82" fmla="*/ 4794 w 10000"/>
                    <a:gd name="connsiteY82" fmla="*/ 9490 h 10000"/>
                    <a:gd name="connsiteX83" fmla="*/ 4630 w 10000"/>
                    <a:gd name="connsiteY83" fmla="*/ 9403 h 10000"/>
                    <a:gd name="connsiteX84" fmla="*/ 4468 w 10000"/>
                    <a:gd name="connsiteY84" fmla="*/ 9322 h 10000"/>
                    <a:gd name="connsiteX85" fmla="*/ 4297 w 10000"/>
                    <a:gd name="connsiteY85" fmla="*/ 9248 h 10000"/>
                    <a:gd name="connsiteX86" fmla="*/ 4133 w 10000"/>
                    <a:gd name="connsiteY86" fmla="*/ 9181 h 10000"/>
                    <a:gd name="connsiteX87" fmla="*/ 3986 w 10000"/>
                    <a:gd name="connsiteY87" fmla="*/ 9121 h 10000"/>
                    <a:gd name="connsiteX88" fmla="*/ 3851 w 10000"/>
                    <a:gd name="connsiteY88" fmla="*/ 9074 h 10000"/>
                    <a:gd name="connsiteX89" fmla="*/ 3739 w 10000"/>
                    <a:gd name="connsiteY89" fmla="*/ 9047 h 10000"/>
                    <a:gd name="connsiteX90" fmla="*/ 3674 w 10000"/>
                    <a:gd name="connsiteY90" fmla="*/ 9047 h 10000"/>
                    <a:gd name="connsiteX91" fmla="*/ 3598 w 10000"/>
                    <a:gd name="connsiteY91" fmla="*/ 9074 h 10000"/>
                    <a:gd name="connsiteX92" fmla="*/ 3504 w 10000"/>
                    <a:gd name="connsiteY92" fmla="*/ 9107 h 10000"/>
                    <a:gd name="connsiteX93" fmla="*/ 3401 w 10000"/>
                    <a:gd name="connsiteY93" fmla="*/ 9161 h 10000"/>
                    <a:gd name="connsiteX94" fmla="*/ 3283 w 10000"/>
                    <a:gd name="connsiteY94" fmla="*/ 9228 h 10000"/>
                    <a:gd name="connsiteX95" fmla="*/ 3160 w 10000"/>
                    <a:gd name="connsiteY95" fmla="*/ 9309 h 10000"/>
                    <a:gd name="connsiteX96" fmla="*/ 3025 w 10000"/>
                    <a:gd name="connsiteY96" fmla="*/ 9403 h 10000"/>
                    <a:gd name="connsiteX97" fmla="*/ 2840 w 10000"/>
                    <a:gd name="connsiteY97" fmla="*/ 9523 h 10000"/>
                    <a:gd name="connsiteX98" fmla="*/ 2651 w 10000"/>
                    <a:gd name="connsiteY98" fmla="*/ 9624 h 10000"/>
                    <a:gd name="connsiteX99" fmla="*/ 2457 w 10000"/>
                    <a:gd name="connsiteY99" fmla="*/ 9725 h 10000"/>
                    <a:gd name="connsiteX100" fmla="*/ 2260 w 10000"/>
                    <a:gd name="connsiteY100" fmla="*/ 9799 h 10000"/>
                    <a:gd name="connsiteX101" fmla="*/ 2069 w 10000"/>
                    <a:gd name="connsiteY101" fmla="*/ 9866 h 10000"/>
                    <a:gd name="connsiteX102" fmla="*/ 1875 w 10000"/>
                    <a:gd name="connsiteY102" fmla="*/ 9919 h 10000"/>
                    <a:gd name="connsiteX103" fmla="*/ 1687 w 10000"/>
                    <a:gd name="connsiteY103" fmla="*/ 9953 h 10000"/>
                    <a:gd name="connsiteX104" fmla="*/ 1505 w 10000"/>
                    <a:gd name="connsiteY104" fmla="*/ 9980 h 10000"/>
                    <a:gd name="connsiteX105" fmla="*/ 1329 w 10000"/>
                    <a:gd name="connsiteY105" fmla="*/ 10000 h 10000"/>
                    <a:gd name="connsiteX106" fmla="*/ 1161 w 10000"/>
                    <a:gd name="connsiteY106" fmla="*/ 10000 h 10000"/>
                    <a:gd name="connsiteX107" fmla="*/ 1002 w 10000"/>
                    <a:gd name="connsiteY107" fmla="*/ 9987 h 10000"/>
                    <a:gd name="connsiteX108" fmla="*/ 861 w 10000"/>
                    <a:gd name="connsiteY108" fmla="*/ 9966 h 10000"/>
                    <a:gd name="connsiteX109" fmla="*/ 729 w 10000"/>
                    <a:gd name="connsiteY109" fmla="*/ 9926 h 10000"/>
                    <a:gd name="connsiteX110" fmla="*/ 611 w 10000"/>
                    <a:gd name="connsiteY110" fmla="*/ 9879 h 10000"/>
                    <a:gd name="connsiteX111" fmla="*/ 511 w 10000"/>
                    <a:gd name="connsiteY111" fmla="*/ 9819 h 10000"/>
                    <a:gd name="connsiteX112" fmla="*/ 432 w 10000"/>
                    <a:gd name="connsiteY112" fmla="*/ 9745 h 10000"/>
                    <a:gd name="connsiteX113" fmla="*/ 373 w 10000"/>
                    <a:gd name="connsiteY113" fmla="*/ 9664 h 10000"/>
                    <a:gd name="connsiteX114" fmla="*/ 335 w 10000"/>
                    <a:gd name="connsiteY114" fmla="*/ 9564 h 10000"/>
                    <a:gd name="connsiteX115" fmla="*/ 294 w 10000"/>
                    <a:gd name="connsiteY115" fmla="*/ 9396 h 10000"/>
                    <a:gd name="connsiteX116" fmla="*/ 270 w 10000"/>
                    <a:gd name="connsiteY116" fmla="*/ 9228 h 10000"/>
                    <a:gd name="connsiteX117" fmla="*/ 267 w 10000"/>
                    <a:gd name="connsiteY117" fmla="*/ 9074 h 10000"/>
                    <a:gd name="connsiteX118" fmla="*/ 270 w 10000"/>
                    <a:gd name="connsiteY118" fmla="*/ 8926 h 10000"/>
                    <a:gd name="connsiteX119" fmla="*/ 291 w 10000"/>
                    <a:gd name="connsiteY119" fmla="*/ 8799 h 10000"/>
                    <a:gd name="connsiteX120" fmla="*/ 312 w 10000"/>
                    <a:gd name="connsiteY120" fmla="*/ 8658 h 10000"/>
                    <a:gd name="connsiteX121" fmla="*/ 341 w 10000"/>
                    <a:gd name="connsiteY121" fmla="*/ 8530 h 10000"/>
                    <a:gd name="connsiteX122" fmla="*/ 367 w 10000"/>
                    <a:gd name="connsiteY122" fmla="*/ 8403 h 10000"/>
                    <a:gd name="connsiteX123" fmla="*/ 400 w 10000"/>
                    <a:gd name="connsiteY123" fmla="*/ 8275 h 10000"/>
                    <a:gd name="connsiteX124" fmla="*/ 420 w 10000"/>
                    <a:gd name="connsiteY124" fmla="*/ 8128 h 10000"/>
                    <a:gd name="connsiteX125" fmla="*/ 438 w 10000"/>
                    <a:gd name="connsiteY125" fmla="*/ 7980 h 10000"/>
                    <a:gd name="connsiteX126" fmla="*/ 444 w 10000"/>
                    <a:gd name="connsiteY126" fmla="*/ 7826 h 10000"/>
                    <a:gd name="connsiteX127" fmla="*/ 438 w 10000"/>
                    <a:gd name="connsiteY127" fmla="*/ 7611 h 10000"/>
                    <a:gd name="connsiteX128" fmla="*/ 420 w 10000"/>
                    <a:gd name="connsiteY128" fmla="*/ 7416 h 10000"/>
                    <a:gd name="connsiteX129" fmla="*/ 391 w 10000"/>
                    <a:gd name="connsiteY129" fmla="*/ 7235 h 10000"/>
                    <a:gd name="connsiteX130" fmla="*/ 359 w 10000"/>
                    <a:gd name="connsiteY130" fmla="*/ 7074 h 10000"/>
                    <a:gd name="connsiteX131" fmla="*/ 317 w 10000"/>
                    <a:gd name="connsiteY131" fmla="*/ 6919 h 10000"/>
                    <a:gd name="connsiteX132" fmla="*/ 270 w 10000"/>
                    <a:gd name="connsiteY132" fmla="*/ 6772 h 10000"/>
                    <a:gd name="connsiteX133" fmla="*/ 226 w 10000"/>
                    <a:gd name="connsiteY133" fmla="*/ 6631 h 10000"/>
                    <a:gd name="connsiteX134" fmla="*/ 176 w 10000"/>
                    <a:gd name="connsiteY134" fmla="*/ 6497 h 10000"/>
                    <a:gd name="connsiteX135" fmla="*/ 132 w 10000"/>
                    <a:gd name="connsiteY135" fmla="*/ 6356 h 10000"/>
                    <a:gd name="connsiteX136" fmla="*/ 88 w 10000"/>
                    <a:gd name="connsiteY136" fmla="*/ 6221 h 10000"/>
                    <a:gd name="connsiteX137" fmla="*/ 56 w 10000"/>
                    <a:gd name="connsiteY137" fmla="*/ 6074 h 10000"/>
                    <a:gd name="connsiteX138" fmla="*/ 26 w 10000"/>
                    <a:gd name="connsiteY138" fmla="*/ 5926 h 10000"/>
                    <a:gd name="connsiteX139" fmla="*/ 6 w 10000"/>
                    <a:gd name="connsiteY139" fmla="*/ 5765 h 10000"/>
                    <a:gd name="connsiteX140" fmla="*/ 0 w 10000"/>
                    <a:gd name="connsiteY140" fmla="*/ 5591 h 10000"/>
                    <a:gd name="connsiteX141" fmla="*/ 3 w 10000"/>
                    <a:gd name="connsiteY141" fmla="*/ 5409 h 10000"/>
                    <a:gd name="connsiteX142" fmla="*/ 21 w 10000"/>
                    <a:gd name="connsiteY142" fmla="*/ 5201 h 10000"/>
                    <a:gd name="connsiteX143" fmla="*/ 59 w 10000"/>
                    <a:gd name="connsiteY143" fmla="*/ 4987 h 10000"/>
                    <a:gd name="connsiteX144" fmla="*/ 179 w 10000"/>
                    <a:gd name="connsiteY144" fmla="*/ 4416 h 10000"/>
                    <a:gd name="connsiteX145" fmla="*/ 312 w 10000"/>
                    <a:gd name="connsiteY145" fmla="*/ 3893 h 10000"/>
                    <a:gd name="connsiteX146" fmla="*/ 447 w 10000"/>
                    <a:gd name="connsiteY146" fmla="*/ 3409 h 10000"/>
                    <a:gd name="connsiteX147" fmla="*/ 597 w 10000"/>
                    <a:gd name="connsiteY147" fmla="*/ 2966 h 10000"/>
                    <a:gd name="connsiteX148" fmla="*/ 747 w 10000"/>
                    <a:gd name="connsiteY148" fmla="*/ 2564 h 10000"/>
                    <a:gd name="connsiteX149" fmla="*/ 908 w 10000"/>
                    <a:gd name="connsiteY149" fmla="*/ 2201 h 10000"/>
                    <a:gd name="connsiteX150" fmla="*/ 1070 w 10000"/>
                    <a:gd name="connsiteY150" fmla="*/ 1872 h 10000"/>
                    <a:gd name="connsiteX151" fmla="*/ 1414 w 10000"/>
                    <a:gd name="connsiteY151" fmla="*/ 1309 h 10000"/>
                    <a:gd name="connsiteX152" fmla="*/ 1593 w 10000"/>
                    <a:gd name="connsiteY152" fmla="*/ 1067 h 10000"/>
                    <a:gd name="connsiteX153" fmla="*/ 1952 w 10000"/>
                    <a:gd name="connsiteY153" fmla="*/ 691 h 10000"/>
                    <a:gd name="connsiteX154" fmla="*/ 2134 w 10000"/>
                    <a:gd name="connsiteY154" fmla="*/ 537 h 10000"/>
                    <a:gd name="connsiteX155" fmla="*/ 2313 w 10000"/>
                    <a:gd name="connsiteY155" fmla="*/ 403 h 10000"/>
                    <a:gd name="connsiteX156" fmla="*/ 2678 w 10000"/>
                    <a:gd name="connsiteY156" fmla="*/ 208 h 10000"/>
                    <a:gd name="connsiteX157" fmla="*/ 2854 w 10000"/>
                    <a:gd name="connsiteY157" fmla="*/ 141 h 10000"/>
                    <a:gd name="connsiteX158" fmla="*/ 3031 w 10000"/>
                    <a:gd name="connsiteY158" fmla="*/ 81 h 10000"/>
                    <a:gd name="connsiteX159" fmla="*/ 3201 w 10000"/>
                    <a:gd name="connsiteY159" fmla="*/ 40 h 10000"/>
                    <a:gd name="connsiteX160" fmla="*/ 3533 w 10000"/>
                    <a:gd name="connsiteY160"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9045 w 10000"/>
                    <a:gd name="connsiteY15" fmla="*/ 2121 h 10000"/>
                    <a:gd name="connsiteX16" fmla="*/ 9162 w 10000"/>
                    <a:gd name="connsiteY16" fmla="*/ 2356 h 10000"/>
                    <a:gd name="connsiteX17" fmla="*/ 9277 w 10000"/>
                    <a:gd name="connsiteY17" fmla="*/ 2604 h 10000"/>
                    <a:gd name="connsiteX18" fmla="*/ 9389 w 10000"/>
                    <a:gd name="connsiteY18" fmla="*/ 2866 h 10000"/>
                    <a:gd name="connsiteX19" fmla="*/ 9497 w 10000"/>
                    <a:gd name="connsiteY19" fmla="*/ 3121 h 10000"/>
                    <a:gd name="connsiteX20" fmla="*/ 9600 w 10000"/>
                    <a:gd name="connsiteY20" fmla="*/ 3383 h 10000"/>
                    <a:gd name="connsiteX21" fmla="*/ 9688 w 10000"/>
                    <a:gd name="connsiteY21" fmla="*/ 3651 h 10000"/>
                    <a:gd name="connsiteX22" fmla="*/ 9777 w 10000"/>
                    <a:gd name="connsiteY22" fmla="*/ 3906 h 10000"/>
                    <a:gd name="connsiteX23" fmla="*/ 9847 w 10000"/>
                    <a:gd name="connsiteY23" fmla="*/ 4168 h 10000"/>
                    <a:gd name="connsiteX24" fmla="*/ 9909 w 10000"/>
                    <a:gd name="connsiteY24" fmla="*/ 4416 h 10000"/>
                    <a:gd name="connsiteX25" fmla="*/ 9953 w 10000"/>
                    <a:gd name="connsiteY25" fmla="*/ 4664 h 10000"/>
                    <a:gd name="connsiteX26" fmla="*/ 9988 w 10000"/>
                    <a:gd name="connsiteY26" fmla="*/ 4899 h 10000"/>
                    <a:gd name="connsiteX27" fmla="*/ 10000 w 10000"/>
                    <a:gd name="connsiteY27" fmla="*/ 5121 h 10000"/>
                    <a:gd name="connsiteX28" fmla="*/ 9997 w 10000"/>
                    <a:gd name="connsiteY28" fmla="*/ 5329 h 10000"/>
                    <a:gd name="connsiteX29" fmla="*/ 9974 w 10000"/>
                    <a:gd name="connsiteY29" fmla="*/ 5530 h 10000"/>
                    <a:gd name="connsiteX30" fmla="*/ 9938 w 10000"/>
                    <a:gd name="connsiteY30" fmla="*/ 5644 h 10000"/>
                    <a:gd name="connsiteX31" fmla="*/ 9891 w 10000"/>
                    <a:gd name="connsiteY31" fmla="*/ 5738 h 10000"/>
                    <a:gd name="connsiteX32" fmla="*/ 9821 w 10000"/>
                    <a:gd name="connsiteY32" fmla="*/ 5826 h 10000"/>
                    <a:gd name="connsiteX33" fmla="*/ 9741 w 10000"/>
                    <a:gd name="connsiteY33" fmla="*/ 5893 h 10000"/>
                    <a:gd name="connsiteX34" fmla="*/ 9653 w 10000"/>
                    <a:gd name="connsiteY34" fmla="*/ 5953 h 10000"/>
                    <a:gd name="connsiteX35" fmla="*/ 9553 w 10000"/>
                    <a:gd name="connsiteY35" fmla="*/ 5993 h 10000"/>
                    <a:gd name="connsiteX36" fmla="*/ 9447 w 10000"/>
                    <a:gd name="connsiteY36" fmla="*/ 6040 h 10000"/>
                    <a:gd name="connsiteX37" fmla="*/ 9339 w 10000"/>
                    <a:gd name="connsiteY37" fmla="*/ 6074 h 10000"/>
                    <a:gd name="connsiteX38" fmla="*/ 9224 w 10000"/>
                    <a:gd name="connsiteY38" fmla="*/ 6101 h 10000"/>
                    <a:gd name="connsiteX39" fmla="*/ 9112 w 10000"/>
                    <a:gd name="connsiteY39" fmla="*/ 6128 h 10000"/>
                    <a:gd name="connsiteX40" fmla="*/ 8998 w 10000"/>
                    <a:gd name="connsiteY40" fmla="*/ 6161 h 10000"/>
                    <a:gd name="connsiteX41" fmla="*/ 8892 w 10000"/>
                    <a:gd name="connsiteY41" fmla="*/ 6188 h 10000"/>
                    <a:gd name="connsiteX42" fmla="*/ 8792 w 10000"/>
                    <a:gd name="connsiteY42" fmla="*/ 6221 h 10000"/>
                    <a:gd name="connsiteX43" fmla="*/ 8701 w 10000"/>
                    <a:gd name="connsiteY43" fmla="*/ 6262 h 10000"/>
                    <a:gd name="connsiteX44" fmla="*/ 8621 w 10000"/>
                    <a:gd name="connsiteY44" fmla="*/ 6309 h 10000"/>
                    <a:gd name="connsiteX45" fmla="*/ 8554 w 10000"/>
                    <a:gd name="connsiteY45" fmla="*/ 6369 h 10000"/>
                    <a:gd name="connsiteX46" fmla="*/ 8495 w 10000"/>
                    <a:gd name="connsiteY46" fmla="*/ 6436 h 10000"/>
                    <a:gd name="connsiteX47" fmla="*/ 8463 w 10000"/>
                    <a:gd name="connsiteY47" fmla="*/ 6523 h 10000"/>
                    <a:gd name="connsiteX48" fmla="*/ 8419 w 10000"/>
                    <a:gd name="connsiteY48" fmla="*/ 6711 h 10000"/>
                    <a:gd name="connsiteX49" fmla="*/ 8380 w 10000"/>
                    <a:gd name="connsiteY49" fmla="*/ 6913 h 10000"/>
                    <a:gd name="connsiteX50" fmla="*/ 8354 w 10000"/>
                    <a:gd name="connsiteY50" fmla="*/ 7114 h 10000"/>
                    <a:gd name="connsiteX51" fmla="*/ 8333 w 10000"/>
                    <a:gd name="connsiteY51" fmla="*/ 7322 h 10000"/>
                    <a:gd name="connsiteX52" fmla="*/ 8313 w 10000"/>
                    <a:gd name="connsiteY52" fmla="*/ 7530 h 10000"/>
                    <a:gd name="connsiteX53" fmla="*/ 8289 w 10000"/>
                    <a:gd name="connsiteY53" fmla="*/ 7732 h 10000"/>
                    <a:gd name="connsiteX54" fmla="*/ 8260 w 10000"/>
                    <a:gd name="connsiteY54" fmla="*/ 7913 h 10000"/>
                    <a:gd name="connsiteX55" fmla="*/ 8222 w 10000"/>
                    <a:gd name="connsiteY55" fmla="*/ 8081 h 10000"/>
                    <a:gd name="connsiteX56" fmla="*/ 8172 w 10000"/>
                    <a:gd name="connsiteY56" fmla="*/ 8235 h 10000"/>
                    <a:gd name="connsiteX57" fmla="*/ 8092 w 10000"/>
                    <a:gd name="connsiteY57" fmla="*/ 8403 h 10000"/>
                    <a:gd name="connsiteX58" fmla="*/ 7995 w 10000"/>
                    <a:gd name="connsiteY58" fmla="*/ 8557 h 10000"/>
                    <a:gd name="connsiteX59" fmla="*/ 7878 w 10000"/>
                    <a:gd name="connsiteY59" fmla="*/ 8711 h 10000"/>
                    <a:gd name="connsiteX60" fmla="*/ 7748 w 10000"/>
                    <a:gd name="connsiteY60" fmla="*/ 8866 h 10000"/>
                    <a:gd name="connsiteX61" fmla="*/ 7604 w 10000"/>
                    <a:gd name="connsiteY61" fmla="*/ 9013 h 10000"/>
                    <a:gd name="connsiteX62" fmla="*/ 7457 w 10000"/>
                    <a:gd name="connsiteY62" fmla="*/ 9154 h 10000"/>
                    <a:gd name="connsiteX63" fmla="*/ 7302 w 10000"/>
                    <a:gd name="connsiteY63" fmla="*/ 9282 h 10000"/>
                    <a:gd name="connsiteX64" fmla="*/ 7146 w 10000"/>
                    <a:gd name="connsiteY64" fmla="*/ 9403 h 10000"/>
                    <a:gd name="connsiteX65" fmla="*/ 6987 w 10000"/>
                    <a:gd name="connsiteY65" fmla="*/ 9523 h 10000"/>
                    <a:gd name="connsiteX66" fmla="*/ 6831 w 10000"/>
                    <a:gd name="connsiteY66" fmla="*/ 9624 h 10000"/>
                    <a:gd name="connsiteX67" fmla="*/ 6684 w 10000"/>
                    <a:gd name="connsiteY67" fmla="*/ 9711 h 10000"/>
                    <a:gd name="connsiteX68" fmla="*/ 6540 w 10000"/>
                    <a:gd name="connsiteY68" fmla="*/ 9799 h 10000"/>
                    <a:gd name="connsiteX69" fmla="*/ 6411 w 10000"/>
                    <a:gd name="connsiteY69" fmla="*/ 9859 h 10000"/>
                    <a:gd name="connsiteX70" fmla="*/ 6293 w 10000"/>
                    <a:gd name="connsiteY70" fmla="*/ 9919 h 10000"/>
                    <a:gd name="connsiteX71" fmla="*/ 6196 w 10000"/>
                    <a:gd name="connsiteY71" fmla="*/ 9953 h 10000"/>
                    <a:gd name="connsiteX72" fmla="*/ 6108 w 10000"/>
                    <a:gd name="connsiteY72" fmla="*/ 9966 h 10000"/>
                    <a:gd name="connsiteX73" fmla="*/ 6008 w 10000"/>
                    <a:gd name="connsiteY73" fmla="*/ 9966 h 10000"/>
                    <a:gd name="connsiteX74" fmla="*/ 5888 w 10000"/>
                    <a:gd name="connsiteY74" fmla="*/ 9940 h 10000"/>
                    <a:gd name="connsiteX75" fmla="*/ 5755 w 10000"/>
                    <a:gd name="connsiteY75" fmla="*/ 9906 h 10000"/>
                    <a:gd name="connsiteX76" fmla="*/ 5611 w 10000"/>
                    <a:gd name="connsiteY76" fmla="*/ 9852 h 10000"/>
                    <a:gd name="connsiteX77" fmla="*/ 5459 w 10000"/>
                    <a:gd name="connsiteY77" fmla="*/ 9792 h 10000"/>
                    <a:gd name="connsiteX78" fmla="*/ 5297 w 10000"/>
                    <a:gd name="connsiteY78" fmla="*/ 9725 h 10000"/>
                    <a:gd name="connsiteX79" fmla="*/ 5132 w 10000"/>
                    <a:gd name="connsiteY79" fmla="*/ 9644 h 10000"/>
                    <a:gd name="connsiteX80" fmla="*/ 4965 w 10000"/>
                    <a:gd name="connsiteY80" fmla="*/ 9564 h 10000"/>
                    <a:gd name="connsiteX81" fmla="*/ 4794 w 10000"/>
                    <a:gd name="connsiteY81" fmla="*/ 9490 h 10000"/>
                    <a:gd name="connsiteX82" fmla="*/ 4630 w 10000"/>
                    <a:gd name="connsiteY82" fmla="*/ 9403 h 10000"/>
                    <a:gd name="connsiteX83" fmla="*/ 4468 w 10000"/>
                    <a:gd name="connsiteY83" fmla="*/ 9322 h 10000"/>
                    <a:gd name="connsiteX84" fmla="*/ 4297 w 10000"/>
                    <a:gd name="connsiteY84" fmla="*/ 9248 h 10000"/>
                    <a:gd name="connsiteX85" fmla="*/ 4133 w 10000"/>
                    <a:gd name="connsiteY85" fmla="*/ 9181 h 10000"/>
                    <a:gd name="connsiteX86" fmla="*/ 3986 w 10000"/>
                    <a:gd name="connsiteY86" fmla="*/ 9121 h 10000"/>
                    <a:gd name="connsiteX87" fmla="*/ 3851 w 10000"/>
                    <a:gd name="connsiteY87" fmla="*/ 9074 h 10000"/>
                    <a:gd name="connsiteX88" fmla="*/ 3739 w 10000"/>
                    <a:gd name="connsiteY88" fmla="*/ 9047 h 10000"/>
                    <a:gd name="connsiteX89" fmla="*/ 3674 w 10000"/>
                    <a:gd name="connsiteY89" fmla="*/ 9047 h 10000"/>
                    <a:gd name="connsiteX90" fmla="*/ 3598 w 10000"/>
                    <a:gd name="connsiteY90" fmla="*/ 9074 h 10000"/>
                    <a:gd name="connsiteX91" fmla="*/ 3504 w 10000"/>
                    <a:gd name="connsiteY91" fmla="*/ 9107 h 10000"/>
                    <a:gd name="connsiteX92" fmla="*/ 3401 w 10000"/>
                    <a:gd name="connsiteY92" fmla="*/ 9161 h 10000"/>
                    <a:gd name="connsiteX93" fmla="*/ 3283 w 10000"/>
                    <a:gd name="connsiteY93" fmla="*/ 9228 h 10000"/>
                    <a:gd name="connsiteX94" fmla="*/ 3160 w 10000"/>
                    <a:gd name="connsiteY94" fmla="*/ 9309 h 10000"/>
                    <a:gd name="connsiteX95" fmla="*/ 3025 w 10000"/>
                    <a:gd name="connsiteY95" fmla="*/ 9403 h 10000"/>
                    <a:gd name="connsiteX96" fmla="*/ 2840 w 10000"/>
                    <a:gd name="connsiteY96" fmla="*/ 9523 h 10000"/>
                    <a:gd name="connsiteX97" fmla="*/ 2651 w 10000"/>
                    <a:gd name="connsiteY97" fmla="*/ 9624 h 10000"/>
                    <a:gd name="connsiteX98" fmla="*/ 2457 w 10000"/>
                    <a:gd name="connsiteY98" fmla="*/ 9725 h 10000"/>
                    <a:gd name="connsiteX99" fmla="*/ 2260 w 10000"/>
                    <a:gd name="connsiteY99" fmla="*/ 9799 h 10000"/>
                    <a:gd name="connsiteX100" fmla="*/ 2069 w 10000"/>
                    <a:gd name="connsiteY100" fmla="*/ 9866 h 10000"/>
                    <a:gd name="connsiteX101" fmla="*/ 1875 w 10000"/>
                    <a:gd name="connsiteY101" fmla="*/ 9919 h 10000"/>
                    <a:gd name="connsiteX102" fmla="*/ 1687 w 10000"/>
                    <a:gd name="connsiteY102" fmla="*/ 9953 h 10000"/>
                    <a:gd name="connsiteX103" fmla="*/ 1505 w 10000"/>
                    <a:gd name="connsiteY103" fmla="*/ 9980 h 10000"/>
                    <a:gd name="connsiteX104" fmla="*/ 1329 w 10000"/>
                    <a:gd name="connsiteY104" fmla="*/ 10000 h 10000"/>
                    <a:gd name="connsiteX105" fmla="*/ 1161 w 10000"/>
                    <a:gd name="connsiteY105" fmla="*/ 10000 h 10000"/>
                    <a:gd name="connsiteX106" fmla="*/ 1002 w 10000"/>
                    <a:gd name="connsiteY106" fmla="*/ 9987 h 10000"/>
                    <a:gd name="connsiteX107" fmla="*/ 861 w 10000"/>
                    <a:gd name="connsiteY107" fmla="*/ 9966 h 10000"/>
                    <a:gd name="connsiteX108" fmla="*/ 729 w 10000"/>
                    <a:gd name="connsiteY108" fmla="*/ 9926 h 10000"/>
                    <a:gd name="connsiteX109" fmla="*/ 611 w 10000"/>
                    <a:gd name="connsiteY109" fmla="*/ 9879 h 10000"/>
                    <a:gd name="connsiteX110" fmla="*/ 511 w 10000"/>
                    <a:gd name="connsiteY110" fmla="*/ 9819 h 10000"/>
                    <a:gd name="connsiteX111" fmla="*/ 432 w 10000"/>
                    <a:gd name="connsiteY111" fmla="*/ 9745 h 10000"/>
                    <a:gd name="connsiteX112" fmla="*/ 373 w 10000"/>
                    <a:gd name="connsiteY112" fmla="*/ 9664 h 10000"/>
                    <a:gd name="connsiteX113" fmla="*/ 335 w 10000"/>
                    <a:gd name="connsiteY113" fmla="*/ 9564 h 10000"/>
                    <a:gd name="connsiteX114" fmla="*/ 294 w 10000"/>
                    <a:gd name="connsiteY114" fmla="*/ 9396 h 10000"/>
                    <a:gd name="connsiteX115" fmla="*/ 270 w 10000"/>
                    <a:gd name="connsiteY115" fmla="*/ 9228 h 10000"/>
                    <a:gd name="connsiteX116" fmla="*/ 267 w 10000"/>
                    <a:gd name="connsiteY116" fmla="*/ 9074 h 10000"/>
                    <a:gd name="connsiteX117" fmla="*/ 270 w 10000"/>
                    <a:gd name="connsiteY117" fmla="*/ 8926 h 10000"/>
                    <a:gd name="connsiteX118" fmla="*/ 291 w 10000"/>
                    <a:gd name="connsiteY118" fmla="*/ 8799 h 10000"/>
                    <a:gd name="connsiteX119" fmla="*/ 312 w 10000"/>
                    <a:gd name="connsiteY119" fmla="*/ 8658 h 10000"/>
                    <a:gd name="connsiteX120" fmla="*/ 341 w 10000"/>
                    <a:gd name="connsiteY120" fmla="*/ 8530 h 10000"/>
                    <a:gd name="connsiteX121" fmla="*/ 367 w 10000"/>
                    <a:gd name="connsiteY121" fmla="*/ 8403 h 10000"/>
                    <a:gd name="connsiteX122" fmla="*/ 400 w 10000"/>
                    <a:gd name="connsiteY122" fmla="*/ 8275 h 10000"/>
                    <a:gd name="connsiteX123" fmla="*/ 420 w 10000"/>
                    <a:gd name="connsiteY123" fmla="*/ 8128 h 10000"/>
                    <a:gd name="connsiteX124" fmla="*/ 438 w 10000"/>
                    <a:gd name="connsiteY124" fmla="*/ 7980 h 10000"/>
                    <a:gd name="connsiteX125" fmla="*/ 444 w 10000"/>
                    <a:gd name="connsiteY125" fmla="*/ 7826 h 10000"/>
                    <a:gd name="connsiteX126" fmla="*/ 438 w 10000"/>
                    <a:gd name="connsiteY126" fmla="*/ 7611 h 10000"/>
                    <a:gd name="connsiteX127" fmla="*/ 420 w 10000"/>
                    <a:gd name="connsiteY127" fmla="*/ 7416 h 10000"/>
                    <a:gd name="connsiteX128" fmla="*/ 391 w 10000"/>
                    <a:gd name="connsiteY128" fmla="*/ 7235 h 10000"/>
                    <a:gd name="connsiteX129" fmla="*/ 359 w 10000"/>
                    <a:gd name="connsiteY129" fmla="*/ 7074 h 10000"/>
                    <a:gd name="connsiteX130" fmla="*/ 317 w 10000"/>
                    <a:gd name="connsiteY130" fmla="*/ 6919 h 10000"/>
                    <a:gd name="connsiteX131" fmla="*/ 270 w 10000"/>
                    <a:gd name="connsiteY131" fmla="*/ 6772 h 10000"/>
                    <a:gd name="connsiteX132" fmla="*/ 226 w 10000"/>
                    <a:gd name="connsiteY132" fmla="*/ 6631 h 10000"/>
                    <a:gd name="connsiteX133" fmla="*/ 176 w 10000"/>
                    <a:gd name="connsiteY133" fmla="*/ 6497 h 10000"/>
                    <a:gd name="connsiteX134" fmla="*/ 132 w 10000"/>
                    <a:gd name="connsiteY134" fmla="*/ 6356 h 10000"/>
                    <a:gd name="connsiteX135" fmla="*/ 88 w 10000"/>
                    <a:gd name="connsiteY135" fmla="*/ 6221 h 10000"/>
                    <a:gd name="connsiteX136" fmla="*/ 56 w 10000"/>
                    <a:gd name="connsiteY136" fmla="*/ 6074 h 10000"/>
                    <a:gd name="connsiteX137" fmla="*/ 26 w 10000"/>
                    <a:gd name="connsiteY137" fmla="*/ 5926 h 10000"/>
                    <a:gd name="connsiteX138" fmla="*/ 6 w 10000"/>
                    <a:gd name="connsiteY138" fmla="*/ 5765 h 10000"/>
                    <a:gd name="connsiteX139" fmla="*/ 0 w 10000"/>
                    <a:gd name="connsiteY139" fmla="*/ 5591 h 10000"/>
                    <a:gd name="connsiteX140" fmla="*/ 3 w 10000"/>
                    <a:gd name="connsiteY140" fmla="*/ 5409 h 10000"/>
                    <a:gd name="connsiteX141" fmla="*/ 21 w 10000"/>
                    <a:gd name="connsiteY141" fmla="*/ 5201 h 10000"/>
                    <a:gd name="connsiteX142" fmla="*/ 59 w 10000"/>
                    <a:gd name="connsiteY142" fmla="*/ 4987 h 10000"/>
                    <a:gd name="connsiteX143" fmla="*/ 179 w 10000"/>
                    <a:gd name="connsiteY143" fmla="*/ 4416 h 10000"/>
                    <a:gd name="connsiteX144" fmla="*/ 312 w 10000"/>
                    <a:gd name="connsiteY144" fmla="*/ 3893 h 10000"/>
                    <a:gd name="connsiteX145" fmla="*/ 447 w 10000"/>
                    <a:gd name="connsiteY145" fmla="*/ 3409 h 10000"/>
                    <a:gd name="connsiteX146" fmla="*/ 597 w 10000"/>
                    <a:gd name="connsiteY146" fmla="*/ 2966 h 10000"/>
                    <a:gd name="connsiteX147" fmla="*/ 747 w 10000"/>
                    <a:gd name="connsiteY147" fmla="*/ 2564 h 10000"/>
                    <a:gd name="connsiteX148" fmla="*/ 908 w 10000"/>
                    <a:gd name="connsiteY148" fmla="*/ 2201 h 10000"/>
                    <a:gd name="connsiteX149" fmla="*/ 1070 w 10000"/>
                    <a:gd name="connsiteY149" fmla="*/ 1872 h 10000"/>
                    <a:gd name="connsiteX150" fmla="*/ 1414 w 10000"/>
                    <a:gd name="connsiteY150" fmla="*/ 1309 h 10000"/>
                    <a:gd name="connsiteX151" fmla="*/ 1593 w 10000"/>
                    <a:gd name="connsiteY151" fmla="*/ 1067 h 10000"/>
                    <a:gd name="connsiteX152" fmla="*/ 1952 w 10000"/>
                    <a:gd name="connsiteY152" fmla="*/ 691 h 10000"/>
                    <a:gd name="connsiteX153" fmla="*/ 2134 w 10000"/>
                    <a:gd name="connsiteY153" fmla="*/ 537 h 10000"/>
                    <a:gd name="connsiteX154" fmla="*/ 2313 w 10000"/>
                    <a:gd name="connsiteY154" fmla="*/ 403 h 10000"/>
                    <a:gd name="connsiteX155" fmla="*/ 2678 w 10000"/>
                    <a:gd name="connsiteY155" fmla="*/ 208 h 10000"/>
                    <a:gd name="connsiteX156" fmla="*/ 2854 w 10000"/>
                    <a:gd name="connsiteY156" fmla="*/ 141 h 10000"/>
                    <a:gd name="connsiteX157" fmla="*/ 3031 w 10000"/>
                    <a:gd name="connsiteY157" fmla="*/ 81 h 10000"/>
                    <a:gd name="connsiteX158" fmla="*/ 3201 w 10000"/>
                    <a:gd name="connsiteY158" fmla="*/ 40 h 10000"/>
                    <a:gd name="connsiteX159" fmla="*/ 3533 w 10000"/>
                    <a:gd name="connsiteY159"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070 w 10000"/>
                    <a:gd name="connsiteY148" fmla="*/ 1872 h 10000"/>
                    <a:gd name="connsiteX149" fmla="*/ 1414 w 10000"/>
                    <a:gd name="connsiteY149" fmla="*/ 1309 h 10000"/>
                    <a:gd name="connsiteX150" fmla="*/ 1593 w 10000"/>
                    <a:gd name="connsiteY150" fmla="*/ 1067 h 10000"/>
                    <a:gd name="connsiteX151" fmla="*/ 1952 w 10000"/>
                    <a:gd name="connsiteY151" fmla="*/ 691 h 10000"/>
                    <a:gd name="connsiteX152" fmla="*/ 2134 w 10000"/>
                    <a:gd name="connsiteY152" fmla="*/ 537 h 10000"/>
                    <a:gd name="connsiteX153" fmla="*/ 2313 w 10000"/>
                    <a:gd name="connsiteY153" fmla="*/ 403 h 10000"/>
                    <a:gd name="connsiteX154" fmla="*/ 2678 w 10000"/>
                    <a:gd name="connsiteY154" fmla="*/ 208 h 10000"/>
                    <a:gd name="connsiteX155" fmla="*/ 2854 w 10000"/>
                    <a:gd name="connsiteY155" fmla="*/ 141 h 10000"/>
                    <a:gd name="connsiteX156" fmla="*/ 3031 w 10000"/>
                    <a:gd name="connsiteY156" fmla="*/ 81 h 10000"/>
                    <a:gd name="connsiteX157" fmla="*/ 3201 w 10000"/>
                    <a:gd name="connsiteY157" fmla="*/ 40 h 10000"/>
                    <a:gd name="connsiteX158" fmla="*/ 3533 w 10000"/>
                    <a:gd name="connsiteY158"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414 w 10000"/>
                    <a:gd name="connsiteY148" fmla="*/ 1309 h 10000"/>
                    <a:gd name="connsiteX149" fmla="*/ 1593 w 10000"/>
                    <a:gd name="connsiteY149" fmla="*/ 1067 h 10000"/>
                    <a:gd name="connsiteX150" fmla="*/ 1952 w 10000"/>
                    <a:gd name="connsiteY150" fmla="*/ 691 h 10000"/>
                    <a:gd name="connsiteX151" fmla="*/ 2134 w 10000"/>
                    <a:gd name="connsiteY151" fmla="*/ 537 h 10000"/>
                    <a:gd name="connsiteX152" fmla="*/ 2313 w 10000"/>
                    <a:gd name="connsiteY152" fmla="*/ 403 h 10000"/>
                    <a:gd name="connsiteX153" fmla="*/ 2678 w 10000"/>
                    <a:gd name="connsiteY153" fmla="*/ 208 h 10000"/>
                    <a:gd name="connsiteX154" fmla="*/ 2854 w 10000"/>
                    <a:gd name="connsiteY154" fmla="*/ 141 h 10000"/>
                    <a:gd name="connsiteX155" fmla="*/ 3031 w 10000"/>
                    <a:gd name="connsiteY155" fmla="*/ 81 h 10000"/>
                    <a:gd name="connsiteX156" fmla="*/ 3201 w 10000"/>
                    <a:gd name="connsiteY156" fmla="*/ 40 h 10000"/>
                    <a:gd name="connsiteX157" fmla="*/ 3533 w 10000"/>
                    <a:gd name="connsiteY157"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414 w 10000"/>
                    <a:gd name="connsiteY148" fmla="*/ 1309 h 10000"/>
                    <a:gd name="connsiteX149" fmla="*/ 1952 w 10000"/>
                    <a:gd name="connsiteY149" fmla="*/ 691 h 10000"/>
                    <a:gd name="connsiteX150" fmla="*/ 2134 w 10000"/>
                    <a:gd name="connsiteY150" fmla="*/ 537 h 10000"/>
                    <a:gd name="connsiteX151" fmla="*/ 2313 w 10000"/>
                    <a:gd name="connsiteY151" fmla="*/ 403 h 10000"/>
                    <a:gd name="connsiteX152" fmla="*/ 2678 w 10000"/>
                    <a:gd name="connsiteY152" fmla="*/ 208 h 10000"/>
                    <a:gd name="connsiteX153" fmla="*/ 2854 w 10000"/>
                    <a:gd name="connsiteY153" fmla="*/ 141 h 10000"/>
                    <a:gd name="connsiteX154" fmla="*/ 3031 w 10000"/>
                    <a:gd name="connsiteY154" fmla="*/ 81 h 10000"/>
                    <a:gd name="connsiteX155" fmla="*/ 3201 w 10000"/>
                    <a:gd name="connsiteY155" fmla="*/ 40 h 10000"/>
                    <a:gd name="connsiteX156" fmla="*/ 3533 w 10000"/>
                    <a:gd name="connsiteY156"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952 w 10000"/>
                    <a:gd name="connsiteY148" fmla="*/ 691 h 10000"/>
                    <a:gd name="connsiteX149" fmla="*/ 2134 w 10000"/>
                    <a:gd name="connsiteY149" fmla="*/ 537 h 10000"/>
                    <a:gd name="connsiteX150" fmla="*/ 2313 w 10000"/>
                    <a:gd name="connsiteY150" fmla="*/ 403 h 10000"/>
                    <a:gd name="connsiteX151" fmla="*/ 2678 w 10000"/>
                    <a:gd name="connsiteY151" fmla="*/ 208 h 10000"/>
                    <a:gd name="connsiteX152" fmla="*/ 2854 w 10000"/>
                    <a:gd name="connsiteY152" fmla="*/ 141 h 10000"/>
                    <a:gd name="connsiteX153" fmla="*/ 3031 w 10000"/>
                    <a:gd name="connsiteY153" fmla="*/ 81 h 10000"/>
                    <a:gd name="connsiteX154" fmla="*/ 3201 w 10000"/>
                    <a:gd name="connsiteY154" fmla="*/ 40 h 10000"/>
                    <a:gd name="connsiteX155" fmla="*/ 3533 w 10000"/>
                    <a:gd name="connsiteY155"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1952 w 10000"/>
                    <a:gd name="connsiteY147" fmla="*/ 691 h 10000"/>
                    <a:gd name="connsiteX148" fmla="*/ 2134 w 10000"/>
                    <a:gd name="connsiteY148" fmla="*/ 537 h 10000"/>
                    <a:gd name="connsiteX149" fmla="*/ 2313 w 10000"/>
                    <a:gd name="connsiteY149" fmla="*/ 403 h 10000"/>
                    <a:gd name="connsiteX150" fmla="*/ 2678 w 10000"/>
                    <a:gd name="connsiteY150" fmla="*/ 208 h 10000"/>
                    <a:gd name="connsiteX151" fmla="*/ 2854 w 10000"/>
                    <a:gd name="connsiteY151" fmla="*/ 141 h 10000"/>
                    <a:gd name="connsiteX152" fmla="*/ 3031 w 10000"/>
                    <a:gd name="connsiteY152" fmla="*/ 81 h 10000"/>
                    <a:gd name="connsiteX153" fmla="*/ 3201 w 10000"/>
                    <a:gd name="connsiteY153" fmla="*/ 40 h 10000"/>
                    <a:gd name="connsiteX154" fmla="*/ 3533 w 10000"/>
                    <a:gd name="connsiteY154"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1952 w 10000"/>
                    <a:gd name="connsiteY146" fmla="*/ 691 h 10000"/>
                    <a:gd name="connsiteX147" fmla="*/ 2134 w 10000"/>
                    <a:gd name="connsiteY147" fmla="*/ 537 h 10000"/>
                    <a:gd name="connsiteX148" fmla="*/ 2313 w 10000"/>
                    <a:gd name="connsiteY148" fmla="*/ 403 h 10000"/>
                    <a:gd name="connsiteX149" fmla="*/ 2678 w 10000"/>
                    <a:gd name="connsiteY149" fmla="*/ 208 h 10000"/>
                    <a:gd name="connsiteX150" fmla="*/ 2854 w 10000"/>
                    <a:gd name="connsiteY150" fmla="*/ 141 h 10000"/>
                    <a:gd name="connsiteX151" fmla="*/ 3031 w 10000"/>
                    <a:gd name="connsiteY151" fmla="*/ 81 h 10000"/>
                    <a:gd name="connsiteX152" fmla="*/ 3201 w 10000"/>
                    <a:gd name="connsiteY152" fmla="*/ 40 h 10000"/>
                    <a:gd name="connsiteX153" fmla="*/ 3533 w 10000"/>
                    <a:gd name="connsiteY153"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597 w 10000"/>
                    <a:gd name="connsiteY144" fmla="*/ 2966 h 10000"/>
                    <a:gd name="connsiteX145" fmla="*/ 1952 w 10000"/>
                    <a:gd name="connsiteY145" fmla="*/ 691 h 10000"/>
                    <a:gd name="connsiteX146" fmla="*/ 2134 w 10000"/>
                    <a:gd name="connsiteY146" fmla="*/ 537 h 10000"/>
                    <a:gd name="connsiteX147" fmla="*/ 2313 w 10000"/>
                    <a:gd name="connsiteY147" fmla="*/ 403 h 10000"/>
                    <a:gd name="connsiteX148" fmla="*/ 2678 w 10000"/>
                    <a:gd name="connsiteY148" fmla="*/ 208 h 10000"/>
                    <a:gd name="connsiteX149" fmla="*/ 2854 w 10000"/>
                    <a:gd name="connsiteY149" fmla="*/ 141 h 10000"/>
                    <a:gd name="connsiteX150" fmla="*/ 3031 w 10000"/>
                    <a:gd name="connsiteY150" fmla="*/ 81 h 10000"/>
                    <a:gd name="connsiteX151" fmla="*/ 3201 w 10000"/>
                    <a:gd name="connsiteY151" fmla="*/ 40 h 10000"/>
                    <a:gd name="connsiteX152" fmla="*/ 3533 w 10000"/>
                    <a:gd name="connsiteY152"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597 w 10000"/>
                    <a:gd name="connsiteY143" fmla="*/ 2966 h 10000"/>
                    <a:gd name="connsiteX144" fmla="*/ 1952 w 10000"/>
                    <a:gd name="connsiteY144" fmla="*/ 691 h 10000"/>
                    <a:gd name="connsiteX145" fmla="*/ 2134 w 10000"/>
                    <a:gd name="connsiteY145" fmla="*/ 537 h 10000"/>
                    <a:gd name="connsiteX146" fmla="*/ 2313 w 10000"/>
                    <a:gd name="connsiteY146" fmla="*/ 403 h 10000"/>
                    <a:gd name="connsiteX147" fmla="*/ 2678 w 10000"/>
                    <a:gd name="connsiteY147" fmla="*/ 208 h 10000"/>
                    <a:gd name="connsiteX148" fmla="*/ 2854 w 10000"/>
                    <a:gd name="connsiteY148" fmla="*/ 141 h 10000"/>
                    <a:gd name="connsiteX149" fmla="*/ 3031 w 10000"/>
                    <a:gd name="connsiteY149" fmla="*/ 81 h 10000"/>
                    <a:gd name="connsiteX150" fmla="*/ 3201 w 10000"/>
                    <a:gd name="connsiteY150" fmla="*/ 40 h 10000"/>
                    <a:gd name="connsiteX151" fmla="*/ 3533 w 10000"/>
                    <a:gd name="connsiteY151"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1952 w 10000"/>
                    <a:gd name="connsiteY143" fmla="*/ 691 h 10000"/>
                    <a:gd name="connsiteX144" fmla="*/ 2134 w 10000"/>
                    <a:gd name="connsiteY144" fmla="*/ 537 h 10000"/>
                    <a:gd name="connsiteX145" fmla="*/ 2313 w 10000"/>
                    <a:gd name="connsiteY145" fmla="*/ 403 h 10000"/>
                    <a:gd name="connsiteX146" fmla="*/ 2678 w 10000"/>
                    <a:gd name="connsiteY146" fmla="*/ 208 h 10000"/>
                    <a:gd name="connsiteX147" fmla="*/ 2854 w 10000"/>
                    <a:gd name="connsiteY147" fmla="*/ 141 h 10000"/>
                    <a:gd name="connsiteX148" fmla="*/ 3031 w 10000"/>
                    <a:gd name="connsiteY148" fmla="*/ 81 h 10000"/>
                    <a:gd name="connsiteX149" fmla="*/ 3201 w 10000"/>
                    <a:gd name="connsiteY149" fmla="*/ 40 h 10000"/>
                    <a:gd name="connsiteX150" fmla="*/ 3533 w 10000"/>
                    <a:gd name="connsiteY150"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952 w 10000"/>
                    <a:gd name="connsiteY142" fmla="*/ 691 h 10000"/>
                    <a:gd name="connsiteX143" fmla="*/ 2134 w 10000"/>
                    <a:gd name="connsiteY143" fmla="*/ 537 h 10000"/>
                    <a:gd name="connsiteX144" fmla="*/ 2313 w 10000"/>
                    <a:gd name="connsiteY144" fmla="*/ 403 h 10000"/>
                    <a:gd name="connsiteX145" fmla="*/ 2678 w 10000"/>
                    <a:gd name="connsiteY145" fmla="*/ 208 h 10000"/>
                    <a:gd name="connsiteX146" fmla="*/ 2854 w 10000"/>
                    <a:gd name="connsiteY146" fmla="*/ 141 h 10000"/>
                    <a:gd name="connsiteX147" fmla="*/ 3031 w 10000"/>
                    <a:gd name="connsiteY147" fmla="*/ 81 h 10000"/>
                    <a:gd name="connsiteX148" fmla="*/ 3201 w 10000"/>
                    <a:gd name="connsiteY148" fmla="*/ 40 h 10000"/>
                    <a:gd name="connsiteX149" fmla="*/ 3533 w 10000"/>
                    <a:gd name="connsiteY149"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0000" h="10000">
                      <a:moveTo>
                        <a:pt x="3533" y="0"/>
                      </a:moveTo>
                      <a:lnTo>
                        <a:pt x="3839" y="0"/>
                      </a:lnTo>
                      <a:lnTo>
                        <a:pt x="3983" y="7"/>
                      </a:lnTo>
                      <a:lnTo>
                        <a:pt x="4115" y="27"/>
                      </a:lnTo>
                      <a:lnTo>
                        <a:pt x="4245" y="40"/>
                      </a:lnTo>
                      <a:lnTo>
                        <a:pt x="4362" y="67"/>
                      </a:lnTo>
                      <a:cubicBezTo>
                        <a:pt x="4415" y="77"/>
                        <a:pt x="4495" y="89"/>
                        <a:pt x="4562" y="101"/>
                      </a:cubicBezTo>
                      <a:lnTo>
                        <a:pt x="4979" y="154"/>
                      </a:lnTo>
                      <a:lnTo>
                        <a:pt x="5203" y="181"/>
                      </a:lnTo>
                      <a:lnTo>
                        <a:pt x="5667" y="201"/>
                      </a:lnTo>
                      <a:lnTo>
                        <a:pt x="6373" y="235"/>
                      </a:lnTo>
                      <a:lnTo>
                        <a:pt x="6834" y="275"/>
                      </a:lnTo>
                      <a:lnTo>
                        <a:pt x="7269" y="336"/>
                      </a:lnTo>
                      <a:lnTo>
                        <a:pt x="7837" y="517"/>
                      </a:lnTo>
                      <a:lnTo>
                        <a:pt x="9045" y="2121"/>
                      </a:lnTo>
                      <a:lnTo>
                        <a:pt x="9162" y="2356"/>
                      </a:lnTo>
                      <a:cubicBezTo>
                        <a:pt x="9200" y="2439"/>
                        <a:pt x="9239" y="2521"/>
                        <a:pt x="9277" y="2604"/>
                      </a:cubicBezTo>
                      <a:cubicBezTo>
                        <a:pt x="9314" y="2691"/>
                        <a:pt x="9352" y="2779"/>
                        <a:pt x="9389" y="2866"/>
                      </a:cubicBezTo>
                      <a:lnTo>
                        <a:pt x="9497" y="3121"/>
                      </a:lnTo>
                      <a:cubicBezTo>
                        <a:pt x="9531" y="3208"/>
                        <a:pt x="9566" y="3296"/>
                        <a:pt x="9600" y="3383"/>
                      </a:cubicBezTo>
                      <a:cubicBezTo>
                        <a:pt x="9629" y="3472"/>
                        <a:pt x="9659" y="3562"/>
                        <a:pt x="9688" y="3651"/>
                      </a:cubicBezTo>
                      <a:cubicBezTo>
                        <a:pt x="9718" y="3736"/>
                        <a:pt x="9747" y="3821"/>
                        <a:pt x="9777" y="3906"/>
                      </a:cubicBezTo>
                      <a:cubicBezTo>
                        <a:pt x="9800" y="3993"/>
                        <a:pt x="9824" y="4081"/>
                        <a:pt x="9847" y="4168"/>
                      </a:cubicBezTo>
                      <a:cubicBezTo>
                        <a:pt x="9868" y="4251"/>
                        <a:pt x="9888" y="4333"/>
                        <a:pt x="9909" y="4416"/>
                      </a:cubicBezTo>
                      <a:cubicBezTo>
                        <a:pt x="9924" y="4499"/>
                        <a:pt x="9938" y="4581"/>
                        <a:pt x="9953" y="4664"/>
                      </a:cubicBezTo>
                      <a:cubicBezTo>
                        <a:pt x="9965" y="4742"/>
                        <a:pt x="9976" y="4821"/>
                        <a:pt x="9988" y="4899"/>
                      </a:cubicBezTo>
                      <a:lnTo>
                        <a:pt x="10000" y="5121"/>
                      </a:lnTo>
                      <a:cubicBezTo>
                        <a:pt x="9999" y="5190"/>
                        <a:pt x="9998" y="5260"/>
                        <a:pt x="9997" y="5329"/>
                      </a:cubicBezTo>
                      <a:cubicBezTo>
                        <a:pt x="9989" y="5396"/>
                        <a:pt x="9982" y="5463"/>
                        <a:pt x="9974" y="5530"/>
                      </a:cubicBezTo>
                      <a:lnTo>
                        <a:pt x="9938" y="5644"/>
                      </a:lnTo>
                      <a:cubicBezTo>
                        <a:pt x="9922" y="5675"/>
                        <a:pt x="9907" y="5707"/>
                        <a:pt x="9891" y="5738"/>
                      </a:cubicBezTo>
                      <a:lnTo>
                        <a:pt x="9821" y="5826"/>
                      </a:lnTo>
                      <a:cubicBezTo>
                        <a:pt x="9794" y="5848"/>
                        <a:pt x="9768" y="5871"/>
                        <a:pt x="9741" y="5893"/>
                      </a:cubicBezTo>
                      <a:lnTo>
                        <a:pt x="9653" y="5953"/>
                      </a:lnTo>
                      <a:lnTo>
                        <a:pt x="9553" y="5993"/>
                      </a:lnTo>
                      <a:cubicBezTo>
                        <a:pt x="9518" y="6009"/>
                        <a:pt x="9482" y="6024"/>
                        <a:pt x="9447" y="6040"/>
                      </a:cubicBezTo>
                      <a:lnTo>
                        <a:pt x="9339" y="6074"/>
                      </a:lnTo>
                      <a:lnTo>
                        <a:pt x="9224" y="6101"/>
                      </a:lnTo>
                      <a:lnTo>
                        <a:pt x="9112" y="6128"/>
                      </a:lnTo>
                      <a:lnTo>
                        <a:pt x="8998" y="6161"/>
                      </a:lnTo>
                      <a:lnTo>
                        <a:pt x="8892" y="6188"/>
                      </a:lnTo>
                      <a:lnTo>
                        <a:pt x="8792" y="6221"/>
                      </a:lnTo>
                      <a:cubicBezTo>
                        <a:pt x="8762" y="6235"/>
                        <a:pt x="8731" y="6248"/>
                        <a:pt x="8701" y="6262"/>
                      </a:cubicBezTo>
                      <a:lnTo>
                        <a:pt x="8621" y="6309"/>
                      </a:lnTo>
                      <a:cubicBezTo>
                        <a:pt x="8599" y="6329"/>
                        <a:pt x="8576" y="6349"/>
                        <a:pt x="8554" y="6369"/>
                      </a:cubicBezTo>
                      <a:cubicBezTo>
                        <a:pt x="8534" y="6391"/>
                        <a:pt x="8515" y="6414"/>
                        <a:pt x="8495" y="6436"/>
                      </a:cubicBezTo>
                      <a:cubicBezTo>
                        <a:pt x="8484" y="6465"/>
                        <a:pt x="8474" y="6494"/>
                        <a:pt x="8463" y="6523"/>
                      </a:cubicBezTo>
                      <a:cubicBezTo>
                        <a:pt x="8448" y="6586"/>
                        <a:pt x="8434" y="6648"/>
                        <a:pt x="8419" y="6711"/>
                      </a:cubicBezTo>
                      <a:cubicBezTo>
                        <a:pt x="8406" y="6778"/>
                        <a:pt x="8393" y="6846"/>
                        <a:pt x="8380" y="6913"/>
                      </a:cubicBezTo>
                      <a:cubicBezTo>
                        <a:pt x="8371" y="6980"/>
                        <a:pt x="8363" y="7047"/>
                        <a:pt x="8354" y="7114"/>
                      </a:cubicBezTo>
                      <a:cubicBezTo>
                        <a:pt x="8347" y="7183"/>
                        <a:pt x="8340" y="7253"/>
                        <a:pt x="8333" y="7322"/>
                      </a:cubicBezTo>
                      <a:cubicBezTo>
                        <a:pt x="8326" y="7391"/>
                        <a:pt x="8320" y="7461"/>
                        <a:pt x="8313" y="7530"/>
                      </a:cubicBezTo>
                      <a:cubicBezTo>
                        <a:pt x="8305" y="7597"/>
                        <a:pt x="8297" y="7665"/>
                        <a:pt x="8289" y="7732"/>
                      </a:cubicBezTo>
                      <a:cubicBezTo>
                        <a:pt x="8279" y="7792"/>
                        <a:pt x="8270" y="7853"/>
                        <a:pt x="8260" y="7913"/>
                      </a:cubicBezTo>
                      <a:cubicBezTo>
                        <a:pt x="8247" y="7969"/>
                        <a:pt x="8235" y="8025"/>
                        <a:pt x="8222" y="8081"/>
                      </a:cubicBezTo>
                      <a:cubicBezTo>
                        <a:pt x="8205" y="8132"/>
                        <a:pt x="8189" y="8184"/>
                        <a:pt x="8172" y="8235"/>
                      </a:cubicBezTo>
                      <a:cubicBezTo>
                        <a:pt x="8145" y="8291"/>
                        <a:pt x="8119" y="8347"/>
                        <a:pt x="8092" y="8403"/>
                      </a:cubicBezTo>
                      <a:lnTo>
                        <a:pt x="7995" y="8557"/>
                      </a:lnTo>
                      <a:lnTo>
                        <a:pt x="7878" y="8711"/>
                      </a:lnTo>
                      <a:cubicBezTo>
                        <a:pt x="7835" y="8763"/>
                        <a:pt x="7791" y="8814"/>
                        <a:pt x="7748" y="8866"/>
                      </a:cubicBezTo>
                      <a:lnTo>
                        <a:pt x="7604" y="9013"/>
                      </a:lnTo>
                      <a:lnTo>
                        <a:pt x="7457" y="9154"/>
                      </a:lnTo>
                      <a:lnTo>
                        <a:pt x="7302" y="9282"/>
                      </a:lnTo>
                      <a:lnTo>
                        <a:pt x="7146" y="9403"/>
                      </a:lnTo>
                      <a:lnTo>
                        <a:pt x="6987" y="9523"/>
                      </a:lnTo>
                      <a:lnTo>
                        <a:pt x="6831" y="9624"/>
                      </a:lnTo>
                      <a:lnTo>
                        <a:pt x="6684" y="9711"/>
                      </a:lnTo>
                      <a:lnTo>
                        <a:pt x="6540" y="9799"/>
                      </a:lnTo>
                      <a:lnTo>
                        <a:pt x="6411" y="9859"/>
                      </a:lnTo>
                      <a:lnTo>
                        <a:pt x="6293" y="9919"/>
                      </a:lnTo>
                      <a:lnTo>
                        <a:pt x="6196" y="9953"/>
                      </a:lnTo>
                      <a:lnTo>
                        <a:pt x="6108" y="9966"/>
                      </a:lnTo>
                      <a:lnTo>
                        <a:pt x="6008" y="9966"/>
                      </a:lnTo>
                      <a:lnTo>
                        <a:pt x="5888" y="9940"/>
                      </a:lnTo>
                      <a:lnTo>
                        <a:pt x="5755" y="9906"/>
                      </a:lnTo>
                      <a:lnTo>
                        <a:pt x="5611" y="9852"/>
                      </a:lnTo>
                      <a:lnTo>
                        <a:pt x="5459" y="9792"/>
                      </a:lnTo>
                      <a:lnTo>
                        <a:pt x="5297" y="9725"/>
                      </a:lnTo>
                      <a:lnTo>
                        <a:pt x="5132" y="9644"/>
                      </a:lnTo>
                      <a:lnTo>
                        <a:pt x="4965" y="9564"/>
                      </a:lnTo>
                      <a:lnTo>
                        <a:pt x="4794" y="9490"/>
                      </a:lnTo>
                      <a:lnTo>
                        <a:pt x="4630" y="9403"/>
                      </a:lnTo>
                      <a:lnTo>
                        <a:pt x="4468" y="9322"/>
                      </a:lnTo>
                      <a:lnTo>
                        <a:pt x="4297" y="9248"/>
                      </a:lnTo>
                      <a:lnTo>
                        <a:pt x="4133" y="9181"/>
                      </a:lnTo>
                      <a:lnTo>
                        <a:pt x="3986" y="9121"/>
                      </a:lnTo>
                      <a:lnTo>
                        <a:pt x="3851" y="9074"/>
                      </a:lnTo>
                      <a:lnTo>
                        <a:pt x="3739" y="9047"/>
                      </a:lnTo>
                      <a:lnTo>
                        <a:pt x="3674" y="9047"/>
                      </a:lnTo>
                      <a:lnTo>
                        <a:pt x="3598" y="9074"/>
                      </a:lnTo>
                      <a:lnTo>
                        <a:pt x="3504" y="9107"/>
                      </a:lnTo>
                      <a:lnTo>
                        <a:pt x="3401" y="9161"/>
                      </a:lnTo>
                      <a:lnTo>
                        <a:pt x="3283" y="9228"/>
                      </a:lnTo>
                      <a:lnTo>
                        <a:pt x="3160" y="9309"/>
                      </a:lnTo>
                      <a:lnTo>
                        <a:pt x="3025" y="9403"/>
                      </a:lnTo>
                      <a:lnTo>
                        <a:pt x="2840" y="9523"/>
                      </a:lnTo>
                      <a:lnTo>
                        <a:pt x="2651" y="9624"/>
                      </a:lnTo>
                      <a:lnTo>
                        <a:pt x="2457" y="9725"/>
                      </a:lnTo>
                      <a:lnTo>
                        <a:pt x="2260" y="9799"/>
                      </a:lnTo>
                      <a:lnTo>
                        <a:pt x="2069" y="9866"/>
                      </a:lnTo>
                      <a:lnTo>
                        <a:pt x="1875" y="9919"/>
                      </a:lnTo>
                      <a:lnTo>
                        <a:pt x="1687" y="9953"/>
                      </a:lnTo>
                      <a:lnTo>
                        <a:pt x="1505" y="9980"/>
                      </a:lnTo>
                      <a:lnTo>
                        <a:pt x="1329" y="10000"/>
                      </a:lnTo>
                      <a:lnTo>
                        <a:pt x="1161" y="10000"/>
                      </a:lnTo>
                      <a:lnTo>
                        <a:pt x="1002" y="9987"/>
                      </a:lnTo>
                      <a:lnTo>
                        <a:pt x="861" y="9966"/>
                      </a:lnTo>
                      <a:lnTo>
                        <a:pt x="729" y="9926"/>
                      </a:lnTo>
                      <a:cubicBezTo>
                        <a:pt x="690" y="9910"/>
                        <a:pt x="650" y="9895"/>
                        <a:pt x="611" y="9879"/>
                      </a:cubicBezTo>
                      <a:lnTo>
                        <a:pt x="511" y="9819"/>
                      </a:lnTo>
                      <a:cubicBezTo>
                        <a:pt x="485" y="9794"/>
                        <a:pt x="458" y="9770"/>
                        <a:pt x="432" y="9745"/>
                      </a:cubicBezTo>
                      <a:cubicBezTo>
                        <a:pt x="412" y="9718"/>
                        <a:pt x="393" y="9691"/>
                        <a:pt x="373" y="9664"/>
                      </a:cubicBezTo>
                      <a:cubicBezTo>
                        <a:pt x="360" y="9631"/>
                        <a:pt x="348" y="9597"/>
                        <a:pt x="335" y="9564"/>
                      </a:cubicBezTo>
                      <a:cubicBezTo>
                        <a:pt x="321" y="9508"/>
                        <a:pt x="308" y="9452"/>
                        <a:pt x="294" y="9396"/>
                      </a:cubicBezTo>
                      <a:lnTo>
                        <a:pt x="270" y="9228"/>
                      </a:lnTo>
                      <a:cubicBezTo>
                        <a:pt x="269" y="9177"/>
                        <a:pt x="268" y="9125"/>
                        <a:pt x="267" y="9074"/>
                      </a:cubicBezTo>
                      <a:cubicBezTo>
                        <a:pt x="268" y="9025"/>
                        <a:pt x="269" y="8975"/>
                        <a:pt x="270" y="8926"/>
                      </a:cubicBezTo>
                      <a:cubicBezTo>
                        <a:pt x="277" y="8884"/>
                        <a:pt x="284" y="8841"/>
                        <a:pt x="291" y="8799"/>
                      </a:cubicBezTo>
                      <a:lnTo>
                        <a:pt x="312" y="8658"/>
                      </a:lnTo>
                      <a:cubicBezTo>
                        <a:pt x="322" y="8615"/>
                        <a:pt x="331" y="8573"/>
                        <a:pt x="341" y="8530"/>
                      </a:cubicBezTo>
                      <a:cubicBezTo>
                        <a:pt x="350" y="8488"/>
                        <a:pt x="358" y="8445"/>
                        <a:pt x="367" y="8403"/>
                      </a:cubicBezTo>
                      <a:cubicBezTo>
                        <a:pt x="378" y="8360"/>
                        <a:pt x="389" y="8318"/>
                        <a:pt x="400" y="8275"/>
                      </a:cubicBezTo>
                      <a:cubicBezTo>
                        <a:pt x="407" y="8226"/>
                        <a:pt x="413" y="8177"/>
                        <a:pt x="420" y="8128"/>
                      </a:cubicBezTo>
                      <a:cubicBezTo>
                        <a:pt x="426" y="8079"/>
                        <a:pt x="432" y="8029"/>
                        <a:pt x="438" y="7980"/>
                      </a:cubicBezTo>
                      <a:cubicBezTo>
                        <a:pt x="440" y="7929"/>
                        <a:pt x="442" y="7877"/>
                        <a:pt x="444" y="7826"/>
                      </a:cubicBezTo>
                      <a:cubicBezTo>
                        <a:pt x="442" y="7754"/>
                        <a:pt x="440" y="7683"/>
                        <a:pt x="438" y="7611"/>
                      </a:cubicBezTo>
                      <a:lnTo>
                        <a:pt x="420" y="7416"/>
                      </a:lnTo>
                      <a:cubicBezTo>
                        <a:pt x="410" y="7356"/>
                        <a:pt x="401" y="7295"/>
                        <a:pt x="391" y="7235"/>
                      </a:cubicBezTo>
                      <a:cubicBezTo>
                        <a:pt x="380" y="7181"/>
                        <a:pt x="370" y="7128"/>
                        <a:pt x="359" y="7074"/>
                      </a:cubicBezTo>
                      <a:cubicBezTo>
                        <a:pt x="345" y="7022"/>
                        <a:pt x="331" y="6971"/>
                        <a:pt x="317" y="6919"/>
                      </a:cubicBezTo>
                      <a:cubicBezTo>
                        <a:pt x="301" y="6870"/>
                        <a:pt x="286" y="6821"/>
                        <a:pt x="270" y="6772"/>
                      </a:cubicBezTo>
                      <a:cubicBezTo>
                        <a:pt x="255" y="6725"/>
                        <a:pt x="241" y="6678"/>
                        <a:pt x="226" y="6631"/>
                      </a:cubicBezTo>
                      <a:cubicBezTo>
                        <a:pt x="209" y="6586"/>
                        <a:pt x="193" y="6542"/>
                        <a:pt x="176" y="6497"/>
                      </a:cubicBezTo>
                      <a:cubicBezTo>
                        <a:pt x="161" y="6450"/>
                        <a:pt x="147" y="6403"/>
                        <a:pt x="132" y="6356"/>
                      </a:cubicBezTo>
                      <a:cubicBezTo>
                        <a:pt x="117" y="6311"/>
                        <a:pt x="103" y="6266"/>
                        <a:pt x="88" y="6221"/>
                      </a:cubicBezTo>
                      <a:cubicBezTo>
                        <a:pt x="77" y="6172"/>
                        <a:pt x="67" y="6123"/>
                        <a:pt x="56" y="6074"/>
                      </a:cubicBezTo>
                      <a:cubicBezTo>
                        <a:pt x="46" y="6025"/>
                        <a:pt x="36" y="5975"/>
                        <a:pt x="26" y="5926"/>
                      </a:cubicBezTo>
                      <a:cubicBezTo>
                        <a:pt x="19" y="5872"/>
                        <a:pt x="13" y="5819"/>
                        <a:pt x="6" y="5765"/>
                      </a:cubicBezTo>
                      <a:lnTo>
                        <a:pt x="0" y="5591"/>
                      </a:lnTo>
                      <a:cubicBezTo>
                        <a:pt x="1" y="5530"/>
                        <a:pt x="2" y="5470"/>
                        <a:pt x="3" y="5409"/>
                      </a:cubicBezTo>
                      <a:cubicBezTo>
                        <a:pt x="9" y="5340"/>
                        <a:pt x="15" y="5270"/>
                        <a:pt x="21" y="5201"/>
                      </a:cubicBezTo>
                      <a:cubicBezTo>
                        <a:pt x="34" y="5130"/>
                        <a:pt x="46" y="5058"/>
                        <a:pt x="59" y="4987"/>
                      </a:cubicBezTo>
                      <a:lnTo>
                        <a:pt x="1952" y="691"/>
                      </a:lnTo>
                      <a:cubicBezTo>
                        <a:pt x="2013" y="640"/>
                        <a:pt x="2073" y="588"/>
                        <a:pt x="2134" y="537"/>
                      </a:cubicBezTo>
                      <a:lnTo>
                        <a:pt x="2313" y="403"/>
                      </a:lnTo>
                      <a:lnTo>
                        <a:pt x="2678" y="208"/>
                      </a:lnTo>
                      <a:lnTo>
                        <a:pt x="2854" y="141"/>
                      </a:lnTo>
                      <a:lnTo>
                        <a:pt x="3031" y="81"/>
                      </a:lnTo>
                      <a:lnTo>
                        <a:pt x="3201" y="40"/>
                      </a:lnTo>
                      <a:lnTo>
                        <a:pt x="3533" y="0"/>
                      </a:lnTo>
                      <a:close/>
                    </a:path>
                  </a:pathLst>
                </a:custGeom>
                <a:solidFill>
                  <a:schemeClr val="accent4">
                    <a:lumMod val="40000"/>
                    <a:lumOff val="60000"/>
                  </a:schemeClr>
                </a:solidFill>
                <a:ln w="0">
                  <a:solidFill>
                    <a:schemeClr val="accent4">
                      <a:lumMod val="40000"/>
                      <a:lumOff val="60000"/>
                    </a:schemeClr>
                  </a:solidFill>
                  <a:prstDash val="solid"/>
                  <a:round/>
                  <a:headEnd/>
                  <a:tailEnd/>
                </a:ln>
              </p:spPr>
              <p:txBody>
                <a:bodyPr vert="horz" wrap="square" lIns="87085" tIns="43543" rIns="87085" bIns="43543" numCol="1" anchor="t" anchorCtr="0" compatLnSpc="1">
                  <a:prstTxWarp prst="textNoShape">
                    <a:avLst/>
                  </a:prstTxWarp>
                </a:bodyPr>
                <a:lstStyle/>
                <a:p>
                  <a:pPr defTabSz="870853">
                    <a:defRPr/>
                  </a:pPr>
                  <a:endParaRPr lang="de-DE" sz="2400" kern="0">
                    <a:solidFill>
                      <a:prstClr val="black"/>
                    </a:solidFill>
                  </a:endParaRPr>
                </a:p>
              </p:txBody>
            </p:sp>
            <p:sp>
              <p:nvSpPr>
                <p:cNvPr id="434" name="Freihandform 55">
                  <a:extLst>
                    <a:ext uri="{FF2B5EF4-FFF2-40B4-BE49-F238E27FC236}">
                      <a16:creationId xmlns:a16="http://schemas.microsoft.com/office/drawing/2014/main" id="{73E86A53-8513-4AAC-BAA7-F80511802BA1}"/>
                    </a:ext>
                  </a:extLst>
                </p:cNvPr>
                <p:cNvSpPr/>
                <p:nvPr/>
              </p:nvSpPr>
              <p:spPr>
                <a:xfrm>
                  <a:off x="9317029" y="5122592"/>
                  <a:ext cx="1006990" cy="581582"/>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0B898D"/>
                </a:solidFill>
                <a:ln w="25400" cap="flat" cmpd="sng" algn="ctr">
                  <a:solidFill>
                    <a:srgbClr val="0B898D"/>
                  </a:solidFill>
                  <a:prstDash val="solid"/>
                </a:ln>
                <a:effectLst/>
              </p:spPr>
              <p:txBody>
                <a:bodyPr rtlCol="0" anchor="ctr"/>
                <a:lstStyle/>
                <a:p>
                  <a:pPr algn="ctr" defTabSz="870853"/>
                  <a:endParaRPr lang="de-DE" sz="2400" kern="0" dirty="0">
                    <a:solidFill>
                      <a:prstClr val="white"/>
                    </a:solidFill>
                  </a:endParaRPr>
                </a:p>
              </p:txBody>
            </p:sp>
            <p:sp>
              <p:nvSpPr>
                <p:cNvPr id="435" name="TextBox 434">
                  <a:extLst>
                    <a:ext uri="{FF2B5EF4-FFF2-40B4-BE49-F238E27FC236}">
                      <a16:creationId xmlns:a16="http://schemas.microsoft.com/office/drawing/2014/main" id="{AC41DF32-5D58-4E16-A55F-D38DB097A35C}"/>
                    </a:ext>
                  </a:extLst>
                </p:cNvPr>
                <p:cNvSpPr txBox="1"/>
                <p:nvPr/>
              </p:nvSpPr>
              <p:spPr>
                <a:xfrm>
                  <a:off x="9153860" y="4764759"/>
                  <a:ext cx="1301720" cy="643867"/>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Tenerife</a:t>
                  </a:r>
                  <a:br>
                    <a:rPr lang="en-US" sz="2000" b="1" dirty="0">
                      <a:cs typeface="Arial" panose="020B0604020202020204" pitchFamily="34" charset="0"/>
                    </a:rPr>
                  </a:br>
                  <a:endParaRPr lang="en-US" sz="2000" b="1" dirty="0">
                    <a:cs typeface="Arial" panose="020B0604020202020204" pitchFamily="34" charset="0"/>
                  </a:endParaRPr>
                </a:p>
              </p:txBody>
            </p:sp>
          </p:grpSp>
          <p:grpSp>
            <p:nvGrpSpPr>
              <p:cNvPr id="247" name="Group 246">
                <a:extLst>
                  <a:ext uri="{FF2B5EF4-FFF2-40B4-BE49-F238E27FC236}">
                    <a16:creationId xmlns:a16="http://schemas.microsoft.com/office/drawing/2014/main" id="{AFAF1B9E-CF19-4DF1-80D8-D72737556D7B}"/>
                  </a:ext>
                </a:extLst>
              </p:cNvPr>
              <p:cNvGrpSpPr/>
              <p:nvPr/>
            </p:nvGrpSpPr>
            <p:grpSpPr>
              <a:xfrm>
                <a:off x="7131434" y="2430883"/>
                <a:ext cx="1532434" cy="1466199"/>
                <a:chOff x="8664631" y="3187897"/>
                <a:chExt cx="1532434" cy="1466199"/>
              </a:xfrm>
            </p:grpSpPr>
            <p:sp>
              <p:nvSpPr>
                <p:cNvPr id="406" name="Rectangle 458">
                  <a:extLst>
                    <a:ext uri="{FF2B5EF4-FFF2-40B4-BE49-F238E27FC236}">
                      <a16:creationId xmlns:a16="http://schemas.microsoft.com/office/drawing/2014/main" id="{6E8FA0A9-5135-42E4-B13C-1291641FF10C}"/>
                    </a:ext>
                  </a:extLst>
                </p:cNvPr>
                <p:cNvSpPr>
                  <a:spLocks noChangeAspect="1"/>
                </p:cNvSpPr>
                <p:nvPr/>
              </p:nvSpPr>
              <p:spPr>
                <a:xfrm>
                  <a:off x="8664631" y="3187897"/>
                  <a:ext cx="1532434" cy="1466199"/>
                </a:xfrm>
                <a:prstGeom prst="rect">
                  <a:avLst/>
                </a:prstGeom>
                <a:solidFill>
                  <a:schemeClr val="bg1"/>
                </a:solidFill>
                <a:ln>
                  <a:solidFill>
                    <a:schemeClr val="bg1">
                      <a:lumMod val="65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grpSp>
              <p:nvGrpSpPr>
                <p:cNvPr id="407" name="Group 406">
                  <a:extLst>
                    <a:ext uri="{FF2B5EF4-FFF2-40B4-BE49-F238E27FC236}">
                      <a16:creationId xmlns:a16="http://schemas.microsoft.com/office/drawing/2014/main" id="{95A0AF3A-FEEB-4154-A461-FCD38D5D13B3}"/>
                    </a:ext>
                  </a:extLst>
                </p:cNvPr>
                <p:cNvGrpSpPr/>
                <p:nvPr/>
              </p:nvGrpSpPr>
              <p:grpSpPr>
                <a:xfrm>
                  <a:off x="8704930" y="3242290"/>
                  <a:ext cx="1474699" cy="1286964"/>
                  <a:chOff x="8619205" y="4918690"/>
                  <a:chExt cx="1474699" cy="1286964"/>
                </a:xfrm>
              </p:grpSpPr>
              <p:sp>
                <p:nvSpPr>
                  <p:cNvPr id="408" name="Oval 459">
                    <a:extLst>
                      <a:ext uri="{FF2B5EF4-FFF2-40B4-BE49-F238E27FC236}">
                        <a16:creationId xmlns:a16="http://schemas.microsoft.com/office/drawing/2014/main" id="{BFF4D592-2EC8-48BA-A0CC-D0574AF3A5A7}"/>
                      </a:ext>
                    </a:extLst>
                  </p:cNvPr>
                  <p:cNvSpPr>
                    <a:spLocks noChangeAspect="1"/>
                  </p:cNvSpPr>
                  <p:nvPr/>
                </p:nvSpPr>
                <p:spPr>
                  <a:xfrm>
                    <a:off x="8619205" y="5568493"/>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09" name="Oval 460">
                    <a:extLst>
                      <a:ext uri="{FF2B5EF4-FFF2-40B4-BE49-F238E27FC236}">
                        <a16:creationId xmlns:a16="http://schemas.microsoft.com/office/drawing/2014/main" id="{E316459D-4E37-41E4-A1B9-4C776DDEFE1A}"/>
                      </a:ext>
                    </a:extLst>
                  </p:cNvPr>
                  <p:cNvSpPr>
                    <a:spLocks noChangeAspect="1"/>
                  </p:cNvSpPr>
                  <p:nvPr/>
                </p:nvSpPr>
                <p:spPr>
                  <a:xfrm>
                    <a:off x="8768270" y="5893029"/>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0" name="Oval 461">
                    <a:extLst>
                      <a:ext uri="{FF2B5EF4-FFF2-40B4-BE49-F238E27FC236}">
                        <a16:creationId xmlns:a16="http://schemas.microsoft.com/office/drawing/2014/main" id="{6CCD3613-19D1-4470-A032-B941E4F627A6}"/>
                      </a:ext>
                    </a:extLst>
                  </p:cNvPr>
                  <p:cNvSpPr>
                    <a:spLocks noChangeAspect="1"/>
                  </p:cNvSpPr>
                  <p:nvPr/>
                </p:nvSpPr>
                <p:spPr>
                  <a:xfrm>
                    <a:off x="9105182" y="6016932"/>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1" name="Oval 462">
                    <a:extLst>
                      <a:ext uri="{FF2B5EF4-FFF2-40B4-BE49-F238E27FC236}">
                        <a16:creationId xmlns:a16="http://schemas.microsoft.com/office/drawing/2014/main" id="{A5E7AD03-3815-4AC3-B36F-A428D067B3F2}"/>
                      </a:ext>
                    </a:extLst>
                  </p:cNvPr>
                  <p:cNvSpPr>
                    <a:spLocks noChangeAspect="1"/>
                  </p:cNvSpPr>
                  <p:nvPr/>
                </p:nvSpPr>
                <p:spPr>
                  <a:xfrm>
                    <a:off x="9059513" y="5692396"/>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2" name="Oval 463">
                    <a:extLst>
                      <a:ext uri="{FF2B5EF4-FFF2-40B4-BE49-F238E27FC236}">
                        <a16:creationId xmlns:a16="http://schemas.microsoft.com/office/drawing/2014/main" id="{D2BF137F-49D5-4380-8EC8-53202B05A3BE}"/>
                      </a:ext>
                    </a:extLst>
                  </p:cNvPr>
                  <p:cNvSpPr>
                    <a:spLocks noChangeAspect="1"/>
                  </p:cNvSpPr>
                  <p:nvPr/>
                </p:nvSpPr>
                <p:spPr>
                  <a:xfrm>
                    <a:off x="9278710" y="5583270"/>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3" name="Oval 464">
                    <a:extLst>
                      <a:ext uri="{FF2B5EF4-FFF2-40B4-BE49-F238E27FC236}">
                        <a16:creationId xmlns:a16="http://schemas.microsoft.com/office/drawing/2014/main" id="{1E641BF6-E56F-4765-91FD-5DEB14D9334B}"/>
                      </a:ext>
                    </a:extLst>
                  </p:cNvPr>
                  <p:cNvSpPr>
                    <a:spLocks noChangeAspect="1"/>
                  </p:cNvSpPr>
                  <p:nvPr/>
                </p:nvSpPr>
                <p:spPr>
                  <a:xfrm>
                    <a:off x="8874984" y="5422905"/>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4" name="Oval 465">
                    <a:extLst>
                      <a:ext uri="{FF2B5EF4-FFF2-40B4-BE49-F238E27FC236}">
                        <a16:creationId xmlns:a16="http://schemas.microsoft.com/office/drawing/2014/main" id="{7B6C853D-B947-4CD1-8A67-32CB6084A984}"/>
                      </a:ext>
                    </a:extLst>
                  </p:cNvPr>
                  <p:cNvSpPr>
                    <a:spLocks noChangeAspect="1"/>
                  </p:cNvSpPr>
                  <p:nvPr/>
                </p:nvSpPr>
                <p:spPr>
                  <a:xfrm>
                    <a:off x="9400522" y="5737579"/>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5" name="Oval 466">
                    <a:extLst>
                      <a:ext uri="{FF2B5EF4-FFF2-40B4-BE49-F238E27FC236}">
                        <a16:creationId xmlns:a16="http://schemas.microsoft.com/office/drawing/2014/main" id="{FFF98B0E-E38C-4A62-B92C-AEA26F243E3D}"/>
                      </a:ext>
                    </a:extLst>
                  </p:cNvPr>
                  <p:cNvSpPr>
                    <a:spLocks noChangeAspect="1"/>
                  </p:cNvSpPr>
                  <p:nvPr/>
                </p:nvSpPr>
                <p:spPr>
                  <a:xfrm>
                    <a:off x="9654425" y="5754350"/>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6" name="Oval 467">
                    <a:extLst>
                      <a:ext uri="{FF2B5EF4-FFF2-40B4-BE49-F238E27FC236}">
                        <a16:creationId xmlns:a16="http://schemas.microsoft.com/office/drawing/2014/main" id="{3F4BF52C-9579-4281-9F00-6CC4D7F7001F}"/>
                      </a:ext>
                    </a:extLst>
                  </p:cNvPr>
                  <p:cNvSpPr>
                    <a:spLocks noChangeAspect="1"/>
                  </p:cNvSpPr>
                  <p:nvPr/>
                </p:nvSpPr>
                <p:spPr>
                  <a:xfrm>
                    <a:off x="9025763" y="5441021"/>
                    <a:ext cx="85611" cy="81952"/>
                  </a:xfrm>
                  <a:prstGeom prst="ellipse">
                    <a:avLst/>
                  </a:prstGeom>
                  <a:solidFill>
                    <a:srgbClr val="0B898D"/>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7" name="Oval 468">
                    <a:extLst>
                      <a:ext uri="{FF2B5EF4-FFF2-40B4-BE49-F238E27FC236}">
                        <a16:creationId xmlns:a16="http://schemas.microsoft.com/office/drawing/2014/main" id="{DE32E3AE-2DDC-4CA0-A88A-1C41D6AAF791}"/>
                      </a:ext>
                    </a:extLst>
                  </p:cNvPr>
                  <p:cNvSpPr>
                    <a:spLocks noChangeAspect="1"/>
                  </p:cNvSpPr>
                  <p:nvPr/>
                </p:nvSpPr>
                <p:spPr>
                  <a:xfrm>
                    <a:off x="9376551" y="5136930"/>
                    <a:ext cx="85611" cy="81952"/>
                  </a:xfrm>
                  <a:prstGeom prst="ellipse">
                    <a:avLst/>
                  </a:prstGeom>
                  <a:solidFill>
                    <a:srgbClr val="0B898D"/>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418" name="Oval 469">
                    <a:extLst>
                      <a:ext uri="{FF2B5EF4-FFF2-40B4-BE49-F238E27FC236}">
                        <a16:creationId xmlns:a16="http://schemas.microsoft.com/office/drawing/2014/main" id="{DE282949-00AC-492C-8E74-D0BEBBD5493D}"/>
                      </a:ext>
                    </a:extLst>
                  </p:cNvPr>
                  <p:cNvSpPr>
                    <a:spLocks noChangeAspect="1"/>
                  </p:cNvSpPr>
                  <p:nvPr/>
                </p:nvSpPr>
                <p:spPr>
                  <a:xfrm>
                    <a:off x="9547711" y="5626877"/>
                    <a:ext cx="85611" cy="81952"/>
                  </a:xfrm>
                  <a:prstGeom prst="ellipse">
                    <a:avLst/>
                  </a:prstGeom>
                  <a:solidFill>
                    <a:srgbClr val="0B898D"/>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9" name="Oval 470">
                    <a:extLst>
                      <a:ext uri="{FF2B5EF4-FFF2-40B4-BE49-F238E27FC236}">
                        <a16:creationId xmlns:a16="http://schemas.microsoft.com/office/drawing/2014/main" id="{7C5620DF-AD5A-4AFC-9E1D-A5D468F47983}"/>
                      </a:ext>
                    </a:extLst>
                  </p:cNvPr>
                  <p:cNvSpPr>
                    <a:spLocks noChangeAspect="1"/>
                  </p:cNvSpPr>
                  <p:nvPr/>
                </p:nvSpPr>
                <p:spPr>
                  <a:xfrm>
                    <a:off x="8751568" y="5323610"/>
                    <a:ext cx="85611" cy="81952"/>
                  </a:xfrm>
                  <a:prstGeom prst="ellipse">
                    <a:avLst/>
                  </a:prstGeom>
                  <a:solidFill>
                    <a:srgbClr val="0B898D"/>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0" name="Oval 455">
                    <a:extLst>
                      <a:ext uri="{FF2B5EF4-FFF2-40B4-BE49-F238E27FC236}">
                        <a16:creationId xmlns:a16="http://schemas.microsoft.com/office/drawing/2014/main" id="{34751AD9-C573-415B-A076-86B5B67FAD12}"/>
                      </a:ext>
                    </a:extLst>
                  </p:cNvPr>
                  <p:cNvSpPr>
                    <a:spLocks noChangeAspect="1"/>
                  </p:cNvSpPr>
                  <p:nvPr/>
                </p:nvSpPr>
                <p:spPr>
                  <a:xfrm>
                    <a:off x="9389735" y="5343336"/>
                    <a:ext cx="85611" cy="81952"/>
                  </a:xfrm>
                  <a:prstGeom prst="ellipse">
                    <a:avLst/>
                  </a:prstGeom>
                  <a:solidFill>
                    <a:srgbClr val="0B898D"/>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1" name="Oval 456">
                    <a:extLst>
                      <a:ext uri="{FF2B5EF4-FFF2-40B4-BE49-F238E27FC236}">
                        <a16:creationId xmlns:a16="http://schemas.microsoft.com/office/drawing/2014/main" id="{FB160FA1-FD40-481B-901B-09BCA1CAE05F}"/>
                      </a:ext>
                    </a:extLst>
                  </p:cNvPr>
                  <p:cNvSpPr>
                    <a:spLocks noChangeAspect="1"/>
                  </p:cNvSpPr>
                  <p:nvPr/>
                </p:nvSpPr>
                <p:spPr>
                  <a:xfrm>
                    <a:off x="9333746" y="5852053"/>
                    <a:ext cx="85611" cy="81952"/>
                  </a:xfrm>
                  <a:prstGeom prst="ellipse">
                    <a:avLst/>
                  </a:prstGeom>
                  <a:solidFill>
                    <a:srgbClr val="0B898D"/>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2" name="Oval 457">
                    <a:extLst>
                      <a:ext uri="{FF2B5EF4-FFF2-40B4-BE49-F238E27FC236}">
                        <a16:creationId xmlns:a16="http://schemas.microsoft.com/office/drawing/2014/main" id="{E909CAE0-F871-4644-BB20-A193C2F63B4B}"/>
                      </a:ext>
                    </a:extLst>
                  </p:cNvPr>
                  <p:cNvSpPr>
                    <a:spLocks noChangeAspect="1"/>
                  </p:cNvSpPr>
                  <p:nvPr/>
                </p:nvSpPr>
                <p:spPr>
                  <a:xfrm>
                    <a:off x="9952310" y="5231846"/>
                    <a:ext cx="85611" cy="81952"/>
                  </a:xfrm>
                  <a:prstGeom prst="ellipse">
                    <a:avLst/>
                  </a:prstGeom>
                  <a:solidFill>
                    <a:srgbClr val="0B898D"/>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3" name="Oval 444">
                    <a:extLst>
                      <a:ext uri="{FF2B5EF4-FFF2-40B4-BE49-F238E27FC236}">
                        <a16:creationId xmlns:a16="http://schemas.microsoft.com/office/drawing/2014/main" id="{054A9908-7837-4DB6-B134-B51F9BA59CF1}"/>
                      </a:ext>
                    </a:extLst>
                  </p:cNvPr>
                  <p:cNvSpPr>
                    <a:spLocks noChangeAspect="1"/>
                  </p:cNvSpPr>
                  <p:nvPr/>
                </p:nvSpPr>
                <p:spPr>
                  <a:xfrm>
                    <a:off x="10008293" y="4953290"/>
                    <a:ext cx="85611" cy="81952"/>
                  </a:xfrm>
                  <a:prstGeom prst="ellipse">
                    <a:avLst/>
                  </a:prstGeom>
                  <a:solidFill>
                    <a:srgbClr val="0B898D"/>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4" name="Oval 445">
                    <a:extLst>
                      <a:ext uri="{FF2B5EF4-FFF2-40B4-BE49-F238E27FC236}">
                        <a16:creationId xmlns:a16="http://schemas.microsoft.com/office/drawing/2014/main" id="{0DC6E3F4-53CC-4E62-83DC-4B0274322FC0}"/>
                      </a:ext>
                    </a:extLst>
                  </p:cNvPr>
                  <p:cNvSpPr>
                    <a:spLocks noChangeAspect="1"/>
                  </p:cNvSpPr>
                  <p:nvPr/>
                </p:nvSpPr>
                <p:spPr>
                  <a:xfrm>
                    <a:off x="9055144" y="5142753"/>
                    <a:ext cx="85611" cy="81952"/>
                  </a:xfrm>
                  <a:prstGeom prst="ellipse">
                    <a:avLst/>
                  </a:prstGeom>
                  <a:solidFill>
                    <a:srgbClr val="0B898D"/>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5" name="Oval 446">
                    <a:extLst>
                      <a:ext uri="{FF2B5EF4-FFF2-40B4-BE49-F238E27FC236}">
                        <a16:creationId xmlns:a16="http://schemas.microsoft.com/office/drawing/2014/main" id="{86C53E53-F2D6-4352-991C-654A4D49CCF6}"/>
                      </a:ext>
                    </a:extLst>
                  </p:cNvPr>
                  <p:cNvSpPr>
                    <a:spLocks noChangeAspect="1"/>
                  </p:cNvSpPr>
                  <p:nvPr/>
                </p:nvSpPr>
                <p:spPr>
                  <a:xfrm>
                    <a:off x="8757495" y="6123702"/>
                    <a:ext cx="85611" cy="81952"/>
                  </a:xfrm>
                  <a:prstGeom prst="ellipse">
                    <a:avLst/>
                  </a:prstGeom>
                  <a:solidFill>
                    <a:srgbClr val="0B898D"/>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6" name="Oval 447">
                    <a:extLst>
                      <a:ext uri="{FF2B5EF4-FFF2-40B4-BE49-F238E27FC236}">
                        <a16:creationId xmlns:a16="http://schemas.microsoft.com/office/drawing/2014/main" id="{028848BF-993F-43F6-9740-5A72BD938141}"/>
                      </a:ext>
                    </a:extLst>
                  </p:cNvPr>
                  <p:cNvSpPr>
                    <a:spLocks noChangeAspect="1"/>
                  </p:cNvSpPr>
                  <p:nvPr/>
                </p:nvSpPr>
                <p:spPr>
                  <a:xfrm>
                    <a:off x="9001788" y="6079061"/>
                    <a:ext cx="85611" cy="81952"/>
                  </a:xfrm>
                  <a:prstGeom prst="ellipse">
                    <a:avLst/>
                  </a:prstGeom>
                  <a:solidFill>
                    <a:srgbClr val="0B898D"/>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7" name="Oval 448">
                    <a:extLst>
                      <a:ext uri="{FF2B5EF4-FFF2-40B4-BE49-F238E27FC236}">
                        <a16:creationId xmlns:a16="http://schemas.microsoft.com/office/drawing/2014/main" id="{79E172B6-0447-4CA4-8BB8-729BA2861E10}"/>
                      </a:ext>
                    </a:extLst>
                  </p:cNvPr>
                  <p:cNvSpPr>
                    <a:spLocks noChangeAspect="1"/>
                  </p:cNvSpPr>
                  <p:nvPr/>
                </p:nvSpPr>
                <p:spPr>
                  <a:xfrm>
                    <a:off x="8723766" y="4918690"/>
                    <a:ext cx="85611" cy="81952"/>
                  </a:xfrm>
                  <a:prstGeom prst="ellipse">
                    <a:avLst/>
                  </a:prstGeom>
                  <a:solidFill>
                    <a:srgbClr val="0B898D"/>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8" name="Oval 449">
                    <a:extLst>
                      <a:ext uri="{FF2B5EF4-FFF2-40B4-BE49-F238E27FC236}">
                        <a16:creationId xmlns:a16="http://schemas.microsoft.com/office/drawing/2014/main" id="{2CECB5EC-EEDF-4AD9-B678-C00170AD86B1}"/>
                      </a:ext>
                    </a:extLst>
                  </p:cNvPr>
                  <p:cNvSpPr>
                    <a:spLocks noChangeAspect="1"/>
                  </p:cNvSpPr>
                  <p:nvPr/>
                </p:nvSpPr>
                <p:spPr>
                  <a:xfrm>
                    <a:off x="8746308" y="5053664"/>
                    <a:ext cx="85611" cy="81952"/>
                  </a:xfrm>
                  <a:prstGeom prst="ellipse">
                    <a:avLst/>
                  </a:prstGeom>
                  <a:solidFill>
                    <a:srgbClr val="0B898D"/>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9" name="Oval 450">
                    <a:extLst>
                      <a:ext uri="{FF2B5EF4-FFF2-40B4-BE49-F238E27FC236}">
                        <a16:creationId xmlns:a16="http://schemas.microsoft.com/office/drawing/2014/main" id="{838D4E50-313D-4620-9E3A-D66565EAEF4B}"/>
                      </a:ext>
                    </a:extLst>
                  </p:cNvPr>
                  <p:cNvSpPr>
                    <a:spLocks noChangeAspect="1"/>
                  </p:cNvSpPr>
                  <p:nvPr/>
                </p:nvSpPr>
                <p:spPr>
                  <a:xfrm>
                    <a:off x="8818224" y="5720665"/>
                    <a:ext cx="85611" cy="81952"/>
                  </a:xfrm>
                  <a:prstGeom prst="ellipse">
                    <a:avLst/>
                  </a:prstGeom>
                  <a:solidFill>
                    <a:srgbClr val="0B898D"/>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430" name="Oval 451">
                    <a:extLst>
                      <a:ext uri="{FF2B5EF4-FFF2-40B4-BE49-F238E27FC236}">
                        <a16:creationId xmlns:a16="http://schemas.microsoft.com/office/drawing/2014/main" id="{75EBE282-8C63-42A7-80E2-CA22734E7154}"/>
                      </a:ext>
                    </a:extLst>
                  </p:cNvPr>
                  <p:cNvSpPr>
                    <a:spLocks noChangeAspect="1"/>
                  </p:cNvSpPr>
                  <p:nvPr/>
                </p:nvSpPr>
                <p:spPr>
                  <a:xfrm>
                    <a:off x="8940062" y="5667760"/>
                    <a:ext cx="85611" cy="81952"/>
                  </a:xfrm>
                  <a:prstGeom prst="ellipse">
                    <a:avLst/>
                  </a:prstGeom>
                  <a:solidFill>
                    <a:srgbClr val="0B898D"/>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31" name="Oval 452">
                    <a:extLst>
                      <a:ext uri="{FF2B5EF4-FFF2-40B4-BE49-F238E27FC236}">
                        <a16:creationId xmlns:a16="http://schemas.microsoft.com/office/drawing/2014/main" id="{3507102B-98D4-427C-95EA-7326E5866F2E}"/>
                      </a:ext>
                    </a:extLst>
                  </p:cNvPr>
                  <p:cNvSpPr>
                    <a:spLocks noChangeAspect="1"/>
                  </p:cNvSpPr>
                  <p:nvPr/>
                </p:nvSpPr>
                <p:spPr>
                  <a:xfrm>
                    <a:off x="9663493" y="4939060"/>
                    <a:ext cx="85611" cy="81952"/>
                  </a:xfrm>
                  <a:prstGeom prst="ellipse">
                    <a:avLst/>
                  </a:prstGeom>
                  <a:solidFill>
                    <a:srgbClr val="0B898D"/>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432" name="Oval 453">
                    <a:extLst>
                      <a:ext uri="{FF2B5EF4-FFF2-40B4-BE49-F238E27FC236}">
                        <a16:creationId xmlns:a16="http://schemas.microsoft.com/office/drawing/2014/main" id="{5DFAF026-E8F6-4E6F-8E80-734A5B355DC5}"/>
                      </a:ext>
                    </a:extLst>
                  </p:cNvPr>
                  <p:cNvSpPr>
                    <a:spLocks noChangeAspect="1"/>
                  </p:cNvSpPr>
                  <p:nvPr/>
                </p:nvSpPr>
                <p:spPr>
                  <a:xfrm>
                    <a:off x="9498116" y="5996041"/>
                    <a:ext cx="85611" cy="81952"/>
                  </a:xfrm>
                  <a:prstGeom prst="ellipse">
                    <a:avLst/>
                  </a:prstGeom>
                  <a:solidFill>
                    <a:srgbClr val="0B898D"/>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grpSp>
          </p:grpSp>
          <p:grpSp>
            <p:nvGrpSpPr>
              <p:cNvPr id="248" name="Group 247">
                <a:extLst>
                  <a:ext uri="{FF2B5EF4-FFF2-40B4-BE49-F238E27FC236}">
                    <a16:creationId xmlns:a16="http://schemas.microsoft.com/office/drawing/2014/main" id="{793C04E5-2ACD-48B0-8949-52D6AFB441D6}"/>
                  </a:ext>
                </a:extLst>
              </p:cNvPr>
              <p:cNvGrpSpPr/>
              <p:nvPr/>
            </p:nvGrpSpPr>
            <p:grpSpPr>
              <a:xfrm>
                <a:off x="3305091" y="2430884"/>
                <a:ext cx="1532434" cy="1466199"/>
                <a:chOff x="3305091" y="2430884"/>
                <a:chExt cx="1532434" cy="1466199"/>
              </a:xfrm>
            </p:grpSpPr>
            <p:sp>
              <p:nvSpPr>
                <p:cNvPr id="396" name="Rectangle 458">
                  <a:extLst>
                    <a:ext uri="{FF2B5EF4-FFF2-40B4-BE49-F238E27FC236}">
                      <a16:creationId xmlns:a16="http://schemas.microsoft.com/office/drawing/2014/main" id="{7B287539-79ED-41E4-B015-1EF42533BEB7}"/>
                    </a:ext>
                  </a:extLst>
                </p:cNvPr>
                <p:cNvSpPr>
                  <a:spLocks noChangeAspect="1"/>
                </p:cNvSpPr>
                <p:nvPr/>
              </p:nvSpPr>
              <p:spPr>
                <a:xfrm>
                  <a:off x="3305091" y="2430884"/>
                  <a:ext cx="1532434" cy="1466199"/>
                </a:xfrm>
                <a:prstGeom prst="rect">
                  <a:avLst/>
                </a:prstGeom>
                <a:solidFill>
                  <a:schemeClr val="bg1"/>
                </a:solidFill>
                <a:ln>
                  <a:solidFill>
                    <a:schemeClr val="bg1">
                      <a:lumMod val="65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grpSp>
              <p:nvGrpSpPr>
                <p:cNvPr id="397" name="Group 396">
                  <a:extLst>
                    <a:ext uri="{FF2B5EF4-FFF2-40B4-BE49-F238E27FC236}">
                      <a16:creationId xmlns:a16="http://schemas.microsoft.com/office/drawing/2014/main" id="{FED6D369-F0DE-4E2F-86F1-2C56499417F5}"/>
                    </a:ext>
                  </a:extLst>
                </p:cNvPr>
                <p:cNvGrpSpPr/>
                <p:nvPr/>
              </p:nvGrpSpPr>
              <p:grpSpPr>
                <a:xfrm>
                  <a:off x="3592122" y="2869438"/>
                  <a:ext cx="799974" cy="590669"/>
                  <a:chOff x="5231985" y="5343336"/>
                  <a:chExt cx="799974" cy="590669"/>
                </a:xfrm>
              </p:grpSpPr>
              <p:sp>
                <p:nvSpPr>
                  <p:cNvPr id="398" name="Oval 462">
                    <a:extLst>
                      <a:ext uri="{FF2B5EF4-FFF2-40B4-BE49-F238E27FC236}">
                        <a16:creationId xmlns:a16="http://schemas.microsoft.com/office/drawing/2014/main" id="{58224D45-B06B-41F9-A03E-CFEC38ABE26E}"/>
                      </a:ext>
                    </a:extLst>
                  </p:cNvPr>
                  <p:cNvSpPr>
                    <a:spLocks noChangeAspect="1"/>
                  </p:cNvSpPr>
                  <p:nvPr/>
                </p:nvSpPr>
                <p:spPr>
                  <a:xfrm>
                    <a:off x="5351436" y="5692396"/>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99" name="Oval 463">
                    <a:extLst>
                      <a:ext uri="{FF2B5EF4-FFF2-40B4-BE49-F238E27FC236}">
                        <a16:creationId xmlns:a16="http://schemas.microsoft.com/office/drawing/2014/main" id="{025D8447-0452-4544-B4DF-076E61EE2A3F}"/>
                      </a:ext>
                    </a:extLst>
                  </p:cNvPr>
                  <p:cNvSpPr>
                    <a:spLocks noChangeAspect="1"/>
                  </p:cNvSpPr>
                  <p:nvPr/>
                </p:nvSpPr>
                <p:spPr>
                  <a:xfrm>
                    <a:off x="5570633" y="5583270"/>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00" name="Oval 465">
                    <a:extLst>
                      <a:ext uri="{FF2B5EF4-FFF2-40B4-BE49-F238E27FC236}">
                        <a16:creationId xmlns:a16="http://schemas.microsoft.com/office/drawing/2014/main" id="{124DE501-088D-40B2-BC21-785C2275516D}"/>
                      </a:ext>
                    </a:extLst>
                  </p:cNvPr>
                  <p:cNvSpPr>
                    <a:spLocks noChangeAspect="1"/>
                  </p:cNvSpPr>
                  <p:nvPr/>
                </p:nvSpPr>
                <p:spPr>
                  <a:xfrm>
                    <a:off x="5692445" y="5737579"/>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01" name="Oval 466">
                    <a:extLst>
                      <a:ext uri="{FF2B5EF4-FFF2-40B4-BE49-F238E27FC236}">
                        <a16:creationId xmlns:a16="http://schemas.microsoft.com/office/drawing/2014/main" id="{0DEBC949-9483-41BE-80F4-831B0CF75C20}"/>
                      </a:ext>
                    </a:extLst>
                  </p:cNvPr>
                  <p:cNvSpPr>
                    <a:spLocks noChangeAspect="1"/>
                  </p:cNvSpPr>
                  <p:nvPr/>
                </p:nvSpPr>
                <p:spPr>
                  <a:xfrm>
                    <a:off x="5946348" y="5754350"/>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02" name="Oval 469">
                    <a:extLst>
                      <a:ext uri="{FF2B5EF4-FFF2-40B4-BE49-F238E27FC236}">
                        <a16:creationId xmlns:a16="http://schemas.microsoft.com/office/drawing/2014/main" id="{DECA1CC6-AD28-45CC-A785-1810FBB4623D}"/>
                      </a:ext>
                    </a:extLst>
                  </p:cNvPr>
                  <p:cNvSpPr>
                    <a:spLocks noChangeAspect="1"/>
                  </p:cNvSpPr>
                  <p:nvPr/>
                </p:nvSpPr>
                <p:spPr>
                  <a:xfrm>
                    <a:off x="5839634" y="5626877"/>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03" name="Oval 455">
                    <a:extLst>
                      <a:ext uri="{FF2B5EF4-FFF2-40B4-BE49-F238E27FC236}">
                        <a16:creationId xmlns:a16="http://schemas.microsoft.com/office/drawing/2014/main" id="{50B160D8-C5D7-415A-B369-BF239CAE32A6}"/>
                      </a:ext>
                    </a:extLst>
                  </p:cNvPr>
                  <p:cNvSpPr>
                    <a:spLocks noChangeAspect="1"/>
                  </p:cNvSpPr>
                  <p:nvPr/>
                </p:nvSpPr>
                <p:spPr>
                  <a:xfrm>
                    <a:off x="5681658" y="5343336"/>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04" name="Oval 456">
                    <a:extLst>
                      <a:ext uri="{FF2B5EF4-FFF2-40B4-BE49-F238E27FC236}">
                        <a16:creationId xmlns:a16="http://schemas.microsoft.com/office/drawing/2014/main" id="{19D2E550-0A40-4267-9B10-9529984A868B}"/>
                      </a:ext>
                    </a:extLst>
                  </p:cNvPr>
                  <p:cNvSpPr>
                    <a:spLocks noChangeAspect="1"/>
                  </p:cNvSpPr>
                  <p:nvPr/>
                </p:nvSpPr>
                <p:spPr>
                  <a:xfrm>
                    <a:off x="5625669" y="5852053"/>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05" name="Oval 451">
                    <a:extLst>
                      <a:ext uri="{FF2B5EF4-FFF2-40B4-BE49-F238E27FC236}">
                        <a16:creationId xmlns:a16="http://schemas.microsoft.com/office/drawing/2014/main" id="{640458C0-06BB-4B68-8414-F5D27ED166F4}"/>
                      </a:ext>
                    </a:extLst>
                  </p:cNvPr>
                  <p:cNvSpPr>
                    <a:spLocks noChangeAspect="1"/>
                  </p:cNvSpPr>
                  <p:nvPr/>
                </p:nvSpPr>
                <p:spPr>
                  <a:xfrm>
                    <a:off x="5231985" y="5667760"/>
                    <a:ext cx="85611" cy="81952"/>
                  </a:xfrm>
                  <a:prstGeom prst="ellipse">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grpSp>
          </p:grpSp>
          <p:grpSp>
            <p:nvGrpSpPr>
              <p:cNvPr id="249" name="Group 248">
                <a:extLst>
                  <a:ext uri="{FF2B5EF4-FFF2-40B4-BE49-F238E27FC236}">
                    <a16:creationId xmlns:a16="http://schemas.microsoft.com/office/drawing/2014/main" id="{3CF6A0F5-8F02-4DA2-BD2D-025B7A485AD8}"/>
                  </a:ext>
                </a:extLst>
              </p:cNvPr>
              <p:cNvGrpSpPr/>
              <p:nvPr/>
            </p:nvGrpSpPr>
            <p:grpSpPr>
              <a:xfrm>
                <a:off x="5195078" y="2448186"/>
                <a:ext cx="1532434" cy="1466199"/>
                <a:chOff x="5521123" y="2448186"/>
                <a:chExt cx="1532434" cy="1466199"/>
              </a:xfrm>
            </p:grpSpPr>
            <p:sp>
              <p:nvSpPr>
                <p:cNvPr id="360" name="Rectangle 458">
                  <a:extLst>
                    <a:ext uri="{FF2B5EF4-FFF2-40B4-BE49-F238E27FC236}">
                      <a16:creationId xmlns:a16="http://schemas.microsoft.com/office/drawing/2014/main" id="{278938CB-E3AF-409B-9D83-8F9105A0B434}"/>
                    </a:ext>
                  </a:extLst>
                </p:cNvPr>
                <p:cNvSpPr>
                  <a:spLocks noChangeAspect="1"/>
                </p:cNvSpPr>
                <p:nvPr/>
              </p:nvSpPr>
              <p:spPr>
                <a:xfrm>
                  <a:off x="5521123" y="2448186"/>
                  <a:ext cx="1532434" cy="1466199"/>
                </a:xfrm>
                <a:prstGeom prst="rect">
                  <a:avLst/>
                </a:prstGeom>
                <a:solidFill>
                  <a:schemeClr val="bg1"/>
                </a:solidFill>
                <a:ln>
                  <a:solidFill>
                    <a:schemeClr val="bg1">
                      <a:lumMod val="65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grpSp>
              <p:nvGrpSpPr>
                <p:cNvPr id="361" name="Group 360">
                  <a:extLst>
                    <a:ext uri="{FF2B5EF4-FFF2-40B4-BE49-F238E27FC236}">
                      <a16:creationId xmlns:a16="http://schemas.microsoft.com/office/drawing/2014/main" id="{FEAC8279-AAFE-471E-9693-4CB31F7D50FB}"/>
                    </a:ext>
                  </a:extLst>
                </p:cNvPr>
                <p:cNvGrpSpPr/>
                <p:nvPr/>
              </p:nvGrpSpPr>
              <p:grpSpPr>
                <a:xfrm>
                  <a:off x="5539941" y="2493034"/>
                  <a:ext cx="1474699" cy="1286964"/>
                  <a:chOff x="6748925" y="4938513"/>
                  <a:chExt cx="1474699" cy="1286964"/>
                </a:xfrm>
              </p:grpSpPr>
              <p:sp>
                <p:nvSpPr>
                  <p:cNvPr id="371" name="Oval 459">
                    <a:extLst>
                      <a:ext uri="{FF2B5EF4-FFF2-40B4-BE49-F238E27FC236}">
                        <a16:creationId xmlns:a16="http://schemas.microsoft.com/office/drawing/2014/main" id="{0F7849F8-D625-464D-9CDD-939355668D20}"/>
                      </a:ext>
                    </a:extLst>
                  </p:cNvPr>
                  <p:cNvSpPr>
                    <a:spLocks noChangeAspect="1"/>
                  </p:cNvSpPr>
                  <p:nvPr/>
                </p:nvSpPr>
                <p:spPr>
                  <a:xfrm>
                    <a:off x="6748925" y="5588316"/>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2" name="Oval 460">
                    <a:extLst>
                      <a:ext uri="{FF2B5EF4-FFF2-40B4-BE49-F238E27FC236}">
                        <a16:creationId xmlns:a16="http://schemas.microsoft.com/office/drawing/2014/main" id="{BDEF12E5-58C7-4459-94B1-03A28FC5DEB9}"/>
                      </a:ext>
                    </a:extLst>
                  </p:cNvPr>
                  <p:cNvSpPr>
                    <a:spLocks noChangeAspect="1"/>
                  </p:cNvSpPr>
                  <p:nvPr/>
                </p:nvSpPr>
                <p:spPr>
                  <a:xfrm>
                    <a:off x="6897990" y="5912852"/>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3" name="Oval 461">
                    <a:extLst>
                      <a:ext uri="{FF2B5EF4-FFF2-40B4-BE49-F238E27FC236}">
                        <a16:creationId xmlns:a16="http://schemas.microsoft.com/office/drawing/2014/main" id="{5480456D-724C-4348-822A-57ACB932F047}"/>
                      </a:ext>
                    </a:extLst>
                  </p:cNvPr>
                  <p:cNvSpPr>
                    <a:spLocks noChangeAspect="1"/>
                  </p:cNvSpPr>
                  <p:nvPr/>
                </p:nvSpPr>
                <p:spPr>
                  <a:xfrm>
                    <a:off x="7234902" y="6036755"/>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4" name="Oval 462">
                    <a:extLst>
                      <a:ext uri="{FF2B5EF4-FFF2-40B4-BE49-F238E27FC236}">
                        <a16:creationId xmlns:a16="http://schemas.microsoft.com/office/drawing/2014/main" id="{63B85883-7926-483D-B20D-19ACAB109CFA}"/>
                      </a:ext>
                    </a:extLst>
                  </p:cNvPr>
                  <p:cNvSpPr>
                    <a:spLocks noChangeAspect="1"/>
                  </p:cNvSpPr>
                  <p:nvPr/>
                </p:nvSpPr>
                <p:spPr>
                  <a:xfrm>
                    <a:off x="7189233" y="5712219"/>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5" name="Oval 463">
                    <a:extLst>
                      <a:ext uri="{FF2B5EF4-FFF2-40B4-BE49-F238E27FC236}">
                        <a16:creationId xmlns:a16="http://schemas.microsoft.com/office/drawing/2014/main" id="{81CF905A-9078-4AD6-8423-77E7935DFDCA}"/>
                      </a:ext>
                    </a:extLst>
                  </p:cNvPr>
                  <p:cNvSpPr>
                    <a:spLocks noChangeAspect="1"/>
                  </p:cNvSpPr>
                  <p:nvPr/>
                </p:nvSpPr>
                <p:spPr>
                  <a:xfrm>
                    <a:off x="7408430" y="5603093"/>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6" name="Oval 464">
                    <a:extLst>
                      <a:ext uri="{FF2B5EF4-FFF2-40B4-BE49-F238E27FC236}">
                        <a16:creationId xmlns:a16="http://schemas.microsoft.com/office/drawing/2014/main" id="{EDD13911-BE77-4F12-90B9-7170F2BD004C}"/>
                      </a:ext>
                    </a:extLst>
                  </p:cNvPr>
                  <p:cNvSpPr>
                    <a:spLocks noChangeAspect="1"/>
                  </p:cNvSpPr>
                  <p:nvPr/>
                </p:nvSpPr>
                <p:spPr>
                  <a:xfrm>
                    <a:off x="7004704" y="5442728"/>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7" name="Oval 465">
                    <a:extLst>
                      <a:ext uri="{FF2B5EF4-FFF2-40B4-BE49-F238E27FC236}">
                        <a16:creationId xmlns:a16="http://schemas.microsoft.com/office/drawing/2014/main" id="{208B33B8-D717-41DA-8A5B-A96AC9C28849}"/>
                      </a:ext>
                    </a:extLst>
                  </p:cNvPr>
                  <p:cNvSpPr>
                    <a:spLocks noChangeAspect="1"/>
                  </p:cNvSpPr>
                  <p:nvPr/>
                </p:nvSpPr>
                <p:spPr>
                  <a:xfrm>
                    <a:off x="7530242" y="5757402"/>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8" name="Oval 466">
                    <a:extLst>
                      <a:ext uri="{FF2B5EF4-FFF2-40B4-BE49-F238E27FC236}">
                        <a16:creationId xmlns:a16="http://schemas.microsoft.com/office/drawing/2014/main" id="{6ED13ED1-250B-4B3D-B02A-57434EC834FA}"/>
                      </a:ext>
                    </a:extLst>
                  </p:cNvPr>
                  <p:cNvSpPr>
                    <a:spLocks noChangeAspect="1"/>
                  </p:cNvSpPr>
                  <p:nvPr/>
                </p:nvSpPr>
                <p:spPr>
                  <a:xfrm>
                    <a:off x="7784145" y="5774173"/>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9" name="Oval 467">
                    <a:extLst>
                      <a:ext uri="{FF2B5EF4-FFF2-40B4-BE49-F238E27FC236}">
                        <a16:creationId xmlns:a16="http://schemas.microsoft.com/office/drawing/2014/main" id="{3409ED70-1895-43E3-9103-DDA3B14BA758}"/>
                      </a:ext>
                    </a:extLst>
                  </p:cNvPr>
                  <p:cNvSpPr>
                    <a:spLocks noChangeAspect="1"/>
                  </p:cNvSpPr>
                  <p:nvPr/>
                </p:nvSpPr>
                <p:spPr>
                  <a:xfrm>
                    <a:off x="7155483" y="5460844"/>
                    <a:ext cx="85611" cy="81952"/>
                  </a:xfrm>
                  <a:prstGeom prst="ellipse">
                    <a:avLst/>
                  </a:prstGeom>
                  <a:solidFill>
                    <a:srgbClr val="CC4CEA"/>
                  </a:solidFill>
                  <a:ln>
                    <a:solidFill>
                      <a:srgbClr val="CC4CEA"/>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0" name="Oval 468">
                    <a:extLst>
                      <a:ext uri="{FF2B5EF4-FFF2-40B4-BE49-F238E27FC236}">
                        <a16:creationId xmlns:a16="http://schemas.microsoft.com/office/drawing/2014/main" id="{ABDCBF73-6A3A-4FDA-87A8-382DB8DFA9D4}"/>
                      </a:ext>
                    </a:extLst>
                  </p:cNvPr>
                  <p:cNvSpPr>
                    <a:spLocks noChangeAspect="1"/>
                  </p:cNvSpPr>
                  <p:nvPr/>
                </p:nvSpPr>
                <p:spPr>
                  <a:xfrm>
                    <a:off x="7506271" y="5156753"/>
                    <a:ext cx="85611" cy="81952"/>
                  </a:xfrm>
                  <a:prstGeom prst="ellipse">
                    <a:avLst/>
                  </a:prstGeom>
                  <a:solidFill>
                    <a:srgbClr val="CC4CEA"/>
                  </a:solidFill>
                  <a:ln>
                    <a:solidFill>
                      <a:srgbClr val="CC4CEA"/>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381" name="Oval 469">
                    <a:extLst>
                      <a:ext uri="{FF2B5EF4-FFF2-40B4-BE49-F238E27FC236}">
                        <a16:creationId xmlns:a16="http://schemas.microsoft.com/office/drawing/2014/main" id="{D6902286-926F-457C-AC5F-BFBD0423B4CE}"/>
                      </a:ext>
                    </a:extLst>
                  </p:cNvPr>
                  <p:cNvSpPr>
                    <a:spLocks noChangeAspect="1"/>
                  </p:cNvSpPr>
                  <p:nvPr/>
                </p:nvSpPr>
                <p:spPr>
                  <a:xfrm>
                    <a:off x="7677431" y="5646700"/>
                    <a:ext cx="85611" cy="81952"/>
                  </a:xfrm>
                  <a:prstGeom prst="ellipse">
                    <a:avLst/>
                  </a:prstGeom>
                  <a:solidFill>
                    <a:srgbClr val="CC4CEA"/>
                  </a:solidFill>
                  <a:ln>
                    <a:solidFill>
                      <a:srgbClr val="CC4CEA"/>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2" name="Oval 470">
                    <a:extLst>
                      <a:ext uri="{FF2B5EF4-FFF2-40B4-BE49-F238E27FC236}">
                        <a16:creationId xmlns:a16="http://schemas.microsoft.com/office/drawing/2014/main" id="{43B859D0-8408-4336-AF4F-7F02AA5B5747}"/>
                      </a:ext>
                    </a:extLst>
                  </p:cNvPr>
                  <p:cNvSpPr>
                    <a:spLocks noChangeAspect="1"/>
                  </p:cNvSpPr>
                  <p:nvPr/>
                </p:nvSpPr>
                <p:spPr>
                  <a:xfrm>
                    <a:off x="6881288" y="5343433"/>
                    <a:ext cx="85611" cy="81952"/>
                  </a:xfrm>
                  <a:prstGeom prst="ellipse">
                    <a:avLst/>
                  </a:prstGeom>
                  <a:solidFill>
                    <a:srgbClr val="CC4CEA"/>
                  </a:solidFill>
                  <a:ln>
                    <a:solidFill>
                      <a:srgbClr val="CC4CEA"/>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3" name="Oval 455">
                    <a:extLst>
                      <a:ext uri="{FF2B5EF4-FFF2-40B4-BE49-F238E27FC236}">
                        <a16:creationId xmlns:a16="http://schemas.microsoft.com/office/drawing/2014/main" id="{2CCEF7FC-E4B2-43CE-8799-02A90DB9734B}"/>
                      </a:ext>
                    </a:extLst>
                  </p:cNvPr>
                  <p:cNvSpPr>
                    <a:spLocks noChangeAspect="1"/>
                  </p:cNvSpPr>
                  <p:nvPr/>
                </p:nvSpPr>
                <p:spPr>
                  <a:xfrm>
                    <a:off x="7519455" y="5363159"/>
                    <a:ext cx="85611" cy="81952"/>
                  </a:xfrm>
                  <a:prstGeom prst="ellipse">
                    <a:avLst/>
                  </a:prstGeom>
                  <a:solidFill>
                    <a:srgbClr val="CC4CEA"/>
                  </a:solidFill>
                  <a:ln>
                    <a:solidFill>
                      <a:srgbClr val="CC4CEA"/>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4" name="Oval 456">
                    <a:extLst>
                      <a:ext uri="{FF2B5EF4-FFF2-40B4-BE49-F238E27FC236}">
                        <a16:creationId xmlns:a16="http://schemas.microsoft.com/office/drawing/2014/main" id="{3A953438-1C12-4E9C-BF13-2EB824578F12}"/>
                      </a:ext>
                    </a:extLst>
                  </p:cNvPr>
                  <p:cNvSpPr>
                    <a:spLocks noChangeAspect="1"/>
                  </p:cNvSpPr>
                  <p:nvPr/>
                </p:nvSpPr>
                <p:spPr>
                  <a:xfrm>
                    <a:off x="7463466" y="5871876"/>
                    <a:ext cx="85611" cy="81952"/>
                  </a:xfrm>
                  <a:prstGeom prst="ellipse">
                    <a:avLst/>
                  </a:prstGeom>
                  <a:solidFill>
                    <a:srgbClr val="CC4CEA"/>
                  </a:solidFill>
                  <a:ln>
                    <a:solidFill>
                      <a:srgbClr val="CC4CEA"/>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5" name="Oval 457">
                    <a:extLst>
                      <a:ext uri="{FF2B5EF4-FFF2-40B4-BE49-F238E27FC236}">
                        <a16:creationId xmlns:a16="http://schemas.microsoft.com/office/drawing/2014/main" id="{B9E3D2D2-C8C8-4FBA-BA3E-7D8D54136375}"/>
                      </a:ext>
                    </a:extLst>
                  </p:cNvPr>
                  <p:cNvSpPr>
                    <a:spLocks noChangeAspect="1"/>
                  </p:cNvSpPr>
                  <p:nvPr/>
                </p:nvSpPr>
                <p:spPr>
                  <a:xfrm>
                    <a:off x="8082030" y="5251669"/>
                    <a:ext cx="85611" cy="81952"/>
                  </a:xfrm>
                  <a:prstGeom prst="ellipse">
                    <a:avLst/>
                  </a:prstGeom>
                  <a:solidFill>
                    <a:srgbClr val="CC4CEA"/>
                  </a:solidFill>
                  <a:ln>
                    <a:solidFill>
                      <a:srgbClr val="CC4CEA"/>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6" name="Oval 444">
                    <a:extLst>
                      <a:ext uri="{FF2B5EF4-FFF2-40B4-BE49-F238E27FC236}">
                        <a16:creationId xmlns:a16="http://schemas.microsoft.com/office/drawing/2014/main" id="{5E028570-0EE5-411D-827D-2077B1658982}"/>
                      </a:ext>
                    </a:extLst>
                  </p:cNvPr>
                  <p:cNvSpPr>
                    <a:spLocks noChangeAspect="1"/>
                  </p:cNvSpPr>
                  <p:nvPr/>
                </p:nvSpPr>
                <p:spPr>
                  <a:xfrm>
                    <a:off x="8138013" y="4973113"/>
                    <a:ext cx="85611" cy="81952"/>
                  </a:xfrm>
                  <a:prstGeom prst="ellipse">
                    <a:avLst/>
                  </a:prstGeom>
                  <a:solidFill>
                    <a:srgbClr val="CC4CEA"/>
                  </a:solidFill>
                  <a:ln>
                    <a:solidFill>
                      <a:srgbClr val="CC4CEA"/>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7" name="Oval 445">
                    <a:extLst>
                      <a:ext uri="{FF2B5EF4-FFF2-40B4-BE49-F238E27FC236}">
                        <a16:creationId xmlns:a16="http://schemas.microsoft.com/office/drawing/2014/main" id="{D8F6366C-1B47-491D-9909-02BE154A7E2E}"/>
                      </a:ext>
                    </a:extLst>
                  </p:cNvPr>
                  <p:cNvSpPr>
                    <a:spLocks noChangeAspect="1"/>
                  </p:cNvSpPr>
                  <p:nvPr/>
                </p:nvSpPr>
                <p:spPr>
                  <a:xfrm>
                    <a:off x="7184864" y="5162576"/>
                    <a:ext cx="85611" cy="81952"/>
                  </a:xfrm>
                  <a:prstGeom prst="ellipse">
                    <a:avLst/>
                  </a:prstGeom>
                  <a:solidFill>
                    <a:srgbClr val="CC4CEA"/>
                  </a:solidFill>
                  <a:ln>
                    <a:solidFill>
                      <a:srgbClr val="CC4CEA"/>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8" name="Oval 446">
                    <a:extLst>
                      <a:ext uri="{FF2B5EF4-FFF2-40B4-BE49-F238E27FC236}">
                        <a16:creationId xmlns:a16="http://schemas.microsoft.com/office/drawing/2014/main" id="{1EF603C3-21FF-4E07-A75D-02461FDDFA12}"/>
                      </a:ext>
                    </a:extLst>
                  </p:cNvPr>
                  <p:cNvSpPr>
                    <a:spLocks noChangeAspect="1"/>
                  </p:cNvSpPr>
                  <p:nvPr/>
                </p:nvSpPr>
                <p:spPr>
                  <a:xfrm>
                    <a:off x="6887215" y="6143525"/>
                    <a:ext cx="85611" cy="81952"/>
                  </a:xfrm>
                  <a:prstGeom prst="ellipse">
                    <a:avLst/>
                  </a:prstGeom>
                  <a:solidFill>
                    <a:srgbClr val="CC4CEA"/>
                  </a:solidFill>
                  <a:ln>
                    <a:solidFill>
                      <a:srgbClr val="CC4CEA"/>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9" name="Oval 447">
                    <a:extLst>
                      <a:ext uri="{FF2B5EF4-FFF2-40B4-BE49-F238E27FC236}">
                        <a16:creationId xmlns:a16="http://schemas.microsoft.com/office/drawing/2014/main" id="{E5C37C15-6BA9-4C5B-AE69-517D03280ACD}"/>
                      </a:ext>
                    </a:extLst>
                  </p:cNvPr>
                  <p:cNvSpPr>
                    <a:spLocks noChangeAspect="1"/>
                  </p:cNvSpPr>
                  <p:nvPr/>
                </p:nvSpPr>
                <p:spPr>
                  <a:xfrm>
                    <a:off x="7131508" y="6098884"/>
                    <a:ext cx="85611" cy="81952"/>
                  </a:xfrm>
                  <a:prstGeom prst="ellipse">
                    <a:avLst/>
                  </a:prstGeom>
                  <a:solidFill>
                    <a:srgbClr val="CC4CEA"/>
                  </a:solidFill>
                  <a:ln>
                    <a:solidFill>
                      <a:srgbClr val="CC4CEA"/>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90" name="Oval 448">
                    <a:extLst>
                      <a:ext uri="{FF2B5EF4-FFF2-40B4-BE49-F238E27FC236}">
                        <a16:creationId xmlns:a16="http://schemas.microsoft.com/office/drawing/2014/main" id="{7CA63C7D-7376-4C85-8AC8-5A11CE9FAC60}"/>
                      </a:ext>
                    </a:extLst>
                  </p:cNvPr>
                  <p:cNvSpPr>
                    <a:spLocks noChangeAspect="1"/>
                  </p:cNvSpPr>
                  <p:nvPr/>
                </p:nvSpPr>
                <p:spPr>
                  <a:xfrm>
                    <a:off x="6853486" y="4938513"/>
                    <a:ext cx="85611" cy="81952"/>
                  </a:xfrm>
                  <a:prstGeom prst="ellipse">
                    <a:avLst/>
                  </a:prstGeom>
                  <a:solidFill>
                    <a:srgbClr val="CC4CEA"/>
                  </a:solidFill>
                  <a:ln>
                    <a:solidFill>
                      <a:srgbClr val="CC4CEA"/>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91" name="Oval 449">
                    <a:extLst>
                      <a:ext uri="{FF2B5EF4-FFF2-40B4-BE49-F238E27FC236}">
                        <a16:creationId xmlns:a16="http://schemas.microsoft.com/office/drawing/2014/main" id="{9B33A068-0EAE-41A5-8686-11B443578879}"/>
                      </a:ext>
                    </a:extLst>
                  </p:cNvPr>
                  <p:cNvSpPr>
                    <a:spLocks noChangeAspect="1"/>
                  </p:cNvSpPr>
                  <p:nvPr/>
                </p:nvSpPr>
                <p:spPr>
                  <a:xfrm>
                    <a:off x="6876028" y="5073487"/>
                    <a:ext cx="85611" cy="81952"/>
                  </a:xfrm>
                  <a:prstGeom prst="ellipse">
                    <a:avLst/>
                  </a:prstGeom>
                  <a:solidFill>
                    <a:srgbClr val="CC4CEA"/>
                  </a:solidFill>
                  <a:ln>
                    <a:solidFill>
                      <a:srgbClr val="CC4CEA"/>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92" name="Oval 450">
                    <a:extLst>
                      <a:ext uri="{FF2B5EF4-FFF2-40B4-BE49-F238E27FC236}">
                        <a16:creationId xmlns:a16="http://schemas.microsoft.com/office/drawing/2014/main" id="{3CE5E0A7-C1D1-4BC3-8655-ECCFD4156D21}"/>
                      </a:ext>
                    </a:extLst>
                  </p:cNvPr>
                  <p:cNvSpPr>
                    <a:spLocks noChangeAspect="1"/>
                  </p:cNvSpPr>
                  <p:nvPr/>
                </p:nvSpPr>
                <p:spPr>
                  <a:xfrm>
                    <a:off x="6947944" y="5740488"/>
                    <a:ext cx="85611" cy="81952"/>
                  </a:xfrm>
                  <a:prstGeom prst="ellipse">
                    <a:avLst/>
                  </a:prstGeom>
                  <a:solidFill>
                    <a:srgbClr val="CC4CEA"/>
                  </a:solidFill>
                  <a:ln>
                    <a:solidFill>
                      <a:srgbClr val="CC4CEA"/>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393" name="Oval 451">
                    <a:extLst>
                      <a:ext uri="{FF2B5EF4-FFF2-40B4-BE49-F238E27FC236}">
                        <a16:creationId xmlns:a16="http://schemas.microsoft.com/office/drawing/2014/main" id="{C4F747C8-2C3B-44FE-B8FB-64877400E43A}"/>
                      </a:ext>
                    </a:extLst>
                  </p:cNvPr>
                  <p:cNvSpPr>
                    <a:spLocks noChangeAspect="1"/>
                  </p:cNvSpPr>
                  <p:nvPr/>
                </p:nvSpPr>
                <p:spPr>
                  <a:xfrm>
                    <a:off x="7069782" y="5687583"/>
                    <a:ext cx="85611" cy="81952"/>
                  </a:xfrm>
                  <a:prstGeom prst="ellipse">
                    <a:avLst/>
                  </a:prstGeom>
                  <a:solidFill>
                    <a:srgbClr val="CC4CEA"/>
                  </a:solidFill>
                  <a:ln>
                    <a:solidFill>
                      <a:srgbClr val="CC4CEA"/>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94" name="Oval 452">
                    <a:extLst>
                      <a:ext uri="{FF2B5EF4-FFF2-40B4-BE49-F238E27FC236}">
                        <a16:creationId xmlns:a16="http://schemas.microsoft.com/office/drawing/2014/main" id="{F8DE3041-157D-499A-852C-9A37D97B6EBC}"/>
                      </a:ext>
                    </a:extLst>
                  </p:cNvPr>
                  <p:cNvSpPr>
                    <a:spLocks noChangeAspect="1"/>
                  </p:cNvSpPr>
                  <p:nvPr/>
                </p:nvSpPr>
                <p:spPr>
                  <a:xfrm>
                    <a:off x="7793213" y="4958883"/>
                    <a:ext cx="85611" cy="81952"/>
                  </a:xfrm>
                  <a:prstGeom prst="ellipse">
                    <a:avLst/>
                  </a:prstGeom>
                  <a:solidFill>
                    <a:srgbClr val="CC4CEA"/>
                  </a:solidFill>
                  <a:ln>
                    <a:solidFill>
                      <a:srgbClr val="CC4CEA"/>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395" name="Oval 453">
                    <a:extLst>
                      <a:ext uri="{FF2B5EF4-FFF2-40B4-BE49-F238E27FC236}">
                        <a16:creationId xmlns:a16="http://schemas.microsoft.com/office/drawing/2014/main" id="{652A357A-7F8E-4A9F-B8F5-ABB749A8AE9F}"/>
                      </a:ext>
                    </a:extLst>
                  </p:cNvPr>
                  <p:cNvSpPr>
                    <a:spLocks noChangeAspect="1"/>
                  </p:cNvSpPr>
                  <p:nvPr/>
                </p:nvSpPr>
                <p:spPr>
                  <a:xfrm>
                    <a:off x="7627836" y="6015864"/>
                    <a:ext cx="85611" cy="81952"/>
                  </a:xfrm>
                  <a:prstGeom prst="ellipse">
                    <a:avLst/>
                  </a:prstGeom>
                  <a:solidFill>
                    <a:srgbClr val="CC4CEA"/>
                  </a:solidFill>
                  <a:ln>
                    <a:solidFill>
                      <a:srgbClr val="CC4CEA"/>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grpSp>
            <p:grpSp>
              <p:nvGrpSpPr>
                <p:cNvPr id="362" name="Group 361">
                  <a:extLst>
                    <a:ext uri="{FF2B5EF4-FFF2-40B4-BE49-F238E27FC236}">
                      <a16:creationId xmlns:a16="http://schemas.microsoft.com/office/drawing/2014/main" id="{E6A90E4E-4586-4CE2-AF4C-D5FD870DBAB5}"/>
                    </a:ext>
                  </a:extLst>
                </p:cNvPr>
                <p:cNvGrpSpPr/>
                <p:nvPr/>
              </p:nvGrpSpPr>
              <p:grpSpPr>
                <a:xfrm>
                  <a:off x="5860389" y="2922941"/>
                  <a:ext cx="799974" cy="590669"/>
                  <a:chOff x="5231985" y="5343336"/>
                  <a:chExt cx="799974" cy="590669"/>
                </a:xfrm>
              </p:grpSpPr>
              <p:sp>
                <p:nvSpPr>
                  <p:cNvPr id="363" name="Oval 462">
                    <a:extLst>
                      <a:ext uri="{FF2B5EF4-FFF2-40B4-BE49-F238E27FC236}">
                        <a16:creationId xmlns:a16="http://schemas.microsoft.com/office/drawing/2014/main" id="{2C28EE50-2485-408B-8BA2-D8CAD4299A53}"/>
                      </a:ext>
                    </a:extLst>
                  </p:cNvPr>
                  <p:cNvSpPr>
                    <a:spLocks noChangeAspect="1"/>
                  </p:cNvSpPr>
                  <p:nvPr/>
                </p:nvSpPr>
                <p:spPr>
                  <a:xfrm>
                    <a:off x="5351436" y="5692396"/>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64" name="Oval 463">
                    <a:extLst>
                      <a:ext uri="{FF2B5EF4-FFF2-40B4-BE49-F238E27FC236}">
                        <a16:creationId xmlns:a16="http://schemas.microsoft.com/office/drawing/2014/main" id="{0715556B-17C4-4CC9-BA06-F359DF69FDE5}"/>
                      </a:ext>
                    </a:extLst>
                  </p:cNvPr>
                  <p:cNvSpPr>
                    <a:spLocks noChangeAspect="1"/>
                  </p:cNvSpPr>
                  <p:nvPr/>
                </p:nvSpPr>
                <p:spPr>
                  <a:xfrm>
                    <a:off x="5570633" y="5583270"/>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65" name="Oval 465">
                    <a:extLst>
                      <a:ext uri="{FF2B5EF4-FFF2-40B4-BE49-F238E27FC236}">
                        <a16:creationId xmlns:a16="http://schemas.microsoft.com/office/drawing/2014/main" id="{8162C7B2-62F5-4434-B4C1-0CC5005152B4}"/>
                      </a:ext>
                    </a:extLst>
                  </p:cNvPr>
                  <p:cNvSpPr>
                    <a:spLocks noChangeAspect="1"/>
                  </p:cNvSpPr>
                  <p:nvPr/>
                </p:nvSpPr>
                <p:spPr>
                  <a:xfrm>
                    <a:off x="5692445" y="5737579"/>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66" name="Oval 466">
                    <a:extLst>
                      <a:ext uri="{FF2B5EF4-FFF2-40B4-BE49-F238E27FC236}">
                        <a16:creationId xmlns:a16="http://schemas.microsoft.com/office/drawing/2014/main" id="{03A2EB92-B4FA-443C-A3BD-A1FEB32A1E5C}"/>
                      </a:ext>
                    </a:extLst>
                  </p:cNvPr>
                  <p:cNvSpPr>
                    <a:spLocks noChangeAspect="1"/>
                  </p:cNvSpPr>
                  <p:nvPr/>
                </p:nvSpPr>
                <p:spPr>
                  <a:xfrm>
                    <a:off x="5946348" y="5754350"/>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67" name="Oval 469">
                    <a:extLst>
                      <a:ext uri="{FF2B5EF4-FFF2-40B4-BE49-F238E27FC236}">
                        <a16:creationId xmlns:a16="http://schemas.microsoft.com/office/drawing/2014/main" id="{41A65671-7313-4EBA-A76D-9EC08ADA6164}"/>
                      </a:ext>
                    </a:extLst>
                  </p:cNvPr>
                  <p:cNvSpPr>
                    <a:spLocks noChangeAspect="1"/>
                  </p:cNvSpPr>
                  <p:nvPr/>
                </p:nvSpPr>
                <p:spPr>
                  <a:xfrm>
                    <a:off x="5839634" y="5626877"/>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68" name="Oval 455">
                    <a:extLst>
                      <a:ext uri="{FF2B5EF4-FFF2-40B4-BE49-F238E27FC236}">
                        <a16:creationId xmlns:a16="http://schemas.microsoft.com/office/drawing/2014/main" id="{6B45E382-F386-46E7-B643-E85A005CB119}"/>
                      </a:ext>
                    </a:extLst>
                  </p:cNvPr>
                  <p:cNvSpPr>
                    <a:spLocks noChangeAspect="1"/>
                  </p:cNvSpPr>
                  <p:nvPr/>
                </p:nvSpPr>
                <p:spPr>
                  <a:xfrm>
                    <a:off x="5681658" y="5343336"/>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69" name="Oval 456">
                    <a:extLst>
                      <a:ext uri="{FF2B5EF4-FFF2-40B4-BE49-F238E27FC236}">
                        <a16:creationId xmlns:a16="http://schemas.microsoft.com/office/drawing/2014/main" id="{3AD8D28E-FDDE-4E20-9C58-BFB27A82431B}"/>
                      </a:ext>
                    </a:extLst>
                  </p:cNvPr>
                  <p:cNvSpPr>
                    <a:spLocks noChangeAspect="1"/>
                  </p:cNvSpPr>
                  <p:nvPr/>
                </p:nvSpPr>
                <p:spPr>
                  <a:xfrm>
                    <a:off x="5625669" y="5852053"/>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0" name="Oval 451">
                    <a:extLst>
                      <a:ext uri="{FF2B5EF4-FFF2-40B4-BE49-F238E27FC236}">
                        <a16:creationId xmlns:a16="http://schemas.microsoft.com/office/drawing/2014/main" id="{311AF8FB-0E5E-43BE-B6F2-DA71E12357F7}"/>
                      </a:ext>
                    </a:extLst>
                  </p:cNvPr>
                  <p:cNvSpPr>
                    <a:spLocks noChangeAspect="1"/>
                  </p:cNvSpPr>
                  <p:nvPr/>
                </p:nvSpPr>
                <p:spPr>
                  <a:xfrm>
                    <a:off x="5231985" y="5667760"/>
                    <a:ext cx="85611" cy="81952"/>
                  </a:xfrm>
                  <a:prstGeom prst="ellipse">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grpSp>
          </p:grpSp>
          <p:sp>
            <p:nvSpPr>
              <p:cNvPr id="250" name="Flowchart: Alternate Process 249">
                <a:extLst>
                  <a:ext uri="{FF2B5EF4-FFF2-40B4-BE49-F238E27FC236}">
                    <a16:creationId xmlns:a16="http://schemas.microsoft.com/office/drawing/2014/main" id="{CD501770-2308-4F69-A3EB-5746C8561BC9}"/>
                  </a:ext>
                </a:extLst>
              </p:cNvPr>
              <p:cNvSpPr/>
              <p:nvPr/>
            </p:nvSpPr>
            <p:spPr>
              <a:xfrm>
                <a:off x="4326399" y="4248785"/>
                <a:ext cx="2714111" cy="961396"/>
              </a:xfrm>
              <a:prstGeom prst="flowChartAlternateProcess">
                <a:avLst/>
              </a:prstGeom>
              <a:noFill/>
              <a:ln w="9525">
                <a:solidFill>
                  <a:schemeClr val="bg1">
                    <a:lumMod val="50000"/>
                  </a:schemeClr>
                </a:solidFill>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400"/>
              </a:p>
            </p:txBody>
          </p:sp>
          <p:sp>
            <p:nvSpPr>
              <p:cNvPr id="251" name="Flowchart: Alternate Process 436">
                <a:extLst>
                  <a:ext uri="{FF2B5EF4-FFF2-40B4-BE49-F238E27FC236}">
                    <a16:creationId xmlns:a16="http://schemas.microsoft.com/office/drawing/2014/main" id="{219B2B82-8E13-4925-A6F2-C68135E03BD9}"/>
                  </a:ext>
                </a:extLst>
              </p:cNvPr>
              <p:cNvSpPr/>
              <p:nvPr/>
            </p:nvSpPr>
            <p:spPr>
              <a:xfrm>
                <a:off x="4739008" y="4598154"/>
                <a:ext cx="1307337" cy="787420"/>
              </a:xfrm>
              <a:prstGeom prst="flowChartAlternateProcess">
                <a:avLst/>
              </a:prstGeom>
              <a:solidFill>
                <a:srgbClr val="A8D7E0"/>
              </a:solidFill>
              <a:ln w="0">
                <a:solidFill>
                  <a:schemeClr val="bg1">
                    <a:lumMod val="50000"/>
                  </a:schemeClr>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US" sz="2400" kern="0">
                  <a:solidFill>
                    <a:prstClr val="black"/>
                  </a:solidFill>
                </a:endParaRPr>
              </a:p>
            </p:txBody>
          </p:sp>
          <p:sp>
            <p:nvSpPr>
              <p:cNvPr id="252" name="TextBox 251">
                <a:extLst>
                  <a:ext uri="{FF2B5EF4-FFF2-40B4-BE49-F238E27FC236}">
                    <a16:creationId xmlns:a16="http://schemas.microsoft.com/office/drawing/2014/main" id="{C17CFAEB-EF76-483D-B379-62FBB5CE0545}"/>
                  </a:ext>
                </a:extLst>
              </p:cNvPr>
              <p:cNvSpPr txBox="1"/>
              <p:nvPr/>
            </p:nvSpPr>
            <p:spPr>
              <a:xfrm>
                <a:off x="2626071" y="4456422"/>
                <a:ext cx="1950260" cy="457122"/>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333" b="1" dirty="0">
                    <a:cs typeface="Arial" panose="020B0604020202020204" pitchFamily="34" charset="0"/>
                  </a:rPr>
                  <a:t>Macaronesia</a:t>
                </a:r>
                <a:br>
                  <a:rPr lang="en-US" sz="1333" b="1" dirty="0">
                    <a:cs typeface="Arial" panose="020B0604020202020204" pitchFamily="34" charset="0"/>
                  </a:rPr>
                </a:br>
                <a:r>
                  <a:rPr lang="en-US" sz="1333" b="1" dirty="0">
                    <a:cs typeface="Arial" panose="020B0604020202020204" pitchFamily="34" charset="0"/>
                  </a:rPr>
                  <a:t>meta-archipelago</a:t>
                </a:r>
                <a:endParaRPr lang="en-US" sz="1333" dirty="0">
                  <a:cs typeface="Arial" panose="020B0604020202020204" pitchFamily="34" charset="0"/>
                </a:endParaRPr>
              </a:p>
            </p:txBody>
          </p:sp>
          <p:grpSp>
            <p:nvGrpSpPr>
              <p:cNvPr id="253" name="Group 252">
                <a:extLst>
                  <a:ext uri="{FF2B5EF4-FFF2-40B4-BE49-F238E27FC236}">
                    <a16:creationId xmlns:a16="http://schemas.microsoft.com/office/drawing/2014/main" id="{C037F3F0-1889-4D6A-BBBF-7695CE344BA0}"/>
                  </a:ext>
                </a:extLst>
              </p:cNvPr>
              <p:cNvGrpSpPr/>
              <p:nvPr/>
            </p:nvGrpSpPr>
            <p:grpSpPr>
              <a:xfrm>
                <a:off x="4526198" y="4417458"/>
                <a:ext cx="2454092" cy="684010"/>
                <a:chOff x="2027500" y="1723766"/>
                <a:chExt cx="1090528" cy="324186"/>
              </a:xfrm>
            </p:grpSpPr>
            <p:grpSp>
              <p:nvGrpSpPr>
                <p:cNvPr id="346" name="Group 345">
                  <a:extLst>
                    <a:ext uri="{FF2B5EF4-FFF2-40B4-BE49-F238E27FC236}">
                      <a16:creationId xmlns:a16="http://schemas.microsoft.com/office/drawing/2014/main" id="{FC2D2190-8337-44B9-80FF-73E2E2A56669}"/>
                    </a:ext>
                  </a:extLst>
                </p:cNvPr>
                <p:cNvGrpSpPr/>
                <p:nvPr/>
              </p:nvGrpSpPr>
              <p:grpSpPr>
                <a:xfrm>
                  <a:off x="2751357" y="1968495"/>
                  <a:ext cx="357537" cy="79457"/>
                  <a:chOff x="2751357" y="1968495"/>
                  <a:chExt cx="357537" cy="79457"/>
                </a:xfrm>
              </p:grpSpPr>
              <p:sp>
                <p:nvSpPr>
                  <p:cNvPr id="358" name="Freihandform 55">
                    <a:extLst>
                      <a:ext uri="{FF2B5EF4-FFF2-40B4-BE49-F238E27FC236}">
                        <a16:creationId xmlns:a16="http://schemas.microsoft.com/office/drawing/2014/main" id="{42A4F94A-2C3C-4036-BDB2-153ACD4CACB0}"/>
                      </a:ext>
                    </a:extLst>
                  </p:cNvPr>
                  <p:cNvSpPr/>
                  <p:nvPr/>
                </p:nvSpPr>
                <p:spPr>
                  <a:xfrm>
                    <a:off x="2751357" y="1968495"/>
                    <a:ext cx="206953" cy="79457"/>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lgn="ctr">
                    <a:solidFill>
                      <a:srgbClr val="507E32"/>
                    </a:solidFill>
                    <a:prstDash val="solid"/>
                  </a:ln>
                  <a:effectLst/>
                </p:spPr>
                <p:txBody>
                  <a:bodyPr rtlCol="0" anchor="ctr"/>
                  <a:lstStyle/>
                  <a:p>
                    <a:pPr algn="ctr" defTabSz="870853">
                      <a:defRPr/>
                    </a:pPr>
                    <a:endParaRPr lang="de-DE" sz="2400" kern="0">
                      <a:solidFill>
                        <a:prstClr val="white"/>
                      </a:solidFill>
                    </a:endParaRPr>
                  </a:p>
                </p:txBody>
              </p:sp>
              <p:sp>
                <p:nvSpPr>
                  <p:cNvPr id="359" name="Freihandform 55">
                    <a:extLst>
                      <a:ext uri="{FF2B5EF4-FFF2-40B4-BE49-F238E27FC236}">
                        <a16:creationId xmlns:a16="http://schemas.microsoft.com/office/drawing/2014/main" id="{534E1E53-59BD-40B3-A221-6DE24B64F9F3}"/>
                      </a:ext>
                    </a:extLst>
                  </p:cNvPr>
                  <p:cNvSpPr/>
                  <p:nvPr/>
                </p:nvSpPr>
                <p:spPr>
                  <a:xfrm>
                    <a:off x="3028638" y="1973146"/>
                    <a:ext cx="80256" cy="45719"/>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lgn="ctr">
                    <a:solidFill>
                      <a:srgbClr val="507E32"/>
                    </a:solidFill>
                    <a:prstDash val="solid"/>
                  </a:ln>
                  <a:effectLst/>
                </p:spPr>
                <p:txBody>
                  <a:bodyPr rtlCol="0" anchor="ctr"/>
                  <a:lstStyle/>
                  <a:p>
                    <a:pPr algn="ctr" defTabSz="870853">
                      <a:defRPr/>
                    </a:pPr>
                    <a:endParaRPr lang="de-DE" sz="2400" kern="0" dirty="0">
                      <a:solidFill>
                        <a:prstClr val="white"/>
                      </a:solidFill>
                    </a:endParaRPr>
                  </a:p>
                </p:txBody>
              </p:sp>
            </p:grpSp>
            <p:grpSp>
              <p:nvGrpSpPr>
                <p:cNvPr id="347" name="Group 346">
                  <a:extLst>
                    <a:ext uri="{FF2B5EF4-FFF2-40B4-BE49-F238E27FC236}">
                      <a16:creationId xmlns:a16="http://schemas.microsoft.com/office/drawing/2014/main" id="{47C84D8D-9954-4EB8-A7D2-62EA9ECA3B16}"/>
                    </a:ext>
                  </a:extLst>
                </p:cNvPr>
                <p:cNvGrpSpPr/>
                <p:nvPr/>
              </p:nvGrpSpPr>
              <p:grpSpPr>
                <a:xfrm>
                  <a:off x="2027500" y="1723766"/>
                  <a:ext cx="245916" cy="98572"/>
                  <a:chOff x="2027500" y="1723766"/>
                  <a:chExt cx="245916" cy="98572"/>
                </a:xfrm>
              </p:grpSpPr>
              <p:sp>
                <p:nvSpPr>
                  <p:cNvPr id="356" name="Freihandform 55">
                    <a:extLst>
                      <a:ext uri="{FF2B5EF4-FFF2-40B4-BE49-F238E27FC236}">
                        <a16:creationId xmlns:a16="http://schemas.microsoft.com/office/drawing/2014/main" id="{C785E474-5C5F-4C8E-AEC1-37400EDFA52C}"/>
                      </a:ext>
                    </a:extLst>
                  </p:cNvPr>
                  <p:cNvSpPr/>
                  <p:nvPr/>
                </p:nvSpPr>
                <p:spPr>
                  <a:xfrm>
                    <a:off x="2027500" y="1776619"/>
                    <a:ext cx="80256" cy="45719"/>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lgn="ctr">
                    <a:solidFill>
                      <a:srgbClr val="507E32"/>
                    </a:solidFill>
                    <a:prstDash val="solid"/>
                  </a:ln>
                  <a:effectLst/>
                </p:spPr>
                <p:txBody>
                  <a:bodyPr rtlCol="0" anchor="ctr"/>
                  <a:lstStyle/>
                  <a:p>
                    <a:pPr algn="ctr" defTabSz="870853">
                      <a:defRPr/>
                    </a:pPr>
                    <a:endParaRPr lang="de-DE" sz="2400" kern="0" dirty="0">
                      <a:solidFill>
                        <a:prstClr val="white"/>
                      </a:solidFill>
                    </a:endParaRPr>
                  </a:p>
                </p:txBody>
              </p:sp>
              <p:sp>
                <p:nvSpPr>
                  <p:cNvPr id="357" name="Freihandform 55">
                    <a:extLst>
                      <a:ext uri="{FF2B5EF4-FFF2-40B4-BE49-F238E27FC236}">
                        <a16:creationId xmlns:a16="http://schemas.microsoft.com/office/drawing/2014/main" id="{D478F95D-2EE6-479B-81EE-9CAEF1C3CEE5}"/>
                      </a:ext>
                    </a:extLst>
                  </p:cNvPr>
                  <p:cNvSpPr/>
                  <p:nvPr/>
                </p:nvSpPr>
                <p:spPr>
                  <a:xfrm>
                    <a:off x="2155334" y="1723766"/>
                    <a:ext cx="118082" cy="64111"/>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lgn="ctr">
                    <a:solidFill>
                      <a:srgbClr val="507E32"/>
                    </a:solidFill>
                    <a:prstDash val="solid"/>
                  </a:ln>
                  <a:effectLst/>
                </p:spPr>
                <p:txBody>
                  <a:bodyPr rtlCol="0" anchor="ctr"/>
                  <a:lstStyle/>
                  <a:p>
                    <a:pPr algn="ctr" defTabSz="870853">
                      <a:defRPr/>
                    </a:pPr>
                    <a:endParaRPr lang="de-DE" sz="2400" kern="0">
                      <a:solidFill>
                        <a:prstClr val="white"/>
                      </a:solidFill>
                    </a:endParaRPr>
                  </a:p>
                </p:txBody>
              </p:sp>
            </p:grpSp>
            <p:grpSp>
              <p:nvGrpSpPr>
                <p:cNvPr id="348" name="Group 347">
                  <a:extLst>
                    <a:ext uri="{FF2B5EF4-FFF2-40B4-BE49-F238E27FC236}">
                      <a16:creationId xmlns:a16="http://schemas.microsoft.com/office/drawing/2014/main" id="{09B03E0A-D055-4770-94B0-109375D8CF96}"/>
                    </a:ext>
                  </a:extLst>
                </p:cNvPr>
                <p:cNvGrpSpPr/>
                <p:nvPr/>
              </p:nvGrpSpPr>
              <p:grpSpPr>
                <a:xfrm>
                  <a:off x="2803532" y="1734751"/>
                  <a:ext cx="314496" cy="129345"/>
                  <a:chOff x="2803532" y="1734751"/>
                  <a:chExt cx="314496" cy="129345"/>
                </a:xfrm>
              </p:grpSpPr>
              <p:sp>
                <p:nvSpPr>
                  <p:cNvPr id="353" name="Freihandform 55">
                    <a:extLst>
                      <a:ext uri="{FF2B5EF4-FFF2-40B4-BE49-F238E27FC236}">
                        <a16:creationId xmlns:a16="http://schemas.microsoft.com/office/drawing/2014/main" id="{D4332720-7C67-44F8-9B15-26F880EF5A22}"/>
                      </a:ext>
                    </a:extLst>
                  </p:cNvPr>
                  <p:cNvSpPr/>
                  <p:nvPr/>
                </p:nvSpPr>
                <p:spPr>
                  <a:xfrm>
                    <a:off x="2803532" y="1734751"/>
                    <a:ext cx="80256" cy="45719"/>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lgn="ctr">
                    <a:solidFill>
                      <a:srgbClr val="507E32"/>
                    </a:solidFill>
                    <a:prstDash val="solid"/>
                  </a:ln>
                  <a:effectLst/>
                </p:spPr>
                <p:txBody>
                  <a:bodyPr rtlCol="0" anchor="ctr"/>
                  <a:lstStyle/>
                  <a:p>
                    <a:pPr algn="ctr" defTabSz="870853">
                      <a:defRPr/>
                    </a:pPr>
                    <a:endParaRPr lang="de-DE" sz="2400" kern="0" dirty="0">
                      <a:solidFill>
                        <a:prstClr val="white"/>
                      </a:solidFill>
                    </a:endParaRPr>
                  </a:p>
                </p:txBody>
              </p:sp>
              <p:sp>
                <p:nvSpPr>
                  <p:cNvPr id="354" name="Freihandform 55">
                    <a:extLst>
                      <a:ext uri="{FF2B5EF4-FFF2-40B4-BE49-F238E27FC236}">
                        <a16:creationId xmlns:a16="http://schemas.microsoft.com/office/drawing/2014/main" id="{A1196DD1-B9BA-44E4-8754-08D4D4BAA5AC}"/>
                      </a:ext>
                    </a:extLst>
                  </p:cNvPr>
                  <p:cNvSpPr/>
                  <p:nvPr/>
                </p:nvSpPr>
                <p:spPr>
                  <a:xfrm>
                    <a:off x="2999946" y="1757611"/>
                    <a:ext cx="118082" cy="64111"/>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lgn="ctr">
                    <a:solidFill>
                      <a:srgbClr val="507E32"/>
                    </a:solidFill>
                    <a:prstDash val="solid"/>
                  </a:ln>
                  <a:effectLst/>
                </p:spPr>
                <p:txBody>
                  <a:bodyPr rtlCol="0" anchor="ctr"/>
                  <a:lstStyle/>
                  <a:p>
                    <a:pPr algn="ctr" defTabSz="870853">
                      <a:defRPr/>
                    </a:pPr>
                    <a:endParaRPr lang="de-DE" sz="2400" kern="0">
                      <a:solidFill>
                        <a:prstClr val="white"/>
                      </a:solidFill>
                    </a:endParaRPr>
                  </a:p>
                </p:txBody>
              </p:sp>
              <p:sp>
                <p:nvSpPr>
                  <p:cNvPr id="355" name="Freihandform 55">
                    <a:extLst>
                      <a:ext uri="{FF2B5EF4-FFF2-40B4-BE49-F238E27FC236}">
                        <a16:creationId xmlns:a16="http://schemas.microsoft.com/office/drawing/2014/main" id="{CA7B4BD1-F6AF-4747-98C6-7394C0AF2881}"/>
                      </a:ext>
                    </a:extLst>
                  </p:cNvPr>
                  <p:cNvSpPr/>
                  <p:nvPr/>
                </p:nvSpPr>
                <p:spPr>
                  <a:xfrm>
                    <a:off x="2833247" y="1818377"/>
                    <a:ext cx="80256" cy="45719"/>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lgn="ctr">
                    <a:solidFill>
                      <a:srgbClr val="507E32"/>
                    </a:solidFill>
                    <a:prstDash val="solid"/>
                  </a:ln>
                  <a:effectLst/>
                </p:spPr>
                <p:txBody>
                  <a:bodyPr rtlCol="0" anchor="ctr"/>
                  <a:lstStyle/>
                  <a:p>
                    <a:pPr algn="ctr" defTabSz="870853">
                      <a:defRPr/>
                    </a:pPr>
                    <a:endParaRPr lang="de-DE" sz="2400" kern="0" dirty="0">
                      <a:solidFill>
                        <a:prstClr val="white"/>
                      </a:solidFill>
                    </a:endParaRPr>
                  </a:p>
                </p:txBody>
              </p:sp>
            </p:grpSp>
            <p:grpSp>
              <p:nvGrpSpPr>
                <p:cNvPr id="349" name="Group 348">
                  <a:extLst>
                    <a:ext uri="{FF2B5EF4-FFF2-40B4-BE49-F238E27FC236}">
                      <a16:creationId xmlns:a16="http://schemas.microsoft.com/office/drawing/2014/main" id="{581C8165-EE02-4E6B-9FE5-FD6296553671}"/>
                    </a:ext>
                  </a:extLst>
                </p:cNvPr>
                <p:cNvGrpSpPr/>
                <p:nvPr/>
              </p:nvGrpSpPr>
              <p:grpSpPr>
                <a:xfrm>
                  <a:off x="2212441" y="1847527"/>
                  <a:ext cx="340647" cy="131048"/>
                  <a:chOff x="2241107" y="1878882"/>
                  <a:chExt cx="340647" cy="131048"/>
                </a:xfrm>
              </p:grpSpPr>
              <p:sp>
                <p:nvSpPr>
                  <p:cNvPr id="350" name="Freihandform 55">
                    <a:extLst>
                      <a:ext uri="{FF2B5EF4-FFF2-40B4-BE49-F238E27FC236}">
                        <a16:creationId xmlns:a16="http://schemas.microsoft.com/office/drawing/2014/main" id="{FDD3B9D7-9A36-4E5B-B792-8D25E7D829D3}"/>
                      </a:ext>
                    </a:extLst>
                  </p:cNvPr>
                  <p:cNvSpPr/>
                  <p:nvPr/>
                </p:nvSpPr>
                <p:spPr>
                  <a:xfrm>
                    <a:off x="2463672" y="1945818"/>
                    <a:ext cx="118082" cy="64112"/>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FFC000"/>
                  </a:solidFill>
                  <a:ln w="9525" cap="flat" cmpd="sng" algn="ctr">
                    <a:solidFill>
                      <a:srgbClr val="BC8C00"/>
                    </a:solidFill>
                    <a:prstDash val="solid"/>
                  </a:ln>
                  <a:effectLst/>
                </p:spPr>
                <p:txBody>
                  <a:bodyPr rtlCol="0" anchor="ctr"/>
                  <a:lstStyle/>
                  <a:p>
                    <a:pPr algn="ctr" defTabSz="870853">
                      <a:defRPr/>
                    </a:pPr>
                    <a:endParaRPr lang="de-DE" sz="2400" kern="0">
                      <a:solidFill>
                        <a:prstClr val="white"/>
                      </a:solidFill>
                    </a:endParaRPr>
                  </a:p>
                </p:txBody>
              </p:sp>
              <p:sp>
                <p:nvSpPr>
                  <p:cNvPr id="351" name="Freihandform 55">
                    <a:extLst>
                      <a:ext uri="{FF2B5EF4-FFF2-40B4-BE49-F238E27FC236}">
                        <a16:creationId xmlns:a16="http://schemas.microsoft.com/office/drawing/2014/main" id="{7DFCB5E7-CE55-441B-9DE0-16F13EA08DD7}"/>
                      </a:ext>
                    </a:extLst>
                  </p:cNvPr>
                  <p:cNvSpPr/>
                  <p:nvPr/>
                </p:nvSpPr>
                <p:spPr>
                  <a:xfrm>
                    <a:off x="2241107" y="1929479"/>
                    <a:ext cx="139651" cy="73103"/>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FFC000"/>
                  </a:solidFill>
                  <a:ln w="9525" cap="flat" cmpd="sng" algn="ctr">
                    <a:solidFill>
                      <a:srgbClr val="BC8C00"/>
                    </a:solidFill>
                    <a:prstDash val="solid"/>
                  </a:ln>
                  <a:effectLst/>
                </p:spPr>
                <p:txBody>
                  <a:bodyPr rtlCol="0" anchor="ctr"/>
                  <a:lstStyle/>
                  <a:p>
                    <a:pPr algn="ctr" defTabSz="870853">
                      <a:defRPr/>
                    </a:pPr>
                    <a:endParaRPr lang="de-DE" sz="2400" kern="0">
                      <a:solidFill>
                        <a:prstClr val="white"/>
                      </a:solidFill>
                    </a:endParaRPr>
                  </a:p>
                </p:txBody>
              </p:sp>
              <p:sp>
                <p:nvSpPr>
                  <p:cNvPr id="352" name="Freihandform 55">
                    <a:extLst>
                      <a:ext uri="{FF2B5EF4-FFF2-40B4-BE49-F238E27FC236}">
                        <a16:creationId xmlns:a16="http://schemas.microsoft.com/office/drawing/2014/main" id="{C5212378-BEB1-4C9C-A2F5-FDE032CF0F9C}"/>
                      </a:ext>
                    </a:extLst>
                  </p:cNvPr>
                  <p:cNvSpPr/>
                  <p:nvPr/>
                </p:nvSpPr>
                <p:spPr>
                  <a:xfrm>
                    <a:off x="2378054" y="1878882"/>
                    <a:ext cx="86255" cy="64112"/>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FFC000"/>
                  </a:solidFill>
                  <a:ln w="9525" cap="flat" cmpd="sng" algn="ctr">
                    <a:solidFill>
                      <a:srgbClr val="BC8C00"/>
                    </a:solidFill>
                    <a:prstDash val="solid"/>
                  </a:ln>
                  <a:effectLst/>
                </p:spPr>
                <p:txBody>
                  <a:bodyPr rtlCol="0" anchor="ctr"/>
                  <a:lstStyle/>
                  <a:p>
                    <a:pPr algn="ctr" defTabSz="870853">
                      <a:defRPr/>
                    </a:pPr>
                    <a:endParaRPr lang="de-DE" sz="2400" kern="0">
                      <a:solidFill>
                        <a:prstClr val="white"/>
                      </a:solidFill>
                    </a:endParaRPr>
                  </a:p>
                </p:txBody>
              </p:sp>
            </p:grpSp>
          </p:grpSp>
          <p:sp>
            <p:nvSpPr>
              <p:cNvPr id="254" name="TextBox 424">
                <a:extLst>
                  <a:ext uri="{FF2B5EF4-FFF2-40B4-BE49-F238E27FC236}">
                    <a16:creationId xmlns:a16="http://schemas.microsoft.com/office/drawing/2014/main" id="{F32B481D-05EC-4CE4-ADC4-7BA8EE09883E}"/>
                  </a:ext>
                </a:extLst>
              </p:cNvPr>
              <p:cNvSpPr txBox="1"/>
              <p:nvPr/>
            </p:nvSpPr>
            <p:spPr>
              <a:xfrm>
                <a:off x="4514724" y="4905390"/>
                <a:ext cx="1750260" cy="457122"/>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333" b="1" dirty="0">
                    <a:cs typeface="Arial" panose="020B0604020202020204" pitchFamily="34" charset="0"/>
                  </a:rPr>
                  <a:t>Canary Islands</a:t>
                </a:r>
              </a:p>
              <a:p>
                <a:pPr algn="ctr"/>
                <a:r>
                  <a:rPr lang="en-US" sz="1333" b="1" dirty="0">
                    <a:cs typeface="Arial" panose="020B0604020202020204" pitchFamily="34" charset="0"/>
                  </a:rPr>
                  <a:t>archipelago</a:t>
                </a:r>
              </a:p>
            </p:txBody>
          </p:sp>
          <p:sp>
            <p:nvSpPr>
              <p:cNvPr id="255" name="TextBox 254">
                <a:extLst>
                  <a:ext uri="{FF2B5EF4-FFF2-40B4-BE49-F238E27FC236}">
                    <a16:creationId xmlns:a16="http://schemas.microsoft.com/office/drawing/2014/main" id="{F3E9E03E-2228-4C89-9C55-CBB792033DE1}"/>
                  </a:ext>
                </a:extLst>
              </p:cNvPr>
              <p:cNvSpPr txBox="1"/>
              <p:nvPr/>
            </p:nvSpPr>
            <p:spPr>
              <a:xfrm>
                <a:off x="1045798" y="4511243"/>
                <a:ext cx="1687154" cy="270553"/>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333" b="1" dirty="0">
                    <a:cs typeface="Arial" panose="020B0604020202020204" pitchFamily="34" charset="0"/>
                  </a:rPr>
                  <a:t>Source region</a:t>
                </a:r>
              </a:p>
            </p:txBody>
          </p:sp>
          <p:sp>
            <p:nvSpPr>
              <p:cNvPr id="256" name="TextBox 255">
                <a:extLst>
                  <a:ext uri="{FF2B5EF4-FFF2-40B4-BE49-F238E27FC236}">
                    <a16:creationId xmlns:a16="http://schemas.microsoft.com/office/drawing/2014/main" id="{E61F8CE0-BA23-47D0-8A9C-F175DCE84962}"/>
                  </a:ext>
                </a:extLst>
              </p:cNvPr>
              <p:cNvSpPr txBox="1"/>
              <p:nvPr/>
            </p:nvSpPr>
            <p:spPr>
              <a:xfrm>
                <a:off x="3015569" y="1630081"/>
                <a:ext cx="2088077" cy="363925"/>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Dispersal</a:t>
                </a:r>
              </a:p>
            </p:txBody>
          </p:sp>
          <p:sp>
            <p:nvSpPr>
              <p:cNvPr id="257" name="TextBox 256">
                <a:extLst>
                  <a:ext uri="{FF2B5EF4-FFF2-40B4-BE49-F238E27FC236}">
                    <a16:creationId xmlns:a16="http://schemas.microsoft.com/office/drawing/2014/main" id="{BB1B4ADE-6060-4021-9C36-4FCD1389B9D2}"/>
                  </a:ext>
                </a:extLst>
              </p:cNvPr>
              <p:cNvSpPr txBox="1"/>
              <p:nvPr/>
            </p:nvSpPr>
            <p:spPr>
              <a:xfrm>
                <a:off x="4999688" y="1635576"/>
                <a:ext cx="1943108" cy="363925"/>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Speciation</a:t>
                </a:r>
                <a:endParaRPr lang="en-US" sz="2000" dirty="0">
                  <a:cs typeface="Arial" panose="020B0604020202020204" pitchFamily="34" charset="0"/>
                </a:endParaRPr>
              </a:p>
            </p:txBody>
          </p:sp>
          <p:grpSp>
            <p:nvGrpSpPr>
              <p:cNvPr id="258" name="Group 257">
                <a:extLst>
                  <a:ext uri="{FF2B5EF4-FFF2-40B4-BE49-F238E27FC236}">
                    <a16:creationId xmlns:a16="http://schemas.microsoft.com/office/drawing/2014/main" id="{2D407E8B-F2D4-4BFD-A43F-6F754D4BAD1A}"/>
                  </a:ext>
                </a:extLst>
              </p:cNvPr>
              <p:cNvGrpSpPr/>
              <p:nvPr/>
            </p:nvGrpSpPr>
            <p:grpSpPr>
              <a:xfrm>
                <a:off x="1312793" y="2442955"/>
                <a:ext cx="1532434" cy="1466199"/>
                <a:chOff x="-136121" y="2828297"/>
                <a:chExt cx="1532434" cy="1466199"/>
              </a:xfrm>
            </p:grpSpPr>
            <p:sp>
              <p:nvSpPr>
                <p:cNvPr id="259" name="Rectangle 458">
                  <a:extLst>
                    <a:ext uri="{FF2B5EF4-FFF2-40B4-BE49-F238E27FC236}">
                      <a16:creationId xmlns:a16="http://schemas.microsoft.com/office/drawing/2014/main" id="{9945FD5F-5F6A-49D4-BA34-74F231AEEF17}"/>
                    </a:ext>
                  </a:extLst>
                </p:cNvPr>
                <p:cNvSpPr>
                  <a:spLocks noChangeAspect="1"/>
                </p:cNvSpPr>
                <p:nvPr/>
              </p:nvSpPr>
              <p:spPr>
                <a:xfrm>
                  <a:off x="-136121" y="2828297"/>
                  <a:ext cx="1532434" cy="1466199"/>
                </a:xfrm>
                <a:prstGeom prst="rect">
                  <a:avLst/>
                </a:prstGeom>
                <a:solidFill>
                  <a:schemeClr val="bg1"/>
                </a:solidFill>
                <a:ln>
                  <a:solidFill>
                    <a:schemeClr val="bg1">
                      <a:lumMod val="65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grpSp>
              <p:nvGrpSpPr>
                <p:cNvPr id="260" name="Group 259">
                  <a:extLst>
                    <a:ext uri="{FF2B5EF4-FFF2-40B4-BE49-F238E27FC236}">
                      <a16:creationId xmlns:a16="http://schemas.microsoft.com/office/drawing/2014/main" id="{4B58F0DE-D4A9-4DB7-A231-6BD7DC0E40C3}"/>
                    </a:ext>
                  </a:extLst>
                </p:cNvPr>
                <p:cNvGrpSpPr/>
                <p:nvPr/>
              </p:nvGrpSpPr>
              <p:grpSpPr>
                <a:xfrm>
                  <a:off x="-103031" y="2934186"/>
                  <a:ext cx="1418716" cy="1254419"/>
                  <a:chOff x="-1762683" y="2858522"/>
                  <a:chExt cx="1418716" cy="1254419"/>
                </a:xfrm>
              </p:grpSpPr>
              <p:sp>
                <p:nvSpPr>
                  <p:cNvPr id="261" name="Oval 459">
                    <a:extLst>
                      <a:ext uri="{FF2B5EF4-FFF2-40B4-BE49-F238E27FC236}">
                        <a16:creationId xmlns:a16="http://schemas.microsoft.com/office/drawing/2014/main" id="{E4EB3B3E-922B-4DE2-9578-3B4FAC886CBE}"/>
                      </a:ext>
                    </a:extLst>
                  </p:cNvPr>
                  <p:cNvSpPr>
                    <a:spLocks noChangeAspect="1"/>
                  </p:cNvSpPr>
                  <p:nvPr/>
                </p:nvSpPr>
                <p:spPr>
                  <a:xfrm>
                    <a:off x="-1762683" y="3520421"/>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62" name="Oval 460">
                    <a:extLst>
                      <a:ext uri="{FF2B5EF4-FFF2-40B4-BE49-F238E27FC236}">
                        <a16:creationId xmlns:a16="http://schemas.microsoft.com/office/drawing/2014/main" id="{BEA78368-8B14-44CB-AA50-A067F4BFD429}"/>
                      </a:ext>
                    </a:extLst>
                  </p:cNvPr>
                  <p:cNvSpPr>
                    <a:spLocks noChangeAspect="1"/>
                  </p:cNvSpPr>
                  <p:nvPr/>
                </p:nvSpPr>
                <p:spPr>
                  <a:xfrm>
                    <a:off x="-1613618" y="3844957"/>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63" name="Oval 461">
                    <a:extLst>
                      <a:ext uri="{FF2B5EF4-FFF2-40B4-BE49-F238E27FC236}">
                        <a16:creationId xmlns:a16="http://schemas.microsoft.com/office/drawing/2014/main" id="{70F05AE7-6144-4B34-84C9-9FCFA1FDB407}"/>
                      </a:ext>
                    </a:extLst>
                  </p:cNvPr>
                  <p:cNvSpPr>
                    <a:spLocks noChangeAspect="1"/>
                  </p:cNvSpPr>
                  <p:nvPr/>
                </p:nvSpPr>
                <p:spPr>
                  <a:xfrm>
                    <a:off x="-1276706" y="3968860"/>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264" name="Oval 462">
                    <a:extLst>
                      <a:ext uri="{FF2B5EF4-FFF2-40B4-BE49-F238E27FC236}">
                        <a16:creationId xmlns:a16="http://schemas.microsoft.com/office/drawing/2014/main" id="{9346A109-4DC7-4801-8CD9-3CA710F103E4}"/>
                      </a:ext>
                    </a:extLst>
                  </p:cNvPr>
                  <p:cNvSpPr>
                    <a:spLocks noChangeAspect="1"/>
                  </p:cNvSpPr>
                  <p:nvPr/>
                </p:nvSpPr>
                <p:spPr>
                  <a:xfrm>
                    <a:off x="-1322375" y="3644324"/>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65" name="Oval 463">
                    <a:extLst>
                      <a:ext uri="{FF2B5EF4-FFF2-40B4-BE49-F238E27FC236}">
                        <a16:creationId xmlns:a16="http://schemas.microsoft.com/office/drawing/2014/main" id="{BFE0035E-A9D8-46E4-A0B2-1C5085D9581D}"/>
                      </a:ext>
                    </a:extLst>
                  </p:cNvPr>
                  <p:cNvSpPr>
                    <a:spLocks noChangeAspect="1"/>
                  </p:cNvSpPr>
                  <p:nvPr/>
                </p:nvSpPr>
                <p:spPr>
                  <a:xfrm>
                    <a:off x="-1103178" y="3535198"/>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66" name="Oval 464">
                    <a:extLst>
                      <a:ext uri="{FF2B5EF4-FFF2-40B4-BE49-F238E27FC236}">
                        <a16:creationId xmlns:a16="http://schemas.microsoft.com/office/drawing/2014/main" id="{B71A8152-54A7-489B-8CFF-1A1814073C42}"/>
                      </a:ext>
                    </a:extLst>
                  </p:cNvPr>
                  <p:cNvSpPr>
                    <a:spLocks noChangeAspect="1"/>
                  </p:cNvSpPr>
                  <p:nvPr/>
                </p:nvSpPr>
                <p:spPr>
                  <a:xfrm>
                    <a:off x="-1506904" y="3374833"/>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67" name="Oval 465">
                    <a:extLst>
                      <a:ext uri="{FF2B5EF4-FFF2-40B4-BE49-F238E27FC236}">
                        <a16:creationId xmlns:a16="http://schemas.microsoft.com/office/drawing/2014/main" id="{EF59BC4A-9D5A-42D8-B7D4-ABD03BA68CE7}"/>
                      </a:ext>
                    </a:extLst>
                  </p:cNvPr>
                  <p:cNvSpPr>
                    <a:spLocks noChangeAspect="1"/>
                  </p:cNvSpPr>
                  <p:nvPr/>
                </p:nvSpPr>
                <p:spPr>
                  <a:xfrm>
                    <a:off x="-981366" y="3689507"/>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68" name="Oval 466">
                    <a:extLst>
                      <a:ext uri="{FF2B5EF4-FFF2-40B4-BE49-F238E27FC236}">
                        <a16:creationId xmlns:a16="http://schemas.microsoft.com/office/drawing/2014/main" id="{0640E4A4-0074-4C3A-B32B-3525DDDC98BD}"/>
                      </a:ext>
                    </a:extLst>
                  </p:cNvPr>
                  <p:cNvSpPr>
                    <a:spLocks noChangeAspect="1"/>
                  </p:cNvSpPr>
                  <p:nvPr/>
                </p:nvSpPr>
                <p:spPr>
                  <a:xfrm>
                    <a:off x="-727463" y="3706278"/>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69" name="Oval 467">
                    <a:extLst>
                      <a:ext uri="{FF2B5EF4-FFF2-40B4-BE49-F238E27FC236}">
                        <a16:creationId xmlns:a16="http://schemas.microsoft.com/office/drawing/2014/main" id="{86E71C9F-8533-4C91-B7DD-69B6F0F81D77}"/>
                      </a:ext>
                    </a:extLst>
                  </p:cNvPr>
                  <p:cNvSpPr>
                    <a:spLocks noChangeAspect="1"/>
                  </p:cNvSpPr>
                  <p:nvPr/>
                </p:nvSpPr>
                <p:spPr>
                  <a:xfrm>
                    <a:off x="-1356125" y="3392949"/>
                    <a:ext cx="85611" cy="81952"/>
                  </a:xfrm>
                  <a:prstGeom prst="ellipse">
                    <a:avLst/>
                  </a:prstGeom>
                  <a:solidFill>
                    <a:schemeClr val="bg1">
                      <a:lumMod val="6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0" name="Oval 468">
                    <a:extLst>
                      <a:ext uri="{FF2B5EF4-FFF2-40B4-BE49-F238E27FC236}">
                        <a16:creationId xmlns:a16="http://schemas.microsoft.com/office/drawing/2014/main" id="{3774F58A-E793-43D3-8C27-EC42DCAE9A61}"/>
                      </a:ext>
                    </a:extLst>
                  </p:cNvPr>
                  <p:cNvSpPr>
                    <a:spLocks noChangeAspect="1"/>
                  </p:cNvSpPr>
                  <p:nvPr/>
                </p:nvSpPr>
                <p:spPr>
                  <a:xfrm>
                    <a:off x="-1005337" y="3088858"/>
                    <a:ext cx="85611" cy="81952"/>
                  </a:xfrm>
                  <a:prstGeom prst="ellipse">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271" name="Oval 469">
                    <a:extLst>
                      <a:ext uri="{FF2B5EF4-FFF2-40B4-BE49-F238E27FC236}">
                        <a16:creationId xmlns:a16="http://schemas.microsoft.com/office/drawing/2014/main" id="{605A134A-669A-4394-8BCB-E04EC7E260B5}"/>
                      </a:ext>
                    </a:extLst>
                  </p:cNvPr>
                  <p:cNvSpPr>
                    <a:spLocks noChangeAspect="1"/>
                  </p:cNvSpPr>
                  <p:nvPr/>
                </p:nvSpPr>
                <p:spPr>
                  <a:xfrm>
                    <a:off x="-877803" y="3621390"/>
                    <a:ext cx="85611" cy="81952"/>
                  </a:xfrm>
                  <a:prstGeom prst="ellipse">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2" name="Oval 470">
                    <a:extLst>
                      <a:ext uri="{FF2B5EF4-FFF2-40B4-BE49-F238E27FC236}">
                        <a16:creationId xmlns:a16="http://schemas.microsoft.com/office/drawing/2014/main" id="{F96BF149-E329-421E-B24D-0508C3B58E67}"/>
                      </a:ext>
                    </a:extLst>
                  </p:cNvPr>
                  <p:cNvSpPr>
                    <a:spLocks noChangeAspect="1"/>
                  </p:cNvSpPr>
                  <p:nvPr/>
                </p:nvSpPr>
                <p:spPr>
                  <a:xfrm>
                    <a:off x="-1630320" y="3275538"/>
                    <a:ext cx="85611" cy="81952"/>
                  </a:xfrm>
                  <a:prstGeom prst="ellipse">
                    <a:avLst/>
                  </a:prstGeom>
                  <a:solidFill>
                    <a:schemeClr val="bg1">
                      <a:lumMod val="6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3" name="Oval 455">
                    <a:extLst>
                      <a:ext uri="{FF2B5EF4-FFF2-40B4-BE49-F238E27FC236}">
                        <a16:creationId xmlns:a16="http://schemas.microsoft.com/office/drawing/2014/main" id="{C3BABAEB-5F35-4971-8F4D-43775B6B79FA}"/>
                      </a:ext>
                    </a:extLst>
                  </p:cNvPr>
                  <p:cNvSpPr>
                    <a:spLocks noChangeAspect="1"/>
                  </p:cNvSpPr>
                  <p:nvPr/>
                </p:nvSpPr>
                <p:spPr>
                  <a:xfrm>
                    <a:off x="-992153" y="3295264"/>
                    <a:ext cx="85611" cy="81952"/>
                  </a:xfrm>
                  <a:prstGeom prst="ellipse">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4" name="Oval 456">
                    <a:extLst>
                      <a:ext uri="{FF2B5EF4-FFF2-40B4-BE49-F238E27FC236}">
                        <a16:creationId xmlns:a16="http://schemas.microsoft.com/office/drawing/2014/main" id="{56692634-FABE-48FC-80C4-D93C0E0A52D6}"/>
                      </a:ext>
                    </a:extLst>
                  </p:cNvPr>
                  <p:cNvSpPr>
                    <a:spLocks noChangeAspect="1"/>
                  </p:cNvSpPr>
                  <p:nvPr/>
                </p:nvSpPr>
                <p:spPr>
                  <a:xfrm>
                    <a:off x="-1048142" y="3803981"/>
                    <a:ext cx="85611" cy="81952"/>
                  </a:xfrm>
                  <a:prstGeom prst="ellipse">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5" name="Oval 457">
                    <a:extLst>
                      <a:ext uri="{FF2B5EF4-FFF2-40B4-BE49-F238E27FC236}">
                        <a16:creationId xmlns:a16="http://schemas.microsoft.com/office/drawing/2014/main" id="{70EB1623-0615-42A6-83C5-E64787FEF378}"/>
                      </a:ext>
                    </a:extLst>
                  </p:cNvPr>
                  <p:cNvSpPr>
                    <a:spLocks noChangeAspect="1"/>
                  </p:cNvSpPr>
                  <p:nvPr/>
                </p:nvSpPr>
                <p:spPr>
                  <a:xfrm>
                    <a:off x="-429578" y="3183774"/>
                    <a:ext cx="85611" cy="81952"/>
                  </a:xfrm>
                  <a:prstGeom prst="ellipse">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6" name="Oval 444">
                    <a:extLst>
                      <a:ext uri="{FF2B5EF4-FFF2-40B4-BE49-F238E27FC236}">
                        <a16:creationId xmlns:a16="http://schemas.microsoft.com/office/drawing/2014/main" id="{6E55A9B8-15BE-47D7-82AF-0E1B6988BE0D}"/>
                      </a:ext>
                    </a:extLst>
                  </p:cNvPr>
                  <p:cNvSpPr>
                    <a:spLocks noChangeAspect="1"/>
                  </p:cNvSpPr>
                  <p:nvPr/>
                </p:nvSpPr>
                <p:spPr>
                  <a:xfrm>
                    <a:off x="-460701" y="3026205"/>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7" name="Oval 445">
                    <a:extLst>
                      <a:ext uri="{FF2B5EF4-FFF2-40B4-BE49-F238E27FC236}">
                        <a16:creationId xmlns:a16="http://schemas.microsoft.com/office/drawing/2014/main" id="{7CEFDF80-139A-4B59-8CB2-415663840C87}"/>
                      </a:ext>
                    </a:extLst>
                  </p:cNvPr>
                  <p:cNvSpPr>
                    <a:spLocks noChangeAspect="1"/>
                  </p:cNvSpPr>
                  <p:nvPr/>
                </p:nvSpPr>
                <p:spPr>
                  <a:xfrm>
                    <a:off x="-1326744" y="30946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8" name="Oval 446">
                    <a:extLst>
                      <a:ext uri="{FF2B5EF4-FFF2-40B4-BE49-F238E27FC236}">
                        <a16:creationId xmlns:a16="http://schemas.microsoft.com/office/drawing/2014/main" id="{2EBA1460-9C32-40AB-AE3C-485BC9B96611}"/>
                      </a:ext>
                    </a:extLst>
                  </p:cNvPr>
                  <p:cNvSpPr>
                    <a:spLocks noChangeAspect="1"/>
                  </p:cNvSpPr>
                  <p:nvPr/>
                </p:nvSpPr>
                <p:spPr>
                  <a:xfrm>
                    <a:off x="-1726912" y="334514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9" name="Oval 447">
                    <a:extLst>
                      <a:ext uri="{FF2B5EF4-FFF2-40B4-BE49-F238E27FC236}">
                        <a16:creationId xmlns:a16="http://schemas.microsoft.com/office/drawing/2014/main" id="{394EE346-E3FA-42CD-8FB2-073101FEDFBD}"/>
                      </a:ext>
                    </a:extLst>
                  </p:cNvPr>
                  <p:cNvSpPr>
                    <a:spLocks noChangeAspect="1"/>
                  </p:cNvSpPr>
                  <p:nvPr/>
                </p:nvSpPr>
                <p:spPr>
                  <a:xfrm>
                    <a:off x="-1380100" y="403098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80" name="Oval 448">
                    <a:extLst>
                      <a:ext uri="{FF2B5EF4-FFF2-40B4-BE49-F238E27FC236}">
                        <a16:creationId xmlns:a16="http://schemas.microsoft.com/office/drawing/2014/main" id="{F67AE722-3CB2-49FA-BA8B-BAA7AF1BDA32}"/>
                      </a:ext>
                    </a:extLst>
                  </p:cNvPr>
                  <p:cNvSpPr>
                    <a:spLocks noChangeAspect="1"/>
                  </p:cNvSpPr>
                  <p:nvPr/>
                </p:nvSpPr>
                <p:spPr>
                  <a:xfrm>
                    <a:off x="-992399" y="2858522"/>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81" name="Oval 449">
                    <a:extLst>
                      <a:ext uri="{FF2B5EF4-FFF2-40B4-BE49-F238E27FC236}">
                        <a16:creationId xmlns:a16="http://schemas.microsoft.com/office/drawing/2014/main" id="{3F1B5C7F-6578-4A5E-BD3C-F6B75542B244}"/>
                      </a:ext>
                    </a:extLst>
                  </p:cNvPr>
                  <p:cNvSpPr>
                    <a:spLocks noChangeAspect="1"/>
                  </p:cNvSpPr>
                  <p:nvPr/>
                </p:nvSpPr>
                <p:spPr>
                  <a:xfrm>
                    <a:off x="-969857" y="2993496"/>
                    <a:ext cx="85611" cy="81952"/>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282" name="Oval 450">
                    <a:extLst>
                      <a:ext uri="{FF2B5EF4-FFF2-40B4-BE49-F238E27FC236}">
                        <a16:creationId xmlns:a16="http://schemas.microsoft.com/office/drawing/2014/main" id="{56387F51-5C95-413D-95B5-CE93785919EC}"/>
                      </a:ext>
                    </a:extLst>
                  </p:cNvPr>
                  <p:cNvSpPr>
                    <a:spLocks noChangeAspect="1"/>
                  </p:cNvSpPr>
                  <p:nvPr/>
                </p:nvSpPr>
                <p:spPr>
                  <a:xfrm>
                    <a:off x="-1563664" y="3672593"/>
                    <a:ext cx="85611" cy="81952"/>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283" name="Oval 451">
                    <a:extLst>
                      <a:ext uri="{FF2B5EF4-FFF2-40B4-BE49-F238E27FC236}">
                        <a16:creationId xmlns:a16="http://schemas.microsoft.com/office/drawing/2014/main" id="{C5922A7D-72F5-4EF5-8A60-DFFBE1356563}"/>
                      </a:ext>
                    </a:extLst>
                  </p:cNvPr>
                  <p:cNvSpPr>
                    <a:spLocks noChangeAspect="1"/>
                  </p:cNvSpPr>
                  <p:nvPr/>
                </p:nvSpPr>
                <p:spPr>
                  <a:xfrm>
                    <a:off x="-1441826" y="3619688"/>
                    <a:ext cx="85611" cy="81952"/>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84" name="Oval 452">
                    <a:extLst>
                      <a:ext uri="{FF2B5EF4-FFF2-40B4-BE49-F238E27FC236}">
                        <a16:creationId xmlns:a16="http://schemas.microsoft.com/office/drawing/2014/main" id="{6E224F33-13D1-4452-A662-A19FA1A30D24}"/>
                      </a:ext>
                    </a:extLst>
                  </p:cNvPr>
                  <p:cNvSpPr>
                    <a:spLocks noChangeAspect="1"/>
                  </p:cNvSpPr>
                  <p:nvPr/>
                </p:nvSpPr>
                <p:spPr>
                  <a:xfrm>
                    <a:off x="-718395" y="2890988"/>
                    <a:ext cx="85611" cy="81952"/>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285" name="Oval 453">
                    <a:extLst>
                      <a:ext uri="{FF2B5EF4-FFF2-40B4-BE49-F238E27FC236}">
                        <a16:creationId xmlns:a16="http://schemas.microsoft.com/office/drawing/2014/main" id="{D4A334E6-A22F-4C86-8589-1767F47E6D45}"/>
                      </a:ext>
                    </a:extLst>
                  </p:cNvPr>
                  <p:cNvSpPr>
                    <a:spLocks noChangeAspect="1"/>
                  </p:cNvSpPr>
                  <p:nvPr/>
                </p:nvSpPr>
                <p:spPr>
                  <a:xfrm>
                    <a:off x="-883772" y="3947969"/>
                    <a:ext cx="85611" cy="81952"/>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286" name="Oval 445">
                    <a:extLst>
                      <a:ext uri="{FF2B5EF4-FFF2-40B4-BE49-F238E27FC236}">
                        <a16:creationId xmlns:a16="http://schemas.microsoft.com/office/drawing/2014/main" id="{31A04150-812F-4653-9766-396693E174C9}"/>
                      </a:ext>
                    </a:extLst>
                  </p:cNvPr>
                  <p:cNvSpPr>
                    <a:spLocks noChangeAspect="1"/>
                  </p:cNvSpPr>
                  <p:nvPr/>
                </p:nvSpPr>
                <p:spPr>
                  <a:xfrm>
                    <a:off x="-1174344" y="32470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87" name="Oval 445">
                    <a:extLst>
                      <a:ext uri="{FF2B5EF4-FFF2-40B4-BE49-F238E27FC236}">
                        <a16:creationId xmlns:a16="http://schemas.microsoft.com/office/drawing/2014/main" id="{E0197B79-CB1A-44B9-A2F6-294EAE0BBDF9}"/>
                      </a:ext>
                    </a:extLst>
                  </p:cNvPr>
                  <p:cNvSpPr>
                    <a:spLocks noChangeAspect="1"/>
                  </p:cNvSpPr>
                  <p:nvPr/>
                </p:nvSpPr>
                <p:spPr>
                  <a:xfrm>
                    <a:off x="-1021944" y="33994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88" name="Oval 445">
                    <a:extLst>
                      <a:ext uri="{FF2B5EF4-FFF2-40B4-BE49-F238E27FC236}">
                        <a16:creationId xmlns:a16="http://schemas.microsoft.com/office/drawing/2014/main" id="{13FBB476-95B1-4B47-B528-281DA2B7F2FE}"/>
                      </a:ext>
                    </a:extLst>
                  </p:cNvPr>
                  <p:cNvSpPr>
                    <a:spLocks noChangeAspect="1"/>
                  </p:cNvSpPr>
                  <p:nvPr/>
                </p:nvSpPr>
                <p:spPr>
                  <a:xfrm>
                    <a:off x="-850437" y="3459966"/>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89" name="Oval 445">
                    <a:extLst>
                      <a:ext uri="{FF2B5EF4-FFF2-40B4-BE49-F238E27FC236}">
                        <a16:creationId xmlns:a16="http://schemas.microsoft.com/office/drawing/2014/main" id="{8BE919AD-8A0F-4E7F-AC5C-6AEBF17B7973}"/>
                      </a:ext>
                    </a:extLst>
                  </p:cNvPr>
                  <p:cNvSpPr>
                    <a:spLocks noChangeAspect="1"/>
                  </p:cNvSpPr>
                  <p:nvPr/>
                </p:nvSpPr>
                <p:spPr>
                  <a:xfrm>
                    <a:off x="-690678" y="360293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0" name="Oval 445">
                    <a:extLst>
                      <a:ext uri="{FF2B5EF4-FFF2-40B4-BE49-F238E27FC236}">
                        <a16:creationId xmlns:a16="http://schemas.microsoft.com/office/drawing/2014/main" id="{19DE8DA6-8CD5-4F57-883D-4F95C054C679}"/>
                      </a:ext>
                    </a:extLst>
                  </p:cNvPr>
                  <p:cNvSpPr>
                    <a:spLocks noChangeAspect="1"/>
                  </p:cNvSpPr>
                  <p:nvPr/>
                </p:nvSpPr>
                <p:spPr>
                  <a:xfrm>
                    <a:off x="-1221413" y="3762377"/>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1" name="Oval 445">
                    <a:extLst>
                      <a:ext uri="{FF2B5EF4-FFF2-40B4-BE49-F238E27FC236}">
                        <a16:creationId xmlns:a16="http://schemas.microsoft.com/office/drawing/2014/main" id="{2513B7C8-9056-4C2A-A1B2-27875D132956}"/>
                      </a:ext>
                    </a:extLst>
                  </p:cNvPr>
                  <p:cNvSpPr>
                    <a:spLocks noChangeAspect="1"/>
                  </p:cNvSpPr>
                  <p:nvPr/>
                </p:nvSpPr>
                <p:spPr>
                  <a:xfrm>
                    <a:off x="-752084" y="3067904"/>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2" name="Oval 445">
                    <a:extLst>
                      <a:ext uri="{FF2B5EF4-FFF2-40B4-BE49-F238E27FC236}">
                        <a16:creationId xmlns:a16="http://schemas.microsoft.com/office/drawing/2014/main" id="{71168752-090B-40ED-A3B7-551941F2D63E}"/>
                      </a:ext>
                    </a:extLst>
                  </p:cNvPr>
                  <p:cNvSpPr>
                    <a:spLocks noChangeAspect="1"/>
                  </p:cNvSpPr>
                  <p:nvPr/>
                </p:nvSpPr>
                <p:spPr>
                  <a:xfrm>
                    <a:off x="-774238" y="325858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3" name="Oval 445">
                    <a:extLst>
                      <a:ext uri="{FF2B5EF4-FFF2-40B4-BE49-F238E27FC236}">
                        <a16:creationId xmlns:a16="http://schemas.microsoft.com/office/drawing/2014/main" id="{12A779ED-F39C-4199-AF36-1962F191D738}"/>
                      </a:ext>
                    </a:extLst>
                  </p:cNvPr>
                  <p:cNvSpPr>
                    <a:spLocks noChangeAspect="1"/>
                  </p:cNvSpPr>
                  <p:nvPr/>
                </p:nvSpPr>
                <p:spPr>
                  <a:xfrm>
                    <a:off x="-1142612" y="302692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4" name="Oval 445">
                    <a:extLst>
                      <a:ext uri="{FF2B5EF4-FFF2-40B4-BE49-F238E27FC236}">
                        <a16:creationId xmlns:a16="http://schemas.microsoft.com/office/drawing/2014/main" id="{7108A2EB-FB47-4ED5-AB5C-67DC4DC47248}"/>
                      </a:ext>
                    </a:extLst>
                  </p:cNvPr>
                  <p:cNvSpPr>
                    <a:spLocks noChangeAspect="1"/>
                  </p:cNvSpPr>
                  <p:nvPr/>
                </p:nvSpPr>
                <p:spPr>
                  <a:xfrm>
                    <a:off x="-640676" y="3270947"/>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5" name="Oval 445">
                    <a:extLst>
                      <a:ext uri="{FF2B5EF4-FFF2-40B4-BE49-F238E27FC236}">
                        <a16:creationId xmlns:a16="http://schemas.microsoft.com/office/drawing/2014/main" id="{969AD319-488F-45D0-BCEC-54FCD6239C41}"/>
                      </a:ext>
                    </a:extLst>
                  </p:cNvPr>
                  <p:cNvSpPr>
                    <a:spLocks noChangeAspect="1"/>
                  </p:cNvSpPr>
                  <p:nvPr/>
                </p:nvSpPr>
                <p:spPr>
                  <a:xfrm>
                    <a:off x="-695055" y="336660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6" name="Oval 445">
                    <a:extLst>
                      <a:ext uri="{FF2B5EF4-FFF2-40B4-BE49-F238E27FC236}">
                        <a16:creationId xmlns:a16="http://schemas.microsoft.com/office/drawing/2014/main" id="{75AF299D-64CD-4ED2-9898-407D71B4862E}"/>
                      </a:ext>
                    </a:extLst>
                  </p:cNvPr>
                  <p:cNvSpPr>
                    <a:spLocks noChangeAspect="1"/>
                  </p:cNvSpPr>
                  <p:nvPr/>
                </p:nvSpPr>
                <p:spPr>
                  <a:xfrm>
                    <a:off x="-691734" y="314030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7" name="Oval 445">
                    <a:extLst>
                      <a:ext uri="{FF2B5EF4-FFF2-40B4-BE49-F238E27FC236}">
                        <a16:creationId xmlns:a16="http://schemas.microsoft.com/office/drawing/2014/main" id="{752841BA-F79D-4A39-8793-2C216C3EEA0D}"/>
                      </a:ext>
                    </a:extLst>
                  </p:cNvPr>
                  <p:cNvSpPr>
                    <a:spLocks noChangeAspect="1"/>
                  </p:cNvSpPr>
                  <p:nvPr/>
                </p:nvSpPr>
                <p:spPr>
                  <a:xfrm>
                    <a:off x="-1123956" y="340457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8" name="Oval 445">
                    <a:extLst>
                      <a:ext uri="{FF2B5EF4-FFF2-40B4-BE49-F238E27FC236}">
                        <a16:creationId xmlns:a16="http://schemas.microsoft.com/office/drawing/2014/main" id="{77E9428D-673C-4F7C-9642-77029628D632}"/>
                      </a:ext>
                    </a:extLst>
                  </p:cNvPr>
                  <p:cNvSpPr>
                    <a:spLocks noChangeAspect="1"/>
                  </p:cNvSpPr>
                  <p:nvPr/>
                </p:nvSpPr>
                <p:spPr>
                  <a:xfrm>
                    <a:off x="-1416491" y="373863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9" name="Oval 445">
                    <a:extLst>
                      <a:ext uri="{FF2B5EF4-FFF2-40B4-BE49-F238E27FC236}">
                        <a16:creationId xmlns:a16="http://schemas.microsoft.com/office/drawing/2014/main" id="{1F5EE478-C061-4028-972E-893603C0C174}"/>
                      </a:ext>
                    </a:extLst>
                  </p:cNvPr>
                  <p:cNvSpPr>
                    <a:spLocks noChangeAspect="1"/>
                  </p:cNvSpPr>
                  <p:nvPr/>
                </p:nvSpPr>
                <p:spPr>
                  <a:xfrm>
                    <a:off x="-869544" y="35518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0" name="Oval 445">
                    <a:extLst>
                      <a:ext uri="{FF2B5EF4-FFF2-40B4-BE49-F238E27FC236}">
                        <a16:creationId xmlns:a16="http://schemas.microsoft.com/office/drawing/2014/main" id="{5289FD88-A2B9-41B6-A77F-3C41A337C8A0}"/>
                      </a:ext>
                    </a:extLst>
                  </p:cNvPr>
                  <p:cNvSpPr>
                    <a:spLocks noChangeAspect="1"/>
                  </p:cNvSpPr>
                  <p:nvPr/>
                </p:nvSpPr>
                <p:spPr>
                  <a:xfrm>
                    <a:off x="-1330880" y="386619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1" name="Oval 445">
                    <a:extLst>
                      <a:ext uri="{FF2B5EF4-FFF2-40B4-BE49-F238E27FC236}">
                        <a16:creationId xmlns:a16="http://schemas.microsoft.com/office/drawing/2014/main" id="{9323FC8E-8136-478A-97B9-25AF0423CC8A}"/>
                      </a:ext>
                    </a:extLst>
                  </p:cNvPr>
                  <p:cNvSpPr>
                    <a:spLocks noChangeAspect="1"/>
                  </p:cNvSpPr>
                  <p:nvPr/>
                </p:nvSpPr>
                <p:spPr>
                  <a:xfrm>
                    <a:off x="-827338" y="3714323"/>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2" name="Oval 445">
                    <a:extLst>
                      <a:ext uri="{FF2B5EF4-FFF2-40B4-BE49-F238E27FC236}">
                        <a16:creationId xmlns:a16="http://schemas.microsoft.com/office/drawing/2014/main" id="{CF253D65-8AF8-47DD-9BFD-3D5779639F7C}"/>
                      </a:ext>
                    </a:extLst>
                  </p:cNvPr>
                  <p:cNvSpPr>
                    <a:spLocks noChangeAspect="1"/>
                  </p:cNvSpPr>
                  <p:nvPr/>
                </p:nvSpPr>
                <p:spPr>
                  <a:xfrm>
                    <a:off x="-568104" y="3358505"/>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3" name="Oval 445">
                    <a:extLst>
                      <a:ext uri="{FF2B5EF4-FFF2-40B4-BE49-F238E27FC236}">
                        <a16:creationId xmlns:a16="http://schemas.microsoft.com/office/drawing/2014/main" id="{CC46EC22-0E7A-4BA3-85FD-C590A423900F}"/>
                      </a:ext>
                    </a:extLst>
                  </p:cNvPr>
                  <p:cNvSpPr>
                    <a:spLocks noChangeAspect="1"/>
                  </p:cNvSpPr>
                  <p:nvPr/>
                </p:nvSpPr>
                <p:spPr>
                  <a:xfrm>
                    <a:off x="-850738" y="3161543"/>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4" name="Oval 445">
                    <a:extLst>
                      <a:ext uri="{FF2B5EF4-FFF2-40B4-BE49-F238E27FC236}">
                        <a16:creationId xmlns:a16="http://schemas.microsoft.com/office/drawing/2014/main" id="{07DDC67A-58C3-40F4-8C32-FC06E33CB70B}"/>
                      </a:ext>
                    </a:extLst>
                  </p:cNvPr>
                  <p:cNvSpPr>
                    <a:spLocks noChangeAspect="1"/>
                  </p:cNvSpPr>
                  <p:nvPr/>
                </p:nvSpPr>
                <p:spPr>
                  <a:xfrm>
                    <a:off x="-717144" y="37042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5" name="Oval 445">
                    <a:extLst>
                      <a:ext uri="{FF2B5EF4-FFF2-40B4-BE49-F238E27FC236}">
                        <a16:creationId xmlns:a16="http://schemas.microsoft.com/office/drawing/2014/main" id="{3BB87324-B440-4BDF-A20E-78284513EB99}"/>
                      </a:ext>
                    </a:extLst>
                  </p:cNvPr>
                  <p:cNvSpPr>
                    <a:spLocks noChangeAspect="1"/>
                  </p:cNvSpPr>
                  <p:nvPr/>
                </p:nvSpPr>
                <p:spPr>
                  <a:xfrm>
                    <a:off x="-588348" y="2897954"/>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6" name="Oval 445">
                    <a:extLst>
                      <a:ext uri="{FF2B5EF4-FFF2-40B4-BE49-F238E27FC236}">
                        <a16:creationId xmlns:a16="http://schemas.microsoft.com/office/drawing/2014/main" id="{BA3B681A-68AA-4CF8-B3E8-E9399D16ACFD}"/>
                      </a:ext>
                    </a:extLst>
                  </p:cNvPr>
                  <p:cNvSpPr>
                    <a:spLocks noChangeAspect="1"/>
                  </p:cNvSpPr>
                  <p:nvPr/>
                </p:nvSpPr>
                <p:spPr>
                  <a:xfrm>
                    <a:off x="-1307855" y="3197342"/>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7" name="Oval 445">
                    <a:extLst>
                      <a:ext uri="{FF2B5EF4-FFF2-40B4-BE49-F238E27FC236}">
                        <a16:creationId xmlns:a16="http://schemas.microsoft.com/office/drawing/2014/main" id="{7A285FAE-920D-4178-9EA3-3FBF2D95BC56}"/>
                      </a:ext>
                    </a:extLst>
                  </p:cNvPr>
                  <p:cNvSpPr>
                    <a:spLocks noChangeAspect="1"/>
                  </p:cNvSpPr>
                  <p:nvPr/>
                </p:nvSpPr>
                <p:spPr>
                  <a:xfrm>
                    <a:off x="-1527076" y="3515535"/>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8" name="Oval 445">
                    <a:extLst>
                      <a:ext uri="{FF2B5EF4-FFF2-40B4-BE49-F238E27FC236}">
                        <a16:creationId xmlns:a16="http://schemas.microsoft.com/office/drawing/2014/main" id="{D9852ED7-788A-4F5E-8DAB-C3D57D7323CE}"/>
                      </a:ext>
                    </a:extLst>
                  </p:cNvPr>
                  <p:cNvSpPr>
                    <a:spLocks noChangeAspect="1"/>
                  </p:cNvSpPr>
                  <p:nvPr/>
                </p:nvSpPr>
                <p:spPr>
                  <a:xfrm>
                    <a:off x="-1142612" y="3151463"/>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9" name="Oval 445">
                    <a:extLst>
                      <a:ext uri="{FF2B5EF4-FFF2-40B4-BE49-F238E27FC236}">
                        <a16:creationId xmlns:a16="http://schemas.microsoft.com/office/drawing/2014/main" id="{0514B452-D95C-4844-8379-BE5F810F61F9}"/>
                      </a:ext>
                    </a:extLst>
                  </p:cNvPr>
                  <p:cNvSpPr>
                    <a:spLocks noChangeAspect="1"/>
                  </p:cNvSpPr>
                  <p:nvPr/>
                </p:nvSpPr>
                <p:spPr>
                  <a:xfrm>
                    <a:off x="-936626" y="380932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0" name="Oval 445">
                    <a:extLst>
                      <a:ext uri="{FF2B5EF4-FFF2-40B4-BE49-F238E27FC236}">
                        <a16:creationId xmlns:a16="http://schemas.microsoft.com/office/drawing/2014/main" id="{CBCD6F86-7DE2-4D5A-B269-7F0E04EA65E5}"/>
                      </a:ext>
                    </a:extLst>
                  </p:cNvPr>
                  <p:cNvSpPr>
                    <a:spLocks noChangeAspect="1"/>
                  </p:cNvSpPr>
                  <p:nvPr/>
                </p:nvSpPr>
                <p:spPr>
                  <a:xfrm>
                    <a:off x="-564744" y="38566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1" name="Oval 445">
                    <a:extLst>
                      <a:ext uri="{FF2B5EF4-FFF2-40B4-BE49-F238E27FC236}">
                        <a16:creationId xmlns:a16="http://schemas.microsoft.com/office/drawing/2014/main" id="{47058666-EA46-46A4-8285-5E8706E7F8EC}"/>
                      </a:ext>
                    </a:extLst>
                  </p:cNvPr>
                  <p:cNvSpPr>
                    <a:spLocks noChangeAspect="1"/>
                  </p:cNvSpPr>
                  <p:nvPr/>
                </p:nvSpPr>
                <p:spPr>
                  <a:xfrm>
                    <a:off x="-584176" y="3974062"/>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2" name="Oval 445">
                    <a:extLst>
                      <a:ext uri="{FF2B5EF4-FFF2-40B4-BE49-F238E27FC236}">
                        <a16:creationId xmlns:a16="http://schemas.microsoft.com/office/drawing/2014/main" id="{0AEE7842-7C8D-4907-93F7-2077ADED4D82}"/>
                      </a:ext>
                    </a:extLst>
                  </p:cNvPr>
                  <p:cNvSpPr>
                    <a:spLocks noChangeAspect="1"/>
                  </p:cNvSpPr>
                  <p:nvPr/>
                </p:nvSpPr>
                <p:spPr>
                  <a:xfrm>
                    <a:off x="-1487027" y="3219706"/>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3" name="Oval 445">
                    <a:extLst>
                      <a:ext uri="{FF2B5EF4-FFF2-40B4-BE49-F238E27FC236}">
                        <a16:creationId xmlns:a16="http://schemas.microsoft.com/office/drawing/2014/main" id="{A6E34692-561F-4B5C-8634-F9E6FD7338A3}"/>
                      </a:ext>
                    </a:extLst>
                  </p:cNvPr>
                  <p:cNvSpPr>
                    <a:spLocks noChangeAspect="1"/>
                  </p:cNvSpPr>
                  <p:nvPr/>
                </p:nvSpPr>
                <p:spPr>
                  <a:xfrm>
                    <a:off x="-1224433" y="3362064"/>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4" name="Oval 445">
                    <a:extLst>
                      <a:ext uri="{FF2B5EF4-FFF2-40B4-BE49-F238E27FC236}">
                        <a16:creationId xmlns:a16="http://schemas.microsoft.com/office/drawing/2014/main" id="{F340684C-8311-4291-B409-63C41B79FE77}"/>
                      </a:ext>
                    </a:extLst>
                  </p:cNvPr>
                  <p:cNvSpPr>
                    <a:spLocks noChangeAspect="1"/>
                  </p:cNvSpPr>
                  <p:nvPr/>
                </p:nvSpPr>
                <p:spPr>
                  <a:xfrm>
                    <a:off x="-1243865" y="3479445"/>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5" name="Oval 445">
                    <a:extLst>
                      <a:ext uri="{FF2B5EF4-FFF2-40B4-BE49-F238E27FC236}">
                        <a16:creationId xmlns:a16="http://schemas.microsoft.com/office/drawing/2014/main" id="{CBDDE1A9-94FB-497D-AD0F-90D4C5017376}"/>
                      </a:ext>
                    </a:extLst>
                  </p:cNvPr>
                  <p:cNvSpPr>
                    <a:spLocks noChangeAspect="1"/>
                  </p:cNvSpPr>
                  <p:nvPr/>
                </p:nvSpPr>
                <p:spPr>
                  <a:xfrm>
                    <a:off x="-1208750" y="292998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6" name="Oval 445">
                    <a:extLst>
                      <a:ext uri="{FF2B5EF4-FFF2-40B4-BE49-F238E27FC236}">
                        <a16:creationId xmlns:a16="http://schemas.microsoft.com/office/drawing/2014/main" id="{38BD37F5-7975-49B7-95B7-EE9472CE983D}"/>
                      </a:ext>
                    </a:extLst>
                  </p:cNvPr>
                  <p:cNvSpPr>
                    <a:spLocks noChangeAspect="1"/>
                  </p:cNvSpPr>
                  <p:nvPr/>
                </p:nvSpPr>
                <p:spPr>
                  <a:xfrm>
                    <a:off x="-908247" y="3053705"/>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7" name="Oval 445">
                    <a:extLst>
                      <a:ext uri="{FF2B5EF4-FFF2-40B4-BE49-F238E27FC236}">
                        <a16:creationId xmlns:a16="http://schemas.microsoft.com/office/drawing/2014/main" id="{CEAD6E29-D51C-4E0D-A923-A1E0A3CB24D7}"/>
                      </a:ext>
                    </a:extLst>
                  </p:cNvPr>
                  <p:cNvSpPr>
                    <a:spLocks noChangeAspect="1"/>
                  </p:cNvSpPr>
                  <p:nvPr/>
                </p:nvSpPr>
                <p:spPr>
                  <a:xfrm>
                    <a:off x="-965588" y="318972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8" name="Oval 461">
                    <a:extLst>
                      <a:ext uri="{FF2B5EF4-FFF2-40B4-BE49-F238E27FC236}">
                        <a16:creationId xmlns:a16="http://schemas.microsoft.com/office/drawing/2014/main" id="{3411CAD3-BCBF-4423-A67D-8BC0495288D4}"/>
                      </a:ext>
                    </a:extLst>
                  </p:cNvPr>
                  <p:cNvSpPr>
                    <a:spLocks noChangeAspect="1"/>
                  </p:cNvSpPr>
                  <p:nvPr/>
                </p:nvSpPr>
                <p:spPr>
                  <a:xfrm>
                    <a:off x="-513931" y="3600860"/>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319" name="Oval 447">
                    <a:extLst>
                      <a:ext uri="{FF2B5EF4-FFF2-40B4-BE49-F238E27FC236}">
                        <a16:creationId xmlns:a16="http://schemas.microsoft.com/office/drawing/2014/main" id="{CC5620A4-735F-4DEE-AD98-A63DFC2F9312}"/>
                      </a:ext>
                    </a:extLst>
                  </p:cNvPr>
                  <p:cNvSpPr>
                    <a:spLocks noChangeAspect="1"/>
                  </p:cNvSpPr>
                  <p:nvPr/>
                </p:nvSpPr>
                <p:spPr>
                  <a:xfrm>
                    <a:off x="-617325" y="366298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0" name="Oval 445">
                    <a:extLst>
                      <a:ext uri="{FF2B5EF4-FFF2-40B4-BE49-F238E27FC236}">
                        <a16:creationId xmlns:a16="http://schemas.microsoft.com/office/drawing/2014/main" id="{369AD8F1-280B-4B17-9ABB-50450D3F72CD}"/>
                      </a:ext>
                    </a:extLst>
                  </p:cNvPr>
                  <p:cNvSpPr>
                    <a:spLocks noChangeAspect="1"/>
                  </p:cNvSpPr>
                  <p:nvPr/>
                </p:nvSpPr>
                <p:spPr>
                  <a:xfrm>
                    <a:off x="-568105" y="349819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1" name="Oval 461">
                    <a:extLst>
                      <a:ext uri="{FF2B5EF4-FFF2-40B4-BE49-F238E27FC236}">
                        <a16:creationId xmlns:a16="http://schemas.microsoft.com/office/drawing/2014/main" id="{4E690A2F-225A-48B9-B754-07EADEB0198C}"/>
                      </a:ext>
                    </a:extLst>
                  </p:cNvPr>
                  <p:cNvSpPr>
                    <a:spLocks noChangeAspect="1"/>
                  </p:cNvSpPr>
                  <p:nvPr/>
                </p:nvSpPr>
                <p:spPr>
                  <a:xfrm>
                    <a:off x="-1024113" y="3596019"/>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322" name="Oval 447">
                    <a:extLst>
                      <a:ext uri="{FF2B5EF4-FFF2-40B4-BE49-F238E27FC236}">
                        <a16:creationId xmlns:a16="http://schemas.microsoft.com/office/drawing/2014/main" id="{ECF98C25-C7C0-4879-BC54-3748064F6BF7}"/>
                      </a:ext>
                    </a:extLst>
                  </p:cNvPr>
                  <p:cNvSpPr>
                    <a:spLocks noChangeAspect="1"/>
                  </p:cNvSpPr>
                  <p:nvPr/>
                </p:nvSpPr>
                <p:spPr>
                  <a:xfrm>
                    <a:off x="-1127507" y="365814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3" name="Oval 445">
                    <a:extLst>
                      <a:ext uri="{FF2B5EF4-FFF2-40B4-BE49-F238E27FC236}">
                        <a16:creationId xmlns:a16="http://schemas.microsoft.com/office/drawing/2014/main" id="{5BC2FE66-168A-4C5D-B9B6-8EB21387519A}"/>
                      </a:ext>
                    </a:extLst>
                  </p:cNvPr>
                  <p:cNvSpPr>
                    <a:spLocks noChangeAspect="1"/>
                  </p:cNvSpPr>
                  <p:nvPr/>
                </p:nvSpPr>
                <p:spPr>
                  <a:xfrm>
                    <a:off x="-1208750" y="3878193"/>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4" name="Oval 445">
                    <a:extLst>
                      <a:ext uri="{FF2B5EF4-FFF2-40B4-BE49-F238E27FC236}">
                        <a16:creationId xmlns:a16="http://schemas.microsoft.com/office/drawing/2014/main" id="{150B9DF2-947D-436E-A8D9-ACD01E506A82}"/>
                      </a:ext>
                    </a:extLst>
                  </p:cNvPr>
                  <p:cNvSpPr>
                    <a:spLocks noChangeAspect="1"/>
                  </p:cNvSpPr>
                  <p:nvPr/>
                </p:nvSpPr>
                <p:spPr>
                  <a:xfrm>
                    <a:off x="-1525815" y="3811072"/>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5" name="Oval 445">
                    <a:extLst>
                      <a:ext uri="{FF2B5EF4-FFF2-40B4-BE49-F238E27FC236}">
                        <a16:creationId xmlns:a16="http://schemas.microsoft.com/office/drawing/2014/main" id="{AC230C28-DF8A-4345-BA95-590C05B65493}"/>
                      </a:ext>
                    </a:extLst>
                  </p:cNvPr>
                  <p:cNvSpPr>
                    <a:spLocks noChangeAspect="1"/>
                  </p:cNvSpPr>
                  <p:nvPr/>
                </p:nvSpPr>
                <p:spPr>
                  <a:xfrm>
                    <a:off x="-1440204" y="3938633"/>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6" name="Oval 445">
                    <a:extLst>
                      <a:ext uri="{FF2B5EF4-FFF2-40B4-BE49-F238E27FC236}">
                        <a16:creationId xmlns:a16="http://schemas.microsoft.com/office/drawing/2014/main" id="{B4A2B17E-A89D-442D-A688-440208D23198}"/>
                      </a:ext>
                    </a:extLst>
                  </p:cNvPr>
                  <p:cNvSpPr>
                    <a:spLocks noChangeAspect="1"/>
                  </p:cNvSpPr>
                  <p:nvPr/>
                </p:nvSpPr>
                <p:spPr>
                  <a:xfrm>
                    <a:off x="-1675148" y="3465920"/>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7" name="Oval 445">
                    <a:extLst>
                      <a:ext uri="{FF2B5EF4-FFF2-40B4-BE49-F238E27FC236}">
                        <a16:creationId xmlns:a16="http://schemas.microsoft.com/office/drawing/2014/main" id="{989DAEEB-AC55-4B9F-8DBE-4C08F9E14E1C}"/>
                      </a:ext>
                    </a:extLst>
                  </p:cNvPr>
                  <p:cNvSpPr>
                    <a:spLocks noChangeAspect="1"/>
                  </p:cNvSpPr>
                  <p:nvPr/>
                </p:nvSpPr>
                <p:spPr>
                  <a:xfrm>
                    <a:off x="-1589537" y="35934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8" name="Oval 445">
                    <a:extLst>
                      <a:ext uri="{FF2B5EF4-FFF2-40B4-BE49-F238E27FC236}">
                        <a16:creationId xmlns:a16="http://schemas.microsoft.com/office/drawing/2014/main" id="{C4C81DE0-404D-4FA4-85D7-3DDF6A17F9E4}"/>
                      </a:ext>
                    </a:extLst>
                  </p:cNvPr>
                  <p:cNvSpPr>
                    <a:spLocks noChangeAspect="1"/>
                  </p:cNvSpPr>
                  <p:nvPr/>
                </p:nvSpPr>
                <p:spPr>
                  <a:xfrm>
                    <a:off x="-701503" y="325784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9" name="Oval 445">
                    <a:extLst>
                      <a:ext uri="{FF2B5EF4-FFF2-40B4-BE49-F238E27FC236}">
                        <a16:creationId xmlns:a16="http://schemas.microsoft.com/office/drawing/2014/main" id="{E170B7D2-A9ED-4A18-A5B0-7911E05F4ED4}"/>
                      </a:ext>
                    </a:extLst>
                  </p:cNvPr>
                  <p:cNvSpPr>
                    <a:spLocks noChangeAspect="1"/>
                  </p:cNvSpPr>
                  <p:nvPr/>
                </p:nvSpPr>
                <p:spPr>
                  <a:xfrm>
                    <a:off x="-615892" y="3385410"/>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0" name="Oval 445">
                    <a:extLst>
                      <a:ext uri="{FF2B5EF4-FFF2-40B4-BE49-F238E27FC236}">
                        <a16:creationId xmlns:a16="http://schemas.microsoft.com/office/drawing/2014/main" id="{D5857466-D592-4409-9B3E-01A343F66C64}"/>
                      </a:ext>
                    </a:extLst>
                  </p:cNvPr>
                  <p:cNvSpPr>
                    <a:spLocks noChangeAspect="1"/>
                  </p:cNvSpPr>
                  <p:nvPr/>
                </p:nvSpPr>
                <p:spPr>
                  <a:xfrm>
                    <a:off x="-1659104" y="3609567"/>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1" name="Oval 445">
                    <a:extLst>
                      <a:ext uri="{FF2B5EF4-FFF2-40B4-BE49-F238E27FC236}">
                        <a16:creationId xmlns:a16="http://schemas.microsoft.com/office/drawing/2014/main" id="{BFCF63A1-A832-4107-A4A0-45F83BC224B5}"/>
                      </a:ext>
                    </a:extLst>
                  </p:cNvPr>
                  <p:cNvSpPr>
                    <a:spLocks noChangeAspect="1"/>
                  </p:cNvSpPr>
                  <p:nvPr/>
                </p:nvSpPr>
                <p:spPr>
                  <a:xfrm>
                    <a:off x="-1573493" y="373712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2" name="Oval 445">
                    <a:extLst>
                      <a:ext uri="{FF2B5EF4-FFF2-40B4-BE49-F238E27FC236}">
                        <a16:creationId xmlns:a16="http://schemas.microsoft.com/office/drawing/2014/main" id="{7D289C3E-DD17-43DB-9D29-0B18E5715707}"/>
                      </a:ext>
                    </a:extLst>
                  </p:cNvPr>
                  <p:cNvSpPr>
                    <a:spLocks noChangeAspect="1"/>
                  </p:cNvSpPr>
                  <p:nvPr/>
                </p:nvSpPr>
                <p:spPr>
                  <a:xfrm>
                    <a:off x="-776893" y="3386116"/>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3" name="Oval 445">
                    <a:extLst>
                      <a:ext uri="{FF2B5EF4-FFF2-40B4-BE49-F238E27FC236}">
                        <a16:creationId xmlns:a16="http://schemas.microsoft.com/office/drawing/2014/main" id="{3A4944D9-2FA1-4A96-9C1D-2BCE7874B8D0}"/>
                      </a:ext>
                    </a:extLst>
                  </p:cNvPr>
                  <p:cNvSpPr>
                    <a:spLocks noChangeAspect="1"/>
                  </p:cNvSpPr>
                  <p:nvPr/>
                </p:nvSpPr>
                <p:spPr>
                  <a:xfrm>
                    <a:off x="-691282" y="3513677"/>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4" name="Oval 445">
                    <a:extLst>
                      <a:ext uri="{FF2B5EF4-FFF2-40B4-BE49-F238E27FC236}">
                        <a16:creationId xmlns:a16="http://schemas.microsoft.com/office/drawing/2014/main" id="{CC3790F1-C7B7-4A49-B745-9C29F461D993}"/>
                      </a:ext>
                    </a:extLst>
                  </p:cNvPr>
                  <p:cNvSpPr>
                    <a:spLocks noChangeAspect="1"/>
                  </p:cNvSpPr>
                  <p:nvPr/>
                </p:nvSpPr>
                <p:spPr>
                  <a:xfrm>
                    <a:off x="-1264091" y="389103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5" name="Oval 445">
                    <a:extLst>
                      <a:ext uri="{FF2B5EF4-FFF2-40B4-BE49-F238E27FC236}">
                        <a16:creationId xmlns:a16="http://schemas.microsoft.com/office/drawing/2014/main" id="{0DE13ECF-63F4-4F23-A48D-9A50D2B84529}"/>
                      </a:ext>
                    </a:extLst>
                  </p:cNvPr>
                  <p:cNvSpPr>
                    <a:spLocks noChangeAspect="1"/>
                  </p:cNvSpPr>
                  <p:nvPr/>
                </p:nvSpPr>
                <p:spPr>
                  <a:xfrm>
                    <a:off x="-1178480" y="401859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6" name="Oval 445">
                    <a:extLst>
                      <a:ext uri="{FF2B5EF4-FFF2-40B4-BE49-F238E27FC236}">
                        <a16:creationId xmlns:a16="http://schemas.microsoft.com/office/drawing/2014/main" id="{C784E276-5CD1-4CBB-A2E9-EDCB50109BDD}"/>
                      </a:ext>
                    </a:extLst>
                  </p:cNvPr>
                  <p:cNvSpPr>
                    <a:spLocks noChangeAspect="1"/>
                  </p:cNvSpPr>
                  <p:nvPr/>
                </p:nvSpPr>
                <p:spPr>
                  <a:xfrm>
                    <a:off x="-653093" y="30671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7" name="Oval 445">
                    <a:extLst>
                      <a:ext uri="{FF2B5EF4-FFF2-40B4-BE49-F238E27FC236}">
                        <a16:creationId xmlns:a16="http://schemas.microsoft.com/office/drawing/2014/main" id="{D6C82E0C-A592-417F-8497-854DB01554D8}"/>
                      </a:ext>
                    </a:extLst>
                  </p:cNvPr>
                  <p:cNvSpPr>
                    <a:spLocks noChangeAspect="1"/>
                  </p:cNvSpPr>
                  <p:nvPr/>
                </p:nvSpPr>
                <p:spPr>
                  <a:xfrm>
                    <a:off x="-567482" y="3194742"/>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8" name="Oval 445">
                    <a:extLst>
                      <a:ext uri="{FF2B5EF4-FFF2-40B4-BE49-F238E27FC236}">
                        <a16:creationId xmlns:a16="http://schemas.microsoft.com/office/drawing/2014/main" id="{7D7F05B1-D209-4534-8EE7-0BE81FDD0E8E}"/>
                      </a:ext>
                    </a:extLst>
                  </p:cNvPr>
                  <p:cNvSpPr>
                    <a:spLocks noChangeAspect="1"/>
                  </p:cNvSpPr>
                  <p:nvPr/>
                </p:nvSpPr>
                <p:spPr>
                  <a:xfrm>
                    <a:off x="-1459912" y="3471577"/>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9" name="Oval 445">
                    <a:extLst>
                      <a:ext uri="{FF2B5EF4-FFF2-40B4-BE49-F238E27FC236}">
                        <a16:creationId xmlns:a16="http://schemas.microsoft.com/office/drawing/2014/main" id="{EF967AFA-0522-4C58-BFC1-58B144211FE8}"/>
                      </a:ext>
                    </a:extLst>
                  </p:cNvPr>
                  <p:cNvSpPr>
                    <a:spLocks noChangeAspect="1"/>
                  </p:cNvSpPr>
                  <p:nvPr/>
                </p:nvSpPr>
                <p:spPr>
                  <a:xfrm>
                    <a:off x="-1374301" y="359913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40" name="Oval 445">
                    <a:extLst>
                      <a:ext uri="{FF2B5EF4-FFF2-40B4-BE49-F238E27FC236}">
                        <a16:creationId xmlns:a16="http://schemas.microsoft.com/office/drawing/2014/main" id="{00F6FBF6-26A0-41FE-A2E2-A83540BE4624}"/>
                      </a:ext>
                    </a:extLst>
                  </p:cNvPr>
                  <p:cNvSpPr>
                    <a:spLocks noChangeAspect="1"/>
                  </p:cNvSpPr>
                  <p:nvPr/>
                </p:nvSpPr>
                <p:spPr>
                  <a:xfrm>
                    <a:off x="-1142985" y="383533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41" name="Oval 445">
                    <a:extLst>
                      <a:ext uri="{FF2B5EF4-FFF2-40B4-BE49-F238E27FC236}">
                        <a16:creationId xmlns:a16="http://schemas.microsoft.com/office/drawing/2014/main" id="{9D74271A-F2D1-4472-8BD3-87C3AD2FA01B}"/>
                      </a:ext>
                    </a:extLst>
                  </p:cNvPr>
                  <p:cNvSpPr>
                    <a:spLocks noChangeAspect="1"/>
                  </p:cNvSpPr>
                  <p:nvPr/>
                </p:nvSpPr>
                <p:spPr>
                  <a:xfrm>
                    <a:off x="-1057374" y="3962900"/>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42" name="Oval 445">
                    <a:extLst>
                      <a:ext uri="{FF2B5EF4-FFF2-40B4-BE49-F238E27FC236}">
                        <a16:creationId xmlns:a16="http://schemas.microsoft.com/office/drawing/2014/main" id="{EF46A727-1F6A-488A-A95C-3E4AB48B4E50}"/>
                      </a:ext>
                    </a:extLst>
                  </p:cNvPr>
                  <p:cNvSpPr>
                    <a:spLocks noChangeAspect="1"/>
                  </p:cNvSpPr>
                  <p:nvPr/>
                </p:nvSpPr>
                <p:spPr>
                  <a:xfrm>
                    <a:off x="-1421859" y="3576404"/>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43" name="Oval 445">
                    <a:extLst>
                      <a:ext uri="{FF2B5EF4-FFF2-40B4-BE49-F238E27FC236}">
                        <a16:creationId xmlns:a16="http://schemas.microsoft.com/office/drawing/2014/main" id="{EEE3AA57-1F0B-42AA-9EF9-172086790C2B}"/>
                      </a:ext>
                    </a:extLst>
                  </p:cNvPr>
                  <p:cNvSpPr>
                    <a:spLocks noChangeAspect="1"/>
                  </p:cNvSpPr>
                  <p:nvPr/>
                </p:nvSpPr>
                <p:spPr>
                  <a:xfrm>
                    <a:off x="-1336248" y="3703965"/>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44" name="Oval 445">
                    <a:extLst>
                      <a:ext uri="{FF2B5EF4-FFF2-40B4-BE49-F238E27FC236}">
                        <a16:creationId xmlns:a16="http://schemas.microsoft.com/office/drawing/2014/main" id="{B27CC9F5-CCD8-4F29-8BB7-DE7C1BE3DA48}"/>
                      </a:ext>
                    </a:extLst>
                  </p:cNvPr>
                  <p:cNvSpPr>
                    <a:spLocks noChangeAspect="1"/>
                  </p:cNvSpPr>
                  <p:nvPr/>
                </p:nvSpPr>
                <p:spPr>
                  <a:xfrm>
                    <a:off x="-1219190" y="3661822"/>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45" name="Oval 445">
                    <a:extLst>
                      <a:ext uri="{FF2B5EF4-FFF2-40B4-BE49-F238E27FC236}">
                        <a16:creationId xmlns:a16="http://schemas.microsoft.com/office/drawing/2014/main" id="{6A9F96B3-8766-497E-9543-CAFB1DEAAF2F}"/>
                      </a:ext>
                    </a:extLst>
                  </p:cNvPr>
                  <p:cNvSpPr>
                    <a:spLocks noChangeAspect="1"/>
                  </p:cNvSpPr>
                  <p:nvPr/>
                </p:nvSpPr>
                <p:spPr>
                  <a:xfrm>
                    <a:off x="-1133579" y="3789383"/>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grpSp>
          </p:grpSp>
        </p:grpSp>
        <p:grpSp>
          <p:nvGrpSpPr>
            <p:cNvPr id="223" name="Group 222">
              <a:extLst>
                <a:ext uri="{FF2B5EF4-FFF2-40B4-BE49-F238E27FC236}">
                  <a16:creationId xmlns:a16="http://schemas.microsoft.com/office/drawing/2014/main" id="{3D5CD7FB-1271-4A72-8C12-4C9EAAFFACAB}"/>
                </a:ext>
              </a:extLst>
            </p:cNvPr>
            <p:cNvGrpSpPr/>
            <p:nvPr/>
          </p:nvGrpSpPr>
          <p:grpSpPr>
            <a:xfrm>
              <a:off x="4346720" y="2537826"/>
              <a:ext cx="472057" cy="477055"/>
              <a:chOff x="249625" y="3690497"/>
              <a:chExt cx="716598" cy="702484"/>
            </a:xfrm>
          </p:grpSpPr>
          <p:cxnSp>
            <p:nvCxnSpPr>
              <p:cNvPr id="238" name="Straight Arrow Connector 237">
                <a:extLst>
                  <a:ext uri="{FF2B5EF4-FFF2-40B4-BE49-F238E27FC236}">
                    <a16:creationId xmlns:a16="http://schemas.microsoft.com/office/drawing/2014/main" id="{62825C92-44AE-444C-8896-405AD5E74ABB}"/>
                  </a:ext>
                </a:extLst>
              </p:cNvPr>
              <p:cNvCxnSpPr>
                <a:cxnSpLocks/>
              </p:cNvCxnSpPr>
              <p:nvPr/>
            </p:nvCxnSpPr>
            <p:spPr>
              <a:xfrm flipV="1">
                <a:off x="262724" y="4107095"/>
                <a:ext cx="295781" cy="285886"/>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cxnSp>
            <p:nvCxnSpPr>
              <p:cNvPr id="239" name="Straight Arrow Connector 238">
                <a:extLst>
                  <a:ext uri="{FF2B5EF4-FFF2-40B4-BE49-F238E27FC236}">
                    <a16:creationId xmlns:a16="http://schemas.microsoft.com/office/drawing/2014/main" id="{9AB322BB-5CC4-4D50-91A7-C158A677F3FF}"/>
                  </a:ext>
                </a:extLst>
              </p:cNvPr>
              <p:cNvCxnSpPr>
                <a:cxnSpLocks/>
              </p:cNvCxnSpPr>
              <p:nvPr/>
            </p:nvCxnSpPr>
            <p:spPr>
              <a:xfrm flipH="1" flipV="1">
                <a:off x="666466" y="4107093"/>
                <a:ext cx="299757" cy="285888"/>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cxnSp>
            <p:nvCxnSpPr>
              <p:cNvPr id="240" name="Straight Arrow Connector 239">
                <a:extLst>
                  <a:ext uri="{FF2B5EF4-FFF2-40B4-BE49-F238E27FC236}">
                    <a16:creationId xmlns:a16="http://schemas.microsoft.com/office/drawing/2014/main" id="{5AF699A6-CDB8-4DB4-B27F-B2F886733E8D}"/>
                  </a:ext>
                </a:extLst>
              </p:cNvPr>
              <p:cNvCxnSpPr>
                <a:cxnSpLocks/>
              </p:cNvCxnSpPr>
              <p:nvPr/>
            </p:nvCxnSpPr>
            <p:spPr>
              <a:xfrm flipH="1">
                <a:off x="648629" y="3690497"/>
                <a:ext cx="317594" cy="299131"/>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cxnSp>
            <p:nvCxnSpPr>
              <p:cNvPr id="241" name="Straight Arrow Connector 240">
                <a:extLst>
                  <a:ext uri="{FF2B5EF4-FFF2-40B4-BE49-F238E27FC236}">
                    <a16:creationId xmlns:a16="http://schemas.microsoft.com/office/drawing/2014/main" id="{421F22BD-5094-4291-B9A2-66F77810B128}"/>
                  </a:ext>
                </a:extLst>
              </p:cNvPr>
              <p:cNvCxnSpPr>
                <a:cxnSpLocks/>
              </p:cNvCxnSpPr>
              <p:nvPr/>
            </p:nvCxnSpPr>
            <p:spPr>
              <a:xfrm>
                <a:off x="249625" y="3690499"/>
                <a:ext cx="295781" cy="299131"/>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grpSp>
        <p:grpSp>
          <p:nvGrpSpPr>
            <p:cNvPr id="224" name="Group 223">
              <a:extLst>
                <a:ext uri="{FF2B5EF4-FFF2-40B4-BE49-F238E27FC236}">
                  <a16:creationId xmlns:a16="http://schemas.microsoft.com/office/drawing/2014/main" id="{EF701825-E682-471A-A3D4-CF7B95592CD5}"/>
                </a:ext>
              </a:extLst>
            </p:cNvPr>
            <p:cNvGrpSpPr/>
            <p:nvPr/>
          </p:nvGrpSpPr>
          <p:grpSpPr>
            <a:xfrm>
              <a:off x="2472854" y="3369675"/>
              <a:ext cx="799973" cy="590668"/>
              <a:chOff x="4416996" y="2929405"/>
              <a:chExt cx="799973" cy="590668"/>
            </a:xfrm>
          </p:grpSpPr>
          <p:sp>
            <p:nvSpPr>
              <p:cNvPr id="230" name="Oval 462">
                <a:extLst>
                  <a:ext uri="{FF2B5EF4-FFF2-40B4-BE49-F238E27FC236}">
                    <a16:creationId xmlns:a16="http://schemas.microsoft.com/office/drawing/2014/main" id="{BAEA25B4-D100-4F80-87AB-806254808ED0}"/>
                  </a:ext>
                </a:extLst>
              </p:cNvPr>
              <p:cNvSpPr>
                <a:spLocks noChangeAspect="1"/>
              </p:cNvSpPr>
              <p:nvPr/>
            </p:nvSpPr>
            <p:spPr>
              <a:xfrm>
                <a:off x="4536447" y="3278465"/>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31" name="Oval 463">
                <a:extLst>
                  <a:ext uri="{FF2B5EF4-FFF2-40B4-BE49-F238E27FC236}">
                    <a16:creationId xmlns:a16="http://schemas.microsoft.com/office/drawing/2014/main" id="{C7F4333E-5983-4B55-81D7-C0F423F36D6E}"/>
                  </a:ext>
                </a:extLst>
              </p:cNvPr>
              <p:cNvSpPr>
                <a:spLocks noChangeAspect="1"/>
              </p:cNvSpPr>
              <p:nvPr/>
            </p:nvSpPr>
            <p:spPr>
              <a:xfrm>
                <a:off x="4755644" y="3169339"/>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32" name="Oval 465">
                <a:extLst>
                  <a:ext uri="{FF2B5EF4-FFF2-40B4-BE49-F238E27FC236}">
                    <a16:creationId xmlns:a16="http://schemas.microsoft.com/office/drawing/2014/main" id="{1B499A4E-E2F6-4E7B-A1D9-DA1B451AA3BC}"/>
                  </a:ext>
                </a:extLst>
              </p:cNvPr>
              <p:cNvSpPr>
                <a:spLocks noChangeAspect="1"/>
              </p:cNvSpPr>
              <p:nvPr/>
            </p:nvSpPr>
            <p:spPr>
              <a:xfrm>
                <a:off x="4877456" y="3323647"/>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33" name="Oval 466">
                <a:extLst>
                  <a:ext uri="{FF2B5EF4-FFF2-40B4-BE49-F238E27FC236}">
                    <a16:creationId xmlns:a16="http://schemas.microsoft.com/office/drawing/2014/main" id="{DE8016FE-8172-4B82-BABB-60F4CB4E1A42}"/>
                  </a:ext>
                </a:extLst>
              </p:cNvPr>
              <p:cNvSpPr>
                <a:spLocks noChangeAspect="1"/>
              </p:cNvSpPr>
              <p:nvPr/>
            </p:nvSpPr>
            <p:spPr>
              <a:xfrm>
                <a:off x="5131358" y="3340419"/>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34" name="Oval 469">
                <a:extLst>
                  <a:ext uri="{FF2B5EF4-FFF2-40B4-BE49-F238E27FC236}">
                    <a16:creationId xmlns:a16="http://schemas.microsoft.com/office/drawing/2014/main" id="{04C4367D-A1FC-4B3E-BAA1-BF87220BD7FF}"/>
                  </a:ext>
                </a:extLst>
              </p:cNvPr>
              <p:cNvSpPr>
                <a:spLocks noChangeAspect="1"/>
              </p:cNvSpPr>
              <p:nvPr/>
            </p:nvSpPr>
            <p:spPr>
              <a:xfrm>
                <a:off x="5024646" y="3212945"/>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35" name="Oval 455">
                <a:extLst>
                  <a:ext uri="{FF2B5EF4-FFF2-40B4-BE49-F238E27FC236}">
                    <a16:creationId xmlns:a16="http://schemas.microsoft.com/office/drawing/2014/main" id="{EB829A8D-DE9E-4E05-B1A4-47C017CC3974}"/>
                  </a:ext>
                </a:extLst>
              </p:cNvPr>
              <p:cNvSpPr>
                <a:spLocks noChangeAspect="1"/>
              </p:cNvSpPr>
              <p:nvPr/>
            </p:nvSpPr>
            <p:spPr>
              <a:xfrm>
                <a:off x="4866670" y="2929405"/>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36" name="Oval 456">
                <a:extLst>
                  <a:ext uri="{FF2B5EF4-FFF2-40B4-BE49-F238E27FC236}">
                    <a16:creationId xmlns:a16="http://schemas.microsoft.com/office/drawing/2014/main" id="{B0C061DF-7755-405B-90E0-C995A64E86B3}"/>
                  </a:ext>
                </a:extLst>
              </p:cNvPr>
              <p:cNvSpPr>
                <a:spLocks noChangeAspect="1"/>
              </p:cNvSpPr>
              <p:nvPr/>
            </p:nvSpPr>
            <p:spPr>
              <a:xfrm>
                <a:off x="4810680" y="3438121"/>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37" name="Oval 451">
                <a:extLst>
                  <a:ext uri="{FF2B5EF4-FFF2-40B4-BE49-F238E27FC236}">
                    <a16:creationId xmlns:a16="http://schemas.microsoft.com/office/drawing/2014/main" id="{21253FFB-F0A1-4C89-8FDC-DD9DC83C71B4}"/>
                  </a:ext>
                </a:extLst>
              </p:cNvPr>
              <p:cNvSpPr>
                <a:spLocks noChangeAspect="1"/>
              </p:cNvSpPr>
              <p:nvPr/>
            </p:nvSpPr>
            <p:spPr>
              <a:xfrm>
                <a:off x="4416996" y="3253829"/>
                <a:ext cx="85611" cy="81952"/>
              </a:xfrm>
              <a:prstGeom prst="ellipse">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grpSp>
        <p:grpSp>
          <p:nvGrpSpPr>
            <p:cNvPr id="225" name="Group 224">
              <a:extLst>
                <a:ext uri="{FF2B5EF4-FFF2-40B4-BE49-F238E27FC236}">
                  <a16:creationId xmlns:a16="http://schemas.microsoft.com/office/drawing/2014/main" id="{3DA60D9F-29F3-4623-8DF7-921473E5889A}"/>
                </a:ext>
              </a:extLst>
            </p:cNvPr>
            <p:cNvGrpSpPr/>
            <p:nvPr/>
          </p:nvGrpSpPr>
          <p:grpSpPr>
            <a:xfrm>
              <a:off x="6089642" y="2459382"/>
              <a:ext cx="785887" cy="675702"/>
              <a:chOff x="122953" y="3660140"/>
              <a:chExt cx="1192999" cy="995004"/>
            </a:xfrm>
          </p:grpSpPr>
          <p:cxnSp>
            <p:nvCxnSpPr>
              <p:cNvPr id="226" name="Straight Arrow Connector 225">
                <a:extLst>
                  <a:ext uri="{FF2B5EF4-FFF2-40B4-BE49-F238E27FC236}">
                    <a16:creationId xmlns:a16="http://schemas.microsoft.com/office/drawing/2014/main" id="{C72A9F83-3ED2-4079-B964-0B8FA9D83E92}"/>
                  </a:ext>
                </a:extLst>
              </p:cNvPr>
              <p:cNvCxnSpPr>
                <a:cxnSpLocks/>
              </p:cNvCxnSpPr>
              <p:nvPr/>
            </p:nvCxnSpPr>
            <p:spPr>
              <a:xfrm flipV="1">
                <a:off x="991742" y="3660140"/>
                <a:ext cx="295782" cy="285886"/>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cxnSp>
            <p:nvCxnSpPr>
              <p:cNvPr id="227" name="Straight Arrow Connector 226">
                <a:extLst>
                  <a:ext uri="{FF2B5EF4-FFF2-40B4-BE49-F238E27FC236}">
                    <a16:creationId xmlns:a16="http://schemas.microsoft.com/office/drawing/2014/main" id="{1B9C6CCA-28CB-4B30-850D-502174C349B9}"/>
                  </a:ext>
                </a:extLst>
              </p:cNvPr>
              <p:cNvCxnSpPr>
                <a:cxnSpLocks/>
              </p:cNvCxnSpPr>
              <p:nvPr/>
            </p:nvCxnSpPr>
            <p:spPr>
              <a:xfrm flipH="1" flipV="1">
                <a:off x="122953" y="3706542"/>
                <a:ext cx="299757" cy="285884"/>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cxnSp>
            <p:nvCxnSpPr>
              <p:cNvPr id="228" name="Straight Arrow Connector 227">
                <a:extLst>
                  <a:ext uri="{FF2B5EF4-FFF2-40B4-BE49-F238E27FC236}">
                    <a16:creationId xmlns:a16="http://schemas.microsoft.com/office/drawing/2014/main" id="{5BD6E24D-116B-4005-B7C7-08225053373F}"/>
                  </a:ext>
                </a:extLst>
              </p:cNvPr>
              <p:cNvCxnSpPr>
                <a:cxnSpLocks/>
              </p:cNvCxnSpPr>
              <p:nvPr/>
            </p:nvCxnSpPr>
            <p:spPr>
              <a:xfrm flipH="1">
                <a:off x="134740" y="4356011"/>
                <a:ext cx="317593" cy="299133"/>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cxnSp>
            <p:nvCxnSpPr>
              <p:cNvPr id="229" name="Straight Arrow Connector 228">
                <a:extLst>
                  <a:ext uri="{FF2B5EF4-FFF2-40B4-BE49-F238E27FC236}">
                    <a16:creationId xmlns:a16="http://schemas.microsoft.com/office/drawing/2014/main" id="{6CD90DD3-1C45-4973-A43D-29843AC18196}"/>
                  </a:ext>
                </a:extLst>
              </p:cNvPr>
              <p:cNvCxnSpPr>
                <a:cxnSpLocks/>
              </p:cNvCxnSpPr>
              <p:nvPr/>
            </p:nvCxnSpPr>
            <p:spPr>
              <a:xfrm>
                <a:off x="1020172" y="4352029"/>
                <a:ext cx="295780" cy="299129"/>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grpSp>
      </p:grpSp>
      <p:sp>
        <p:nvSpPr>
          <p:cNvPr id="220" name="TextBox 219">
            <a:extLst>
              <a:ext uri="{FF2B5EF4-FFF2-40B4-BE49-F238E27FC236}">
                <a16:creationId xmlns:a16="http://schemas.microsoft.com/office/drawing/2014/main" id="{340E950D-4844-4CAF-9728-363D6A88BA51}"/>
              </a:ext>
            </a:extLst>
          </p:cNvPr>
          <p:cNvSpPr txBox="1"/>
          <p:nvPr/>
        </p:nvSpPr>
        <p:spPr>
          <a:xfrm>
            <a:off x="443060" y="1852526"/>
            <a:ext cx="10252760" cy="861774"/>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500" b="1" dirty="0">
                <a:cs typeface="Arial" panose="020B0604020202020204" pitchFamily="34" charset="0"/>
              </a:rPr>
              <a:t>HYPOTHESIS: </a:t>
            </a:r>
            <a:r>
              <a:rPr lang="en-US" sz="2500" dirty="0"/>
              <a:t>Dispersal and speciation shape the species assembly</a:t>
            </a:r>
          </a:p>
          <a:p>
            <a:pPr algn="ctr"/>
            <a:endParaRPr lang="en-US" sz="2500" b="1" dirty="0">
              <a:cs typeface="Arial" panose="020B0604020202020204" pitchFamily="34" charset="0"/>
            </a:endParaRPr>
          </a:p>
        </p:txBody>
      </p:sp>
      <p:sp>
        <p:nvSpPr>
          <p:cNvPr id="438" name="Title 1">
            <a:extLst>
              <a:ext uri="{FF2B5EF4-FFF2-40B4-BE49-F238E27FC236}">
                <a16:creationId xmlns:a16="http://schemas.microsoft.com/office/drawing/2014/main" id="{515FAEC5-292F-4BAC-B25E-A7011F04FC9B}"/>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p>
          <a:p>
            <a:pPr algn="ctr"/>
            <a:r>
              <a:rPr lang="en-US" sz="3600" dirty="0"/>
              <a:t>Functional diversity components</a:t>
            </a:r>
          </a:p>
        </p:txBody>
      </p:sp>
      <p:cxnSp>
        <p:nvCxnSpPr>
          <p:cNvPr id="439" name="Straight Connector 438">
            <a:extLst>
              <a:ext uri="{FF2B5EF4-FFF2-40B4-BE49-F238E27FC236}">
                <a16:creationId xmlns:a16="http://schemas.microsoft.com/office/drawing/2014/main" id="{E0E8E860-80A0-4DB8-970E-DE491F6A649C}"/>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76913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4EA94A-436E-4AF8-8206-407181344D8B}"/>
              </a:ext>
            </a:extLst>
          </p:cNvPr>
          <p:cNvSpPr>
            <a:spLocks noGrp="1"/>
          </p:cNvSpPr>
          <p:nvPr>
            <p:ph type="sldNum" sz="quarter" idx="12"/>
          </p:nvPr>
        </p:nvSpPr>
        <p:spPr/>
        <p:txBody>
          <a:bodyPr/>
          <a:lstStyle/>
          <a:p>
            <a:fld id="{C73C8D7F-9C84-47C4-B132-BAD03B6622AA}" type="slidenum">
              <a:rPr lang="LID4096" smtClean="0"/>
              <a:t>57</a:t>
            </a:fld>
            <a:endParaRPr lang="LID4096" dirty="0"/>
          </a:p>
        </p:txBody>
      </p:sp>
      <p:pic>
        <p:nvPicPr>
          <p:cNvPr id="4" name="Picture 3">
            <a:extLst>
              <a:ext uri="{FF2B5EF4-FFF2-40B4-BE49-F238E27FC236}">
                <a16:creationId xmlns:a16="http://schemas.microsoft.com/office/drawing/2014/main" id="{89AFFDFB-7D9D-4CB8-88DE-D5081D165C07}"/>
              </a:ext>
            </a:extLst>
          </p:cNvPr>
          <p:cNvPicPr>
            <a:picLocks noChangeAspect="1"/>
          </p:cNvPicPr>
          <p:nvPr/>
        </p:nvPicPr>
        <p:blipFill>
          <a:blip r:embed="rId2"/>
          <a:stretch>
            <a:fillRect/>
          </a:stretch>
        </p:blipFill>
        <p:spPr>
          <a:xfrm>
            <a:off x="2412462" y="4413483"/>
            <a:ext cx="4973458" cy="2233842"/>
          </a:xfrm>
          <a:prstGeom prst="rect">
            <a:avLst/>
          </a:prstGeom>
        </p:spPr>
      </p:pic>
      <p:pic>
        <p:nvPicPr>
          <p:cNvPr id="21" name="Picture 20">
            <a:extLst>
              <a:ext uri="{FF2B5EF4-FFF2-40B4-BE49-F238E27FC236}">
                <a16:creationId xmlns:a16="http://schemas.microsoft.com/office/drawing/2014/main" id="{B74B59F0-ED5B-4B70-A5C0-249FD5D85FA7}"/>
              </a:ext>
            </a:extLst>
          </p:cNvPr>
          <p:cNvPicPr>
            <a:picLocks noChangeAspect="1"/>
          </p:cNvPicPr>
          <p:nvPr/>
        </p:nvPicPr>
        <p:blipFill rotWithShape="1">
          <a:blip r:embed="rId3"/>
          <a:srcRect l="15966"/>
          <a:stretch/>
        </p:blipFill>
        <p:spPr>
          <a:xfrm>
            <a:off x="7546319" y="2129734"/>
            <a:ext cx="1866179" cy="1811804"/>
          </a:xfrm>
          <a:prstGeom prst="rect">
            <a:avLst/>
          </a:prstGeom>
        </p:spPr>
      </p:pic>
      <p:grpSp>
        <p:nvGrpSpPr>
          <p:cNvPr id="23" name="Group 22">
            <a:extLst>
              <a:ext uri="{FF2B5EF4-FFF2-40B4-BE49-F238E27FC236}">
                <a16:creationId xmlns:a16="http://schemas.microsoft.com/office/drawing/2014/main" id="{754732E2-F971-4F6A-9A36-FD9C76616D91}"/>
              </a:ext>
            </a:extLst>
          </p:cNvPr>
          <p:cNvGrpSpPr/>
          <p:nvPr/>
        </p:nvGrpSpPr>
        <p:grpSpPr>
          <a:xfrm>
            <a:off x="2187933" y="1986137"/>
            <a:ext cx="2329139" cy="2098999"/>
            <a:chOff x="938529" y="1987954"/>
            <a:chExt cx="2888300" cy="2721798"/>
          </a:xfrm>
        </p:grpSpPr>
        <p:pic>
          <p:nvPicPr>
            <p:cNvPr id="19" name="Picture 18">
              <a:extLst>
                <a:ext uri="{FF2B5EF4-FFF2-40B4-BE49-F238E27FC236}">
                  <a16:creationId xmlns:a16="http://schemas.microsoft.com/office/drawing/2014/main" id="{D5146783-A7D2-481B-9F50-7015222B6010}"/>
                </a:ext>
              </a:extLst>
            </p:cNvPr>
            <p:cNvPicPr>
              <a:picLocks noChangeAspect="1"/>
            </p:cNvPicPr>
            <p:nvPr/>
          </p:nvPicPr>
          <p:blipFill rotWithShape="1">
            <a:blip r:embed="rId4"/>
            <a:srcRect l="6030"/>
            <a:stretch/>
          </p:blipFill>
          <p:spPr>
            <a:xfrm>
              <a:off x="1287231" y="1987954"/>
              <a:ext cx="2539598" cy="2721798"/>
            </a:xfrm>
            <a:prstGeom prst="rect">
              <a:avLst/>
            </a:prstGeom>
          </p:spPr>
        </p:pic>
        <p:pic>
          <p:nvPicPr>
            <p:cNvPr id="22" name="Picture 21">
              <a:extLst>
                <a:ext uri="{FF2B5EF4-FFF2-40B4-BE49-F238E27FC236}">
                  <a16:creationId xmlns:a16="http://schemas.microsoft.com/office/drawing/2014/main" id="{9F9726C7-AC0A-4D30-99DE-13CE34DD2B54}"/>
                </a:ext>
              </a:extLst>
            </p:cNvPr>
            <p:cNvPicPr>
              <a:picLocks noChangeAspect="1"/>
            </p:cNvPicPr>
            <p:nvPr/>
          </p:nvPicPr>
          <p:blipFill>
            <a:blip r:embed="rId5"/>
            <a:stretch>
              <a:fillRect/>
            </a:stretch>
          </p:blipFill>
          <p:spPr>
            <a:xfrm>
              <a:off x="938529" y="2617798"/>
              <a:ext cx="507302" cy="1888631"/>
            </a:xfrm>
            <a:prstGeom prst="rect">
              <a:avLst/>
            </a:prstGeom>
          </p:spPr>
        </p:pic>
      </p:grpSp>
      <p:grpSp>
        <p:nvGrpSpPr>
          <p:cNvPr id="25" name="Group 24">
            <a:extLst>
              <a:ext uri="{FF2B5EF4-FFF2-40B4-BE49-F238E27FC236}">
                <a16:creationId xmlns:a16="http://schemas.microsoft.com/office/drawing/2014/main" id="{A660A2A3-6B86-47EE-ADAE-29328CDCD91A}"/>
              </a:ext>
            </a:extLst>
          </p:cNvPr>
          <p:cNvGrpSpPr/>
          <p:nvPr/>
        </p:nvGrpSpPr>
        <p:grpSpPr>
          <a:xfrm>
            <a:off x="4981680" y="1917878"/>
            <a:ext cx="2016624" cy="2235516"/>
            <a:chOff x="4166242" y="1132009"/>
            <a:chExt cx="2500758" cy="2898821"/>
          </a:xfrm>
        </p:grpSpPr>
        <p:pic>
          <p:nvPicPr>
            <p:cNvPr id="20" name="Picture 19">
              <a:extLst>
                <a:ext uri="{FF2B5EF4-FFF2-40B4-BE49-F238E27FC236}">
                  <a16:creationId xmlns:a16="http://schemas.microsoft.com/office/drawing/2014/main" id="{B9EDA9D2-1E7D-41E0-8B8B-C5AC1CDEB1E1}"/>
                </a:ext>
              </a:extLst>
            </p:cNvPr>
            <p:cNvPicPr>
              <a:picLocks noChangeAspect="1"/>
            </p:cNvPicPr>
            <p:nvPr/>
          </p:nvPicPr>
          <p:blipFill rotWithShape="1">
            <a:blip r:embed="rId6"/>
            <a:srcRect b="1325"/>
            <a:stretch/>
          </p:blipFill>
          <p:spPr>
            <a:xfrm>
              <a:off x="4166242" y="1294417"/>
              <a:ext cx="2400831" cy="2736413"/>
            </a:xfrm>
            <a:prstGeom prst="rect">
              <a:avLst/>
            </a:prstGeom>
          </p:spPr>
        </p:pic>
        <p:sp>
          <p:nvSpPr>
            <p:cNvPr id="24" name="Rectangle 23">
              <a:extLst>
                <a:ext uri="{FF2B5EF4-FFF2-40B4-BE49-F238E27FC236}">
                  <a16:creationId xmlns:a16="http://schemas.microsoft.com/office/drawing/2014/main" id="{ACFE931C-3813-4BE1-98C5-2F869CF05351}"/>
                </a:ext>
              </a:extLst>
            </p:cNvPr>
            <p:cNvSpPr/>
            <p:nvPr/>
          </p:nvSpPr>
          <p:spPr>
            <a:xfrm>
              <a:off x="6379029" y="1132009"/>
              <a:ext cx="287971" cy="4899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 name="Straight Arrow Connector 4">
            <a:extLst>
              <a:ext uri="{FF2B5EF4-FFF2-40B4-BE49-F238E27FC236}">
                <a16:creationId xmlns:a16="http://schemas.microsoft.com/office/drawing/2014/main" id="{0511BB48-FE87-4EC6-B7F3-936E99B5851B}"/>
              </a:ext>
            </a:extLst>
          </p:cNvPr>
          <p:cNvCxnSpPr>
            <a:cxnSpLocks/>
          </p:cNvCxnSpPr>
          <p:nvPr/>
        </p:nvCxnSpPr>
        <p:spPr>
          <a:xfrm flipH="1">
            <a:off x="2878219" y="3713903"/>
            <a:ext cx="802676" cy="952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TextBox 243">
            <a:extLst>
              <a:ext uri="{FF2B5EF4-FFF2-40B4-BE49-F238E27FC236}">
                <a16:creationId xmlns:a16="http://schemas.microsoft.com/office/drawing/2014/main" id="{FC75BC35-0B08-4EB4-8B10-CF85FDF052A7}"/>
              </a:ext>
            </a:extLst>
          </p:cNvPr>
          <p:cNvSpPr txBox="1"/>
          <p:nvPr/>
        </p:nvSpPr>
        <p:spPr>
          <a:xfrm>
            <a:off x="7358521" y="1724246"/>
            <a:ext cx="2211451" cy="400110"/>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Island trait space</a:t>
            </a:r>
          </a:p>
        </p:txBody>
      </p:sp>
      <p:grpSp>
        <p:nvGrpSpPr>
          <p:cNvPr id="263" name="Group 262">
            <a:extLst>
              <a:ext uri="{FF2B5EF4-FFF2-40B4-BE49-F238E27FC236}">
                <a16:creationId xmlns:a16="http://schemas.microsoft.com/office/drawing/2014/main" id="{B3F07699-EF1B-41E7-8212-94930B935E6E}"/>
              </a:ext>
            </a:extLst>
          </p:cNvPr>
          <p:cNvGrpSpPr/>
          <p:nvPr/>
        </p:nvGrpSpPr>
        <p:grpSpPr>
          <a:xfrm>
            <a:off x="7854117" y="4110489"/>
            <a:ext cx="1250581" cy="1021657"/>
            <a:chOff x="7677659" y="5715120"/>
            <a:chExt cx="1250581" cy="1021657"/>
          </a:xfrm>
        </p:grpSpPr>
        <p:sp>
          <p:nvSpPr>
            <p:cNvPr id="245" name="Freeform 180">
              <a:extLst>
                <a:ext uri="{FF2B5EF4-FFF2-40B4-BE49-F238E27FC236}">
                  <a16:creationId xmlns:a16="http://schemas.microsoft.com/office/drawing/2014/main" id="{A15EEC2B-B908-4CEF-AE74-F6CFB62EB0B2}"/>
                </a:ext>
              </a:extLst>
            </p:cNvPr>
            <p:cNvSpPr>
              <a:spLocks/>
            </p:cNvSpPr>
            <p:nvPr/>
          </p:nvSpPr>
          <p:spPr bwMode="auto">
            <a:xfrm>
              <a:off x="7735286" y="6396357"/>
              <a:ext cx="1070218" cy="340420"/>
            </a:xfrm>
            <a:custGeom>
              <a:avLst/>
              <a:gdLst>
                <a:gd name="T0" fmla="*/ 1355 w 3402"/>
                <a:gd name="T1" fmla="*/ 1 h 1490"/>
                <a:gd name="T2" fmla="*/ 1484 w 3402"/>
                <a:gd name="T3" fmla="*/ 10 h 1490"/>
                <a:gd name="T4" fmla="*/ 1621 w 3402"/>
                <a:gd name="T5" fmla="*/ 21 h 1490"/>
                <a:gd name="T6" fmla="*/ 1848 w 3402"/>
                <a:gd name="T7" fmla="*/ 28 h 1490"/>
                <a:gd name="T8" fmla="*/ 2089 w 3402"/>
                <a:gd name="T9" fmla="*/ 33 h 1490"/>
                <a:gd name="T10" fmla="*/ 2325 w 3402"/>
                <a:gd name="T11" fmla="*/ 41 h 1490"/>
                <a:gd name="T12" fmla="*/ 2541 w 3402"/>
                <a:gd name="T13" fmla="*/ 58 h 1490"/>
                <a:gd name="T14" fmla="*/ 2720 w 3402"/>
                <a:gd name="T15" fmla="*/ 90 h 1490"/>
                <a:gd name="T16" fmla="*/ 2819 w 3402"/>
                <a:gd name="T17" fmla="*/ 128 h 1490"/>
                <a:gd name="T18" fmla="*/ 2919 w 3402"/>
                <a:gd name="T19" fmla="*/ 193 h 1490"/>
                <a:gd name="T20" fmla="*/ 3036 w 3402"/>
                <a:gd name="T21" fmla="*/ 281 h 1490"/>
                <a:gd name="T22" fmla="*/ 3156 w 3402"/>
                <a:gd name="T23" fmla="*/ 388 h 1490"/>
                <a:gd name="T24" fmla="*/ 3266 w 3402"/>
                <a:gd name="T25" fmla="*/ 504 h 1490"/>
                <a:gd name="T26" fmla="*/ 3350 w 3402"/>
                <a:gd name="T27" fmla="*/ 621 h 1490"/>
                <a:gd name="T28" fmla="*/ 3398 w 3402"/>
                <a:gd name="T29" fmla="*/ 730 h 1490"/>
                <a:gd name="T30" fmla="*/ 3393 w 3402"/>
                <a:gd name="T31" fmla="*/ 824 h 1490"/>
                <a:gd name="T32" fmla="*/ 3341 w 3402"/>
                <a:gd name="T33" fmla="*/ 868 h 1490"/>
                <a:gd name="T34" fmla="*/ 3250 w 3402"/>
                <a:gd name="T35" fmla="*/ 893 h 1490"/>
                <a:gd name="T36" fmla="*/ 3138 w 3402"/>
                <a:gd name="T37" fmla="*/ 909 h 1490"/>
                <a:gd name="T38" fmla="*/ 3025 w 3402"/>
                <a:gd name="T39" fmla="*/ 922 h 1490"/>
                <a:gd name="T40" fmla="*/ 2933 w 3402"/>
                <a:gd name="T41" fmla="*/ 940 h 1490"/>
                <a:gd name="T42" fmla="*/ 2879 w 3402"/>
                <a:gd name="T43" fmla="*/ 972 h 1490"/>
                <a:gd name="T44" fmla="*/ 2842 w 3402"/>
                <a:gd name="T45" fmla="*/ 1060 h 1490"/>
                <a:gd name="T46" fmla="*/ 2820 w 3402"/>
                <a:gd name="T47" fmla="*/ 1152 h 1490"/>
                <a:gd name="T48" fmla="*/ 2780 w 3402"/>
                <a:gd name="T49" fmla="*/ 1227 h 1490"/>
                <a:gd name="T50" fmla="*/ 2680 w 3402"/>
                <a:gd name="T51" fmla="*/ 1298 h 1490"/>
                <a:gd name="T52" fmla="*/ 2537 w 3402"/>
                <a:gd name="T53" fmla="*/ 1364 h 1490"/>
                <a:gd name="T54" fmla="*/ 2377 w 3402"/>
                <a:gd name="T55" fmla="*/ 1419 h 1490"/>
                <a:gd name="T56" fmla="*/ 2225 w 3402"/>
                <a:gd name="T57" fmla="*/ 1460 h 1490"/>
                <a:gd name="T58" fmla="*/ 2108 w 3402"/>
                <a:gd name="T59" fmla="*/ 1483 h 1490"/>
                <a:gd name="T60" fmla="*/ 2003 w 3402"/>
                <a:gd name="T61" fmla="*/ 1481 h 1490"/>
                <a:gd name="T62" fmla="*/ 1857 w 3402"/>
                <a:gd name="T63" fmla="*/ 1459 h 1490"/>
                <a:gd name="T64" fmla="*/ 1689 w 3402"/>
                <a:gd name="T65" fmla="*/ 1425 h 1490"/>
                <a:gd name="T66" fmla="*/ 1520 w 3402"/>
                <a:gd name="T67" fmla="*/ 1389 h 1490"/>
                <a:gd name="T68" fmla="*/ 1356 w 3402"/>
                <a:gd name="T69" fmla="*/ 1359 h 1490"/>
                <a:gd name="T70" fmla="*/ 1250 w 3402"/>
                <a:gd name="T71" fmla="*/ 1348 h 1490"/>
                <a:gd name="T72" fmla="*/ 1157 w 3402"/>
                <a:gd name="T73" fmla="*/ 1365 h 1490"/>
                <a:gd name="T74" fmla="*/ 1029 w 3402"/>
                <a:gd name="T75" fmla="*/ 1401 h 1490"/>
                <a:gd name="T76" fmla="*/ 836 w 3402"/>
                <a:gd name="T77" fmla="*/ 1449 h 1490"/>
                <a:gd name="T78" fmla="*/ 638 w 3402"/>
                <a:gd name="T79" fmla="*/ 1478 h 1490"/>
                <a:gd name="T80" fmla="*/ 452 w 3402"/>
                <a:gd name="T81" fmla="*/ 1490 h 1490"/>
                <a:gd name="T82" fmla="*/ 293 w 3402"/>
                <a:gd name="T83" fmla="*/ 1485 h 1490"/>
                <a:gd name="T84" fmla="*/ 174 w 3402"/>
                <a:gd name="T85" fmla="*/ 1463 h 1490"/>
                <a:gd name="T86" fmla="*/ 114 w 3402"/>
                <a:gd name="T87" fmla="*/ 1425 h 1490"/>
                <a:gd name="T88" fmla="*/ 91 w 3402"/>
                <a:gd name="T89" fmla="*/ 1352 h 1490"/>
                <a:gd name="T90" fmla="*/ 106 w 3402"/>
                <a:gd name="T91" fmla="*/ 1290 h 1490"/>
                <a:gd name="T92" fmla="*/ 136 w 3402"/>
                <a:gd name="T93" fmla="*/ 1233 h 1490"/>
                <a:gd name="T94" fmla="*/ 151 w 3402"/>
                <a:gd name="T95" fmla="*/ 1166 h 1490"/>
                <a:gd name="T96" fmla="*/ 133 w 3402"/>
                <a:gd name="T97" fmla="*/ 1078 h 1490"/>
                <a:gd name="T98" fmla="*/ 92 w 3402"/>
                <a:gd name="T99" fmla="*/ 1009 h 1490"/>
                <a:gd name="T100" fmla="*/ 45 w 3402"/>
                <a:gd name="T101" fmla="*/ 947 h 1490"/>
                <a:gd name="T102" fmla="*/ 9 w 3402"/>
                <a:gd name="T103" fmla="*/ 883 h 1490"/>
                <a:gd name="T104" fmla="*/ 1 w 3402"/>
                <a:gd name="T105" fmla="*/ 806 h 1490"/>
                <a:gd name="T106" fmla="*/ 61 w 3402"/>
                <a:gd name="T107" fmla="*/ 658 h 1490"/>
                <a:gd name="T108" fmla="*/ 203 w 3402"/>
                <a:gd name="T109" fmla="*/ 442 h 1490"/>
                <a:gd name="T110" fmla="*/ 364 w 3402"/>
                <a:gd name="T111" fmla="*/ 279 h 1490"/>
                <a:gd name="T112" fmla="*/ 542 w 3402"/>
                <a:gd name="T113" fmla="*/ 159 h 1490"/>
                <a:gd name="T114" fmla="*/ 726 w 3402"/>
                <a:gd name="T115" fmla="*/ 80 h 1490"/>
                <a:gd name="T116" fmla="*/ 911 w 3402"/>
                <a:gd name="T117" fmla="*/ 31 h 1490"/>
                <a:gd name="T118" fmla="*/ 1089 w 3402"/>
                <a:gd name="T119" fmla="*/ 6 h 1490"/>
                <a:gd name="T120" fmla="*/ 1255 w 3402"/>
                <a:gd name="T121" fmla="*/ 0 h 149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770 w 10000"/>
                <a:gd name="connsiteY170" fmla="*/ 859 h 10000"/>
                <a:gd name="connsiteX171" fmla="*/ 1952 w 10000"/>
                <a:gd name="connsiteY171" fmla="*/ 691 h 10000"/>
                <a:gd name="connsiteX172" fmla="*/ 2134 w 10000"/>
                <a:gd name="connsiteY172" fmla="*/ 537 h 10000"/>
                <a:gd name="connsiteX173" fmla="*/ 2313 w 10000"/>
                <a:gd name="connsiteY173" fmla="*/ 403 h 10000"/>
                <a:gd name="connsiteX174" fmla="*/ 2499 w 10000"/>
                <a:gd name="connsiteY174" fmla="*/ 295 h 10000"/>
                <a:gd name="connsiteX175" fmla="*/ 2678 w 10000"/>
                <a:gd name="connsiteY175" fmla="*/ 208 h 10000"/>
                <a:gd name="connsiteX176" fmla="*/ 2854 w 10000"/>
                <a:gd name="connsiteY176" fmla="*/ 141 h 10000"/>
                <a:gd name="connsiteX177" fmla="*/ 3031 w 10000"/>
                <a:gd name="connsiteY177" fmla="*/ 81 h 10000"/>
                <a:gd name="connsiteX178" fmla="*/ 3201 w 10000"/>
                <a:gd name="connsiteY178" fmla="*/ 40 h 10000"/>
                <a:gd name="connsiteX179" fmla="*/ 3372 w 10000"/>
                <a:gd name="connsiteY179" fmla="*/ 20 h 10000"/>
                <a:gd name="connsiteX180" fmla="*/ 3533 w 10000"/>
                <a:gd name="connsiteY180" fmla="*/ 0 h 10000"/>
                <a:gd name="connsiteX181" fmla="*/ 3689 w 10000"/>
                <a:gd name="connsiteY181" fmla="*/ 0 h 1000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499 w 10000"/>
                <a:gd name="connsiteY173" fmla="*/ 295 h 10000"/>
                <a:gd name="connsiteX174" fmla="*/ 2678 w 10000"/>
                <a:gd name="connsiteY174" fmla="*/ 208 h 10000"/>
                <a:gd name="connsiteX175" fmla="*/ 2854 w 10000"/>
                <a:gd name="connsiteY175" fmla="*/ 141 h 10000"/>
                <a:gd name="connsiteX176" fmla="*/ 3031 w 10000"/>
                <a:gd name="connsiteY176" fmla="*/ 81 h 10000"/>
                <a:gd name="connsiteX177" fmla="*/ 3201 w 10000"/>
                <a:gd name="connsiteY177" fmla="*/ 40 h 10000"/>
                <a:gd name="connsiteX178" fmla="*/ 3372 w 10000"/>
                <a:gd name="connsiteY178" fmla="*/ 20 h 10000"/>
                <a:gd name="connsiteX179" fmla="*/ 3533 w 10000"/>
                <a:gd name="connsiteY179" fmla="*/ 0 h 10000"/>
                <a:gd name="connsiteX180" fmla="*/ 3689 w 10000"/>
                <a:gd name="connsiteY180" fmla="*/ 0 h 1000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678 w 10000"/>
                <a:gd name="connsiteY173" fmla="*/ 208 h 10000"/>
                <a:gd name="connsiteX174" fmla="*/ 2854 w 10000"/>
                <a:gd name="connsiteY174" fmla="*/ 141 h 10000"/>
                <a:gd name="connsiteX175" fmla="*/ 3031 w 10000"/>
                <a:gd name="connsiteY175" fmla="*/ 81 h 10000"/>
                <a:gd name="connsiteX176" fmla="*/ 3201 w 10000"/>
                <a:gd name="connsiteY176" fmla="*/ 40 h 10000"/>
                <a:gd name="connsiteX177" fmla="*/ 3372 w 10000"/>
                <a:gd name="connsiteY177" fmla="*/ 20 h 10000"/>
                <a:gd name="connsiteX178" fmla="*/ 3533 w 10000"/>
                <a:gd name="connsiteY178" fmla="*/ 0 h 10000"/>
                <a:gd name="connsiteX179" fmla="*/ 3689 w 10000"/>
                <a:gd name="connsiteY179" fmla="*/ 0 h 1000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678 w 10000"/>
                <a:gd name="connsiteY173" fmla="*/ 208 h 10000"/>
                <a:gd name="connsiteX174" fmla="*/ 2854 w 10000"/>
                <a:gd name="connsiteY174" fmla="*/ 141 h 10000"/>
                <a:gd name="connsiteX175" fmla="*/ 3031 w 10000"/>
                <a:gd name="connsiteY175" fmla="*/ 81 h 10000"/>
                <a:gd name="connsiteX176" fmla="*/ 3201 w 10000"/>
                <a:gd name="connsiteY176" fmla="*/ 40 h 10000"/>
                <a:gd name="connsiteX177" fmla="*/ 3533 w 10000"/>
                <a:gd name="connsiteY177" fmla="*/ 0 h 10000"/>
                <a:gd name="connsiteX178" fmla="*/ 3689 w 10000"/>
                <a:gd name="connsiteY178"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678 w 10000"/>
                <a:gd name="connsiteY173" fmla="*/ 208 h 10000"/>
                <a:gd name="connsiteX174" fmla="*/ 2854 w 10000"/>
                <a:gd name="connsiteY174" fmla="*/ 141 h 10000"/>
                <a:gd name="connsiteX175" fmla="*/ 3031 w 10000"/>
                <a:gd name="connsiteY175" fmla="*/ 81 h 10000"/>
                <a:gd name="connsiteX176" fmla="*/ 3201 w 10000"/>
                <a:gd name="connsiteY176" fmla="*/ 40 h 10000"/>
                <a:gd name="connsiteX177" fmla="*/ 3533 w 10000"/>
                <a:gd name="connsiteY177"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765 w 10000"/>
                <a:gd name="connsiteY7" fmla="*/ 141 h 10000"/>
                <a:gd name="connsiteX8" fmla="*/ 4979 w 10000"/>
                <a:gd name="connsiteY8" fmla="*/ 154 h 10000"/>
                <a:gd name="connsiteX9" fmla="*/ 5203 w 10000"/>
                <a:gd name="connsiteY9" fmla="*/ 181 h 10000"/>
                <a:gd name="connsiteX10" fmla="*/ 5432 w 10000"/>
                <a:gd name="connsiteY10" fmla="*/ 188 h 10000"/>
                <a:gd name="connsiteX11" fmla="*/ 5667 w 10000"/>
                <a:gd name="connsiteY11" fmla="*/ 201 h 10000"/>
                <a:gd name="connsiteX12" fmla="*/ 5902 w 10000"/>
                <a:gd name="connsiteY12" fmla="*/ 215 h 10000"/>
                <a:gd name="connsiteX13" fmla="*/ 6141 w 10000"/>
                <a:gd name="connsiteY13" fmla="*/ 221 h 10000"/>
                <a:gd name="connsiteX14" fmla="*/ 6373 w 10000"/>
                <a:gd name="connsiteY14" fmla="*/ 235 h 10000"/>
                <a:gd name="connsiteX15" fmla="*/ 6608 w 10000"/>
                <a:gd name="connsiteY15" fmla="*/ 248 h 10000"/>
                <a:gd name="connsiteX16" fmla="*/ 6834 w 10000"/>
                <a:gd name="connsiteY16" fmla="*/ 275 h 10000"/>
                <a:gd name="connsiteX17" fmla="*/ 7055 w 10000"/>
                <a:gd name="connsiteY17" fmla="*/ 302 h 10000"/>
                <a:gd name="connsiteX18" fmla="*/ 7269 w 10000"/>
                <a:gd name="connsiteY18" fmla="*/ 336 h 10000"/>
                <a:gd name="connsiteX19" fmla="*/ 7469 w 10000"/>
                <a:gd name="connsiteY19" fmla="*/ 389 h 10000"/>
                <a:gd name="connsiteX20" fmla="*/ 7657 w 10000"/>
                <a:gd name="connsiteY20" fmla="*/ 443 h 10000"/>
                <a:gd name="connsiteX21" fmla="*/ 7837 w 10000"/>
                <a:gd name="connsiteY21" fmla="*/ 517 h 10000"/>
                <a:gd name="connsiteX22" fmla="*/ 7995 w 10000"/>
                <a:gd name="connsiteY22" fmla="*/ 604 h 10000"/>
                <a:gd name="connsiteX23" fmla="*/ 8136 w 10000"/>
                <a:gd name="connsiteY23" fmla="*/ 705 h 10000"/>
                <a:gd name="connsiteX24" fmla="*/ 8207 w 10000"/>
                <a:gd name="connsiteY24" fmla="*/ 765 h 10000"/>
                <a:gd name="connsiteX25" fmla="*/ 8286 w 10000"/>
                <a:gd name="connsiteY25" fmla="*/ 859 h 10000"/>
                <a:gd name="connsiteX26" fmla="*/ 8374 w 10000"/>
                <a:gd name="connsiteY26" fmla="*/ 980 h 10000"/>
                <a:gd name="connsiteX27" fmla="*/ 8474 w 10000"/>
                <a:gd name="connsiteY27" fmla="*/ 1128 h 10000"/>
                <a:gd name="connsiteX28" fmla="*/ 8580 w 10000"/>
                <a:gd name="connsiteY28" fmla="*/ 1295 h 10000"/>
                <a:gd name="connsiteX29" fmla="*/ 8692 w 10000"/>
                <a:gd name="connsiteY29" fmla="*/ 1477 h 10000"/>
                <a:gd name="connsiteX30" fmla="*/ 8807 w 10000"/>
                <a:gd name="connsiteY30" fmla="*/ 1671 h 10000"/>
                <a:gd name="connsiteX31" fmla="*/ 8924 w 10000"/>
                <a:gd name="connsiteY31" fmla="*/ 1886 h 10000"/>
                <a:gd name="connsiteX32" fmla="*/ 9045 w 10000"/>
                <a:gd name="connsiteY32" fmla="*/ 2121 h 10000"/>
                <a:gd name="connsiteX33" fmla="*/ 9162 w 10000"/>
                <a:gd name="connsiteY33" fmla="*/ 2356 h 10000"/>
                <a:gd name="connsiteX34" fmla="*/ 9277 w 10000"/>
                <a:gd name="connsiteY34" fmla="*/ 2604 h 10000"/>
                <a:gd name="connsiteX35" fmla="*/ 9389 w 10000"/>
                <a:gd name="connsiteY35" fmla="*/ 2866 h 10000"/>
                <a:gd name="connsiteX36" fmla="*/ 9497 w 10000"/>
                <a:gd name="connsiteY36" fmla="*/ 3121 h 10000"/>
                <a:gd name="connsiteX37" fmla="*/ 9600 w 10000"/>
                <a:gd name="connsiteY37" fmla="*/ 3383 h 10000"/>
                <a:gd name="connsiteX38" fmla="*/ 9688 w 10000"/>
                <a:gd name="connsiteY38" fmla="*/ 3651 h 10000"/>
                <a:gd name="connsiteX39" fmla="*/ 9777 w 10000"/>
                <a:gd name="connsiteY39" fmla="*/ 3906 h 10000"/>
                <a:gd name="connsiteX40" fmla="*/ 9847 w 10000"/>
                <a:gd name="connsiteY40" fmla="*/ 4168 h 10000"/>
                <a:gd name="connsiteX41" fmla="*/ 9909 w 10000"/>
                <a:gd name="connsiteY41" fmla="*/ 4416 h 10000"/>
                <a:gd name="connsiteX42" fmla="*/ 9953 w 10000"/>
                <a:gd name="connsiteY42" fmla="*/ 4664 h 10000"/>
                <a:gd name="connsiteX43" fmla="*/ 9988 w 10000"/>
                <a:gd name="connsiteY43" fmla="*/ 4899 h 10000"/>
                <a:gd name="connsiteX44" fmla="*/ 10000 w 10000"/>
                <a:gd name="connsiteY44" fmla="*/ 5121 h 10000"/>
                <a:gd name="connsiteX45" fmla="*/ 9997 w 10000"/>
                <a:gd name="connsiteY45" fmla="*/ 5329 h 10000"/>
                <a:gd name="connsiteX46" fmla="*/ 9974 w 10000"/>
                <a:gd name="connsiteY46" fmla="*/ 5530 h 10000"/>
                <a:gd name="connsiteX47" fmla="*/ 9938 w 10000"/>
                <a:gd name="connsiteY47" fmla="*/ 5644 h 10000"/>
                <a:gd name="connsiteX48" fmla="*/ 9891 w 10000"/>
                <a:gd name="connsiteY48" fmla="*/ 5738 h 10000"/>
                <a:gd name="connsiteX49" fmla="*/ 9821 w 10000"/>
                <a:gd name="connsiteY49" fmla="*/ 5826 h 10000"/>
                <a:gd name="connsiteX50" fmla="*/ 9741 w 10000"/>
                <a:gd name="connsiteY50" fmla="*/ 5893 h 10000"/>
                <a:gd name="connsiteX51" fmla="*/ 9653 w 10000"/>
                <a:gd name="connsiteY51" fmla="*/ 5953 h 10000"/>
                <a:gd name="connsiteX52" fmla="*/ 9553 w 10000"/>
                <a:gd name="connsiteY52" fmla="*/ 5993 h 10000"/>
                <a:gd name="connsiteX53" fmla="*/ 9447 w 10000"/>
                <a:gd name="connsiteY53" fmla="*/ 6040 h 10000"/>
                <a:gd name="connsiteX54" fmla="*/ 9339 w 10000"/>
                <a:gd name="connsiteY54" fmla="*/ 6074 h 10000"/>
                <a:gd name="connsiteX55" fmla="*/ 9224 w 10000"/>
                <a:gd name="connsiteY55" fmla="*/ 6101 h 10000"/>
                <a:gd name="connsiteX56" fmla="*/ 9112 w 10000"/>
                <a:gd name="connsiteY56" fmla="*/ 6128 h 10000"/>
                <a:gd name="connsiteX57" fmla="*/ 8998 w 10000"/>
                <a:gd name="connsiteY57" fmla="*/ 6161 h 10000"/>
                <a:gd name="connsiteX58" fmla="*/ 8892 w 10000"/>
                <a:gd name="connsiteY58" fmla="*/ 6188 h 10000"/>
                <a:gd name="connsiteX59" fmla="*/ 8792 w 10000"/>
                <a:gd name="connsiteY59" fmla="*/ 6221 h 10000"/>
                <a:gd name="connsiteX60" fmla="*/ 8701 w 10000"/>
                <a:gd name="connsiteY60" fmla="*/ 6262 h 10000"/>
                <a:gd name="connsiteX61" fmla="*/ 8621 w 10000"/>
                <a:gd name="connsiteY61" fmla="*/ 6309 h 10000"/>
                <a:gd name="connsiteX62" fmla="*/ 8554 w 10000"/>
                <a:gd name="connsiteY62" fmla="*/ 6369 h 10000"/>
                <a:gd name="connsiteX63" fmla="*/ 8495 w 10000"/>
                <a:gd name="connsiteY63" fmla="*/ 6436 h 10000"/>
                <a:gd name="connsiteX64" fmla="*/ 8463 w 10000"/>
                <a:gd name="connsiteY64" fmla="*/ 6523 h 10000"/>
                <a:gd name="connsiteX65" fmla="*/ 8419 w 10000"/>
                <a:gd name="connsiteY65" fmla="*/ 6711 h 10000"/>
                <a:gd name="connsiteX66" fmla="*/ 8380 w 10000"/>
                <a:gd name="connsiteY66" fmla="*/ 6913 h 10000"/>
                <a:gd name="connsiteX67" fmla="*/ 8354 w 10000"/>
                <a:gd name="connsiteY67" fmla="*/ 7114 h 10000"/>
                <a:gd name="connsiteX68" fmla="*/ 8333 w 10000"/>
                <a:gd name="connsiteY68" fmla="*/ 7322 h 10000"/>
                <a:gd name="connsiteX69" fmla="*/ 8313 w 10000"/>
                <a:gd name="connsiteY69" fmla="*/ 7530 h 10000"/>
                <a:gd name="connsiteX70" fmla="*/ 8289 w 10000"/>
                <a:gd name="connsiteY70" fmla="*/ 7732 h 10000"/>
                <a:gd name="connsiteX71" fmla="*/ 8260 w 10000"/>
                <a:gd name="connsiteY71" fmla="*/ 7913 h 10000"/>
                <a:gd name="connsiteX72" fmla="*/ 8222 w 10000"/>
                <a:gd name="connsiteY72" fmla="*/ 8081 h 10000"/>
                <a:gd name="connsiteX73" fmla="*/ 8172 w 10000"/>
                <a:gd name="connsiteY73" fmla="*/ 8235 h 10000"/>
                <a:gd name="connsiteX74" fmla="*/ 8092 w 10000"/>
                <a:gd name="connsiteY74" fmla="*/ 8403 h 10000"/>
                <a:gd name="connsiteX75" fmla="*/ 7995 w 10000"/>
                <a:gd name="connsiteY75" fmla="*/ 8557 h 10000"/>
                <a:gd name="connsiteX76" fmla="*/ 7878 w 10000"/>
                <a:gd name="connsiteY76" fmla="*/ 8711 h 10000"/>
                <a:gd name="connsiteX77" fmla="*/ 7748 w 10000"/>
                <a:gd name="connsiteY77" fmla="*/ 8866 h 10000"/>
                <a:gd name="connsiteX78" fmla="*/ 7604 w 10000"/>
                <a:gd name="connsiteY78" fmla="*/ 9013 h 10000"/>
                <a:gd name="connsiteX79" fmla="*/ 7457 w 10000"/>
                <a:gd name="connsiteY79" fmla="*/ 9154 h 10000"/>
                <a:gd name="connsiteX80" fmla="*/ 7302 w 10000"/>
                <a:gd name="connsiteY80" fmla="*/ 9282 h 10000"/>
                <a:gd name="connsiteX81" fmla="*/ 7146 w 10000"/>
                <a:gd name="connsiteY81" fmla="*/ 9403 h 10000"/>
                <a:gd name="connsiteX82" fmla="*/ 6987 w 10000"/>
                <a:gd name="connsiteY82" fmla="*/ 9523 h 10000"/>
                <a:gd name="connsiteX83" fmla="*/ 6831 w 10000"/>
                <a:gd name="connsiteY83" fmla="*/ 9624 h 10000"/>
                <a:gd name="connsiteX84" fmla="*/ 6684 w 10000"/>
                <a:gd name="connsiteY84" fmla="*/ 9711 h 10000"/>
                <a:gd name="connsiteX85" fmla="*/ 6540 w 10000"/>
                <a:gd name="connsiteY85" fmla="*/ 9799 h 10000"/>
                <a:gd name="connsiteX86" fmla="*/ 6411 w 10000"/>
                <a:gd name="connsiteY86" fmla="*/ 9859 h 10000"/>
                <a:gd name="connsiteX87" fmla="*/ 6293 w 10000"/>
                <a:gd name="connsiteY87" fmla="*/ 9919 h 10000"/>
                <a:gd name="connsiteX88" fmla="*/ 6196 w 10000"/>
                <a:gd name="connsiteY88" fmla="*/ 9953 h 10000"/>
                <a:gd name="connsiteX89" fmla="*/ 6108 w 10000"/>
                <a:gd name="connsiteY89" fmla="*/ 9966 h 10000"/>
                <a:gd name="connsiteX90" fmla="*/ 6008 w 10000"/>
                <a:gd name="connsiteY90" fmla="*/ 9966 h 10000"/>
                <a:gd name="connsiteX91" fmla="*/ 5888 w 10000"/>
                <a:gd name="connsiteY91" fmla="*/ 9940 h 10000"/>
                <a:gd name="connsiteX92" fmla="*/ 5755 w 10000"/>
                <a:gd name="connsiteY92" fmla="*/ 9906 h 10000"/>
                <a:gd name="connsiteX93" fmla="*/ 5611 w 10000"/>
                <a:gd name="connsiteY93" fmla="*/ 9852 h 10000"/>
                <a:gd name="connsiteX94" fmla="*/ 5459 w 10000"/>
                <a:gd name="connsiteY94" fmla="*/ 9792 h 10000"/>
                <a:gd name="connsiteX95" fmla="*/ 5297 w 10000"/>
                <a:gd name="connsiteY95" fmla="*/ 9725 h 10000"/>
                <a:gd name="connsiteX96" fmla="*/ 5132 w 10000"/>
                <a:gd name="connsiteY96" fmla="*/ 9644 h 10000"/>
                <a:gd name="connsiteX97" fmla="*/ 4965 w 10000"/>
                <a:gd name="connsiteY97" fmla="*/ 9564 h 10000"/>
                <a:gd name="connsiteX98" fmla="*/ 4794 w 10000"/>
                <a:gd name="connsiteY98" fmla="*/ 9490 h 10000"/>
                <a:gd name="connsiteX99" fmla="*/ 4630 w 10000"/>
                <a:gd name="connsiteY99" fmla="*/ 9403 h 10000"/>
                <a:gd name="connsiteX100" fmla="*/ 4468 w 10000"/>
                <a:gd name="connsiteY100" fmla="*/ 9322 h 10000"/>
                <a:gd name="connsiteX101" fmla="*/ 4297 w 10000"/>
                <a:gd name="connsiteY101" fmla="*/ 9248 h 10000"/>
                <a:gd name="connsiteX102" fmla="*/ 4133 w 10000"/>
                <a:gd name="connsiteY102" fmla="*/ 9181 h 10000"/>
                <a:gd name="connsiteX103" fmla="*/ 3986 w 10000"/>
                <a:gd name="connsiteY103" fmla="*/ 9121 h 10000"/>
                <a:gd name="connsiteX104" fmla="*/ 3851 w 10000"/>
                <a:gd name="connsiteY104" fmla="*/ 9074 h 10000"/>
                <a:gd name="connsiteX105" fmla="*/ 3739 w 10000"/>
                <a:gd name="connsiteY105" fmla="*/ 9047 h 10000"/>
                <a:gd name="connsiteX106" fmla="*/ 3674 w 10000"/>
                <a:gd name="connsiteY106" fmla="*/ 9047 h 10000"/>
                <a:gd name="connsiteX107" fmla="*/ 3598 w 10000"/>
                <a:gd name="connsiteY107" fmla="*/ 9074 h 10000"/>
                <a:gd name="connsiteX108" fmla="*/ 3504 w 10000"/>
                <a:gd name="connsiteY108" fmla="*/ 9107 h 10000"/>
                <a:gd name="connsiteX109" fmla="*/ 3401 w 10000"/>
                <a:gd name="connsiteY109" fmla="*/ 9161 h 10000"/>
                <a:gd name="connsiteX110" fmla="*/ 3283 w 10000"/>
                <a:gd name="connsiteY110" fmla="*/ 9228 h 10000"/>
                <a:gd name="connsiteX111" fmla="*/ 3160 w 10000"/>
                <a:gd name="connsiteY111" fmla="*/ 9309 h 10000"/>
                <a:gd name="connsiteX112" fmla="*/ 3025 w 10000"/>
                <a:gd name="connsiteY112" fmla="*/ 9403 h 10000"/>
                <a:gd name="connsiteX113" fmla="*/ 2840 w 10000"/>
                <a:gd name="connsiteY113" fmla="*/ 9523 h 10000"/>
                <a:gd name="connsiteX114" fmla="*/ 2651 w 10000"/>
                <a:gd name="connsiteY114" fmla="*/ 9624 h 10000"/>
                <a:gd name="connsiteX115" fmla="*/ 2457 w 10000"/>
                <a:gd name="connsiteY115" fmla="*/ 9725 h 10000"/>
                <a:gd name="connsiteX116" fmla="*/ 2260 w 10000"/>
                <a:gd name="connsiteY116" fmla="*/ 9799 h 10000"/>
                <a:gd name="connsiteX117" fmla="*/ 2069 w 10000"/>
                <a:gd name="connsiteY117" fmla="*/ 9866 h 10000"/>
                <a:gd name="connsiteX118" fmla="*/ 1875 w 10000"/>
                <a:gd name="connsiteY118" fmla="*/ 9919 h 10000"/>
                <a:gd name="connsiteX119" fmla="*/ 1687 w 10000"/>
                <a:gd name="connsiteY119" fmla="*/ 9953 h 10000"/>
                <a:gd name="connsiteX120" fmla="*/ 1505 w 10000"/>
                <a:gd name="connsiteY120" fmla="*/ 9980 h 10000"/>
                <a:gd name="connsiteX121" fmla="*/ 1329 w 10000"/>
                <a:gd name="connsiteY121" fmla="*/ 10000 h 10000"/>
                <a:gd name="connsiteX122" fmla="*/ 1161 w 10000"/>
                <a:gd name="connsiteY122" fmla="*/ 10000 h 10000"/>
                <a:gd name="connsiteX123" fmla="*/ 1002 w 10000"/>
                <a:gd name="connsiteY123" fmla="*/ 9987 h 10000"/>
                <a:gd name="connsiteX124" fmla="*/ 861 w 10000"/>
                <a:gd name="connsiteY124" fmla="*/ 9966 h 10000"/>
                <a:gd name="connsiteX125" fmla="*/ 729 w 10000"/>
                <a:gd name="connsiteY125" fmla="*/ 9926 h 10000"/>
                <a:gd name="connsiteX126" fmla="*/ 611 w 10000"/>
                <a:gd name="connsiteY126" fmla="*/ 9879 h 10000"/>
                <a:gd name="connsiteX127" fmla="*/ 511 w 10000"/>
                <a:gd name="connsiteY127" fmla="*/ 9819 h 10000"/>
                <a:gd name="connsiteX128" fmla="*/ 432 w 10000"/>
                <a:gd name="connsiteY128" fmla="*/ 9745 h 10000"/>
                <a:gd name="connsiteX129" fmla="*/ 373 w 10000"/>
                <a:gd name="connsiteY129" fmla="*/ 9664 h 10000"/>
                <a:gd name="connsiteX130" fmla="*/ 335 w 10000"/>
                <a:gd name="connsiteY130" fmla="*/ 9564 h 10000"/>
                <a:gd name="connsiteX131" fmla="*/ 294 w 10000"/>
                <a:gd name="connsiteY131" fmla="*/ 9396 h 10000"/>
                <a:gd name="connsiteX132" fmla="*/ 270 w 10000"/>
                <a:gd name="connsiteY132" fmla="*/ 9228 h 10000"/>
                <a:gd name="connsiteX133" fmla="*/ 267 w 10000"/>
                <a:gd name="connsiteY133" fmla="*/ 9074 h 10000"/>
                <a:gd name="connsiteX134" fmla="*/ 270 w 10000"/>
                <a:gd name="connsiteY134" fmla="*/ 8926 h 10000"/>
                <a:gd name="connsiteX135" fmla="*/ 291 w 10000"/>
                <a:gd name="connsiteY135" fmla="*/ 8799 h 10000"/>
                <a:gd name="connsiteX136" fmla="*/ 312 w 10000"/>
                <a:gd name="connsiteY136" fmla="*/ 8658 h 10000"/>
                <a:gd name="connsiteX137" fmla="*/ 341 w 10000"/>
                <a:gd name="connsiteY137" fmla="*/ 8530 h 10000"/>
                <a:gd name="connsiteX138" fmla="*/ 367 w 10000"/>
                <a:gd name="connsiteY138" fmla="*/ 8403 h 10000"/>
                <a:gd name="connsiteX139" fmla="*/ 400 w 10000"/>
                <a:gd name="connsiteY139" fmla="*/ 8275 h 10000"/>
                <a:gd name="connsiteX140" fmla="*/ 420 w 10000"/>
                <a:gd name="connsiteY140" fmla="*/ 8128 h 10000"/>
                <a:gd name="connsiteX141" fmla="*/ 438 w 10000"/>
                <a:gd name="connsiteY141" fmla="*/ 7980 h 10000"/>
                <a:gd name="connsiteX142" fmla="*/ 444 w 10000"/>
                <a:gd name="connsiteY142" fmla="*/ 7826 h 10000"/>
                <a:gd name="connsiteX143" fmla="*/ 438 w 10000"/>
                <a:gd name="connsiteY143" fmla="*/ 7611 h 10000"/>
                <a:gd name="connsiteX144" fmla="*/ 420 w 10000"/>
                <a:gd name="connsiteY144" fmla="*/ 7416 h 10000"/>
                <a:gd name="connsiteX145" fmla="*/ 391 w 10000"/>
                <a:gd name="connsiteY145" fmla="*/ 7235 h 10000"/>
                <a:gd name="connsiteX146" fmla="*/ 359 w 10000"/>
                <a:gd name="connsiteY146" fmla="*/ 7074 h 10000"/>
                <a:gd name="connsiteX147" fmla="*/ 317 w 10000"/>
                <a:gd name="connsiteY147" fmla="*/ 6919 h 10000"/>
                <a:gd name="connsiteX148" fmla="*/ 270 w 10000"/>
                <a:gd name="connsiteY148" fmla="*/ 6772 h 10000"/>
                <a:gd name="connsiteX149" fmla="*/ 226 w 10000"/>
                <a:gd name="connsiteY149" fmla="*/ 6631 h 10000"/>
                <a:gd name="connsiteX150" fmla="*/ 176 w 10000"/>
                <a:gd name="connsiteY150" fmla="*/ 6497 h 10000"/>
                <a:gd name="connsiteX151" fmla="*/ 132 w 10000"/>
                <a:gd name="connsiteY151" fmla="*/ 6356 h 10000"/>
                <a:gd name="connsiteX152" fmla="*/ 88 w 10000"/>
                <a:gd name="connsiteY152" fmla="*/ 6221 h 10000"/>
                <a:gd name="connsiteX153" fmla="*/ 56 w 10000"/>
                <a:gd name="connsiteY153" fmla="*/ 6074 h 10000"/>
                <a:gd name="connsiteX154" fmla="*/ 26 w 10000"/>
                <a:gd name="connsiteY154" fmla="*/ 5926 h 10000"/>
                <a:gd name="connsiteX155" fmla="*/ 6 w 10000"/>
                <a:gd name="connsiteY155" fmla="*/ 5765 h 10000"/>
                <a:gd name="connsiteX156" fmla="*/ 0 w 10000"/>
                <a:gd name="connsiteY156" fmla="*/ 5591 h 10000"/>
                <a:gd name="connsiteX157" fmla="*/ 3 w 10000"/>
                <a:gd name="connsiteY157" fmla="*/ 5409 h 10000"/>
                <a:gd name="connsiteX158" fmla="*/ 21 w 10000"/>
                <a:gd name="connsiteY158" fmla="*/ 5201 h 10000"/>
                <a:gd name="connsiteX159" fmla="*/ 59 w 10000"/>
                <a:gd name="connsiteY159" fmla="*/ 4987 h 10000"/>
                <a:gd name="connsiteX160" fmla="*/ 179 w 10000"/>
                <a:gd name="connsiteY160" fmla="*/ 4416 h 10000"/>
                <a:gd name="connsiteX161" fmla="*/ 312 w 10000"/>
                <a:gd name="connsiteY161" fmla="*/ 3893 h 10000"/>
                <a:gd name="connsiteX162" fmla="*/ 447 w 10000"/>
                <a:gd name="connsiteY162" fmla="*/ 3409 h 10000"/>
                <a:gd name="connsiteX163" fmla="*/ 597 w 10000"/>
                <a:gd name="connsiteY163" fmla="*/ 2966 h 10000"/>
                <a:gd name="connsiteX164" fmla="*/ 747 w 10000"/>
                <a:gd name="connsiteY164" fmla="*/ 2564 h 10000"/>
                <a:gd name="connsiteX165" fmla="*/ 908 w 10000"/>
                <a:gd name="connsiteY165" fmla="*/ 2201 h 10000"/>
                <a:gd name="connsiteX166" fmla="*/ 1070 w 10000"/>
                <a:gd name="connsiteY166" fmla="*/ 1872 h 10000"/>
                <a:gd name="connsiteX167" fmla="*/ 1414 w 10000"/>
                <a:gd name="connsiteY167" fmla="*/ 1309 h 10000"/>
                <a:gd name="connsiteX168" fmla="*/ 1593 w 10000"/>
                <a:gd name="connsiteY168" fmla="*/ 1067 h 10000"/>
                <a:gd name="connsiteX169" fmla="*/ 1952 w 10000"/>
                <a:gd name="connsiteY169" fmla="*/ 691 h 10000"/>
                <a:gd name="connsiteX170" fmla="*/ 2134 w 10000"/>
                <a:gd name="connsiteY170" fmla="*/ 537 h 10000"/>
                <a:gd name="connsiteX171" fmla="*/ 2313 w 10000"/>
                <a:gd name="connsiteY171" fmla="*/ 403 h 10000"/>
                <a:gd name="connsiteX172" fmla="*/ 2678 w 10000"/>
                <a:gd name="connsiteY172" fmla="*/ 208 h 10000"/>
                <a:gd name="connsiteX173" fmla="*/ 2854 w 10000"/>
                <a:gd name="connsiteY173" fmla="*/ 141 h 10000"/>
                <a:gd name="connsiteX174" fmla="*/ 3031 w 10000"/>
                <a:gd name="connsiteY174" fmla="*/ 81 h 10000"/>
                <a:gd name="connsiteX175" fmla="*/ 3201 w 10000"/>
                <a:gd name="connsiteY175" fmla="*/ 40 h 10000"/>
                <a:gd name="connsiteX176" fmla="*/ 3533 w 10000"/>
                <a:gd name="connsiteY176"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432 w 10000"/>
                <a:gd name="connsiteY9" fmla="*/ 188 h 10000"/>
                <a:gd name="connsiteX10" fmla="*/ 5667 w 10000"/>
                <a:gd name="connsiteY10" fmla="*/ 201 h 10000"/>
                <a:gd name="connsiteX11" fmla="*/ 5902 w 10000"/>
                <a:gd name="connsiteY11" fmla="*/ 215 h 10000"/>
                <a:gd name="connsiteX12" fmla="*/ 6141 w 10000"/>
                <a:gd name="connsiteY12" fmla="*/ 221 h 10000"/>
                <a:gd name="connsiteX13" fmla="*/ 6373 w 10000"/>
                <a:gd name="connsiteY13" fmla="*/ 235 h 10000"/>
                <a:gd name="connsiteX14" fmla="*/ 6608 w 10000"/>
                <a:gd name="connsiteY14" fmla="*/ 248 h 10000"/>
                <a:gd name="connsiteX15" fmla="*/ 6834 w 10000"/>
                <a:gd name="connsiteY15" fmla="*/ 275 h 10000"/>
                <a:gd name="connsiteX16" fmla="*/ 7055 w 10000"/>
                <a:gd name="connsiteY16" fmla="*/ 302 h 10000"/>
                <a:gd name="connsiteX17" fmla="*/ 7269 w 10000"/>
                <a:gd name="connsiteY17" fmla="*/ 336 h 10000"/>
                <a:gd name="connsiteX18" fmla="*/ 7469 w 10000"/>
                <a:gd name="connsiteY18" fmla="*/ 389 h 10000"/>
                <a:gd name="connsiteX19" fmla="*/ 7657 w 10000"/>
                <a:gd name="connsiteY19" fmla="*/ 443 h 10000"/>
                <a:gd name="connsiteX20" fmla="*/ 7837 w 10000"/>
                <a:gd name="connsiteY20" fmla="*/ 517 h 10000"/>
                <a:gd name="connsiteX21" fmla="*/ 7995 w 10000"/>
                <a:gd name="connsiteY21" fmla="*/ 604 h 10000"/>
                <a:gd name="connsiteX22" fmla="*/ 8136 w 10000"/>
                <a:gd name="connsiteY22" fmla="*/ 705 h 10000"/>
                <a:gd name="connsiteX23" fmla="*/ 8207 w 10000"/>
                <a:gd name="connsiteY23" fmla="*/ 765 h 10000"/>
                <a:gd name="connsiteX24" fmla="*/ 8286 w 10000"/>
                <a:gd name="connsiteY24" fmla="*/ 859 h 10000"/>
                <a:gd name="connsiteX25" fmla="*/ 8374 w 10000"/>
                <a:gd name="connsiteY25" fmla="*/ 980 h 10000"/>
                <a:gd name="connsiteX26" fmla="*/ 8474 w 10000"/>
                <a:gd name="connsiteY26" fmla="*/ 1128 h 10000"/>
                <a:gd name="connsiteX27" fmla="*/ 8580 w 10000"/>
                <a:gd name="connsiteY27" fmla="*/ 1295 h 10000"/>
                <a:gd name="connsiteX28" fmla="*/ 8692 w 10000"/>
                <a:gd name="connsiteY28" fmla="*/ 1477 h 10000"/>
                <a:gd name="connsiteX29" fmla="*/ 8807 w 10000"/>
                <a:gd name="connsiteY29" fmla="*/ 1671 h 10000"/>
                <a:gd name="connsiteX30" fmla="*/ 8924 w 10000"/>
                <a:gd name="connsiteY30" fmla="*/ 1886 h 10000"/>
                <a:gd name="connsiteX31" fmla="*/ 9045 w 10000"/>
                <a:gd name="connsiteY31" fmla="*/ 2121 h 10000"/>
                <a:gd name="connsiteX32" fmla="*/ 9162 w 10000"/>
                <a:gd name="connsiteY32" fmla="*/ 2356 h 10000"/>
                <a:gd name="connsiteX33" fmla="*/ 9277 w 10000"/>
                <a:gd name="connsiteY33" fmla="*/ 2604 h 10000"/>
                <a:gd name="connsiteX34" fmla="*/ 9389 w 10000"/>
                <a:gd name="connsiteY34" fmla="*/ 2866 h 10000"/>
                <a:gd name="connsiteX35" fmla="*/ 9497 w 10000"/>
                <a:gd name="connsiteY35" fmla="*/ 3121 h 10000"/>
                <a:gd name="connsiteX36" fmla="*/ 9600 w 10000"/>
                <a:gd name="connsiteY36" fmla="*/ 3383 h 10000"/>
                <a:gd name="connsiteX37" fmla="*/ 9688 w 10000"/>
                <a:gd name="connsiteY37" fmla="*/ 3651 h 10000"/>
                <a:gd name="connsiteX38" fmla="*/ 9777 w 10000"/>
                <a:gd name="connsiteY38" fmla="*/ 3906 h 10000"/>
                <a:gd name="connsiteX39" fmla="*/ 9847 w 10000"/>
                <a:gd name="connsiteY39" fmla="*/ 4168 h 10000"/>
                <a:gd name="connsiteX40" fmla="*/ 9909 w 10000"/>
                <a:gd name="connsiteY40" fmla="*/ 4416 h 10000"/>
                <a:gd name="connsiteX41" fmla="*/ 9953 w 10000"/>
                <a:gd name="connsiteY41" fmla="*/ 4664 h 10000"/>
                <a:gd name="connsiteX42" fmla="*/ 9988 w 10000"/>
                <a:gd name="connsiteY42" fmla="*/ 4899 h 10000"/>
                <a:gd name="connsiteX43" fmla="*/ 10000 w 10000"/>
                <a:gd name="connsiteY43" fmla="*/ 5121 h 10000"/>
                <a:gd name="connsiteX44" fmla="*/ 9997 w 10000"/>
                <a:gd name="connsiteY44" fmla="*/ 5329 h 10000"/>
                <a:gd name="connsiteX45" fmla="*/ 9974 w 10000"/>
                <a:gd name="connsiteY45" fmla="*/ 5530 h 10000"/>
                <a:gd name="connsiteX46" fmla="*/ 9938 w 10000"/>
                <a:gd name="connsiteY46" fmla="*/ 5644 h 10000"/>
                <a:gd name="connsiteX47" fmla="*/ 9891 w 10000"/>
                <a:gd name="connsiteY47" fmla="*/ 5738 h 10000"/>
                <a:gd name="connsiteX48" fmla="*/ 9821 w 10000"/>
                <a:gd name="connsiteY48" fmla="*/ 5826 h 10000"/>
                <a:gd name="connsiteX49" fmla="*/ 9741 w 10000"/>
                <a:gd name="connsiteY49" fmla="*/ 5893 h 10000"/>
                <a:gd name="connsiteX50" fmla="*/ 9653 w 10000"/>
                <a:gd name="connsiteY50" fmla="*/ 5953 h 10000"/>
                <a:gd name="connsiteX51" fmla="*/ 9553 w 10000"/>
                <a:gd name="connsiteY51" fmla="*/ 5993 h 10000"/>
                <a:gd name="connsiteX52" fmla="*/ 9447 w 10000"/>
                <a:gd name="connsiteY52" fmla="*/ 6040 h 10000"/>
                <a:gd name="connsiteX53" fmla="*/ 9339 w 10000"/>
                <a:gd name="connsiteY53" fmla="*/ 6074 h 10000"/>
                <a:gd name="connsiteX54" fmla="*/ 9224 w 10000"/>
                <a:gd name="connsiteY54" fmla="*/ 6101 h 10000"/>
                <a:gd name="connsiteX55" fmla="*/ 9112 w 10000"/>
                <a:gd name="connsiteY55" fmla="*/ 6128 h 10000"/>
                <a:gd name="connsiteX56" fmla="*/ 8998 w 10000"/>
                <a:gd name="connsiteY56" fmla="*/ 6161 h 10000"/>
                <a:gd name="connsiteX57" fmla="*/ 8892 w 10000"/>
                <a:gd name="connsiteY57" fmla="*/ 6188 h 10000"/>
                <a:gd name="connsiteX58" fmla="*/ 8792 w 10000"/>
                <a:gd name="connsiteY58" fmla="*/ 6221 h 10000"/>
                <a:gd name="connsiteX59" fmla="*/ 8701 w 10000"/>
                <a:gd name="connsiteY59" fmla="*/ 6262 h 10000"/>
                <a:gd name="connsiteX60" fmla="*/ 8621 w 10000"/>
                <a:gd name="connsiteY60" fmla="*/ 6309 h 10000"/>
                <a:gd name="connsiteX61" fmla="*/ 8554 w 10000"/>
                <a:gd name="connsiteY61" fmla="*/ 6369 h 10000"/>
                <a:gd name="connsiteX62" fmla="*/ 8495 w 10000"/>
                <a:gd name="connsiteY62" fmla="*/ 6436 h 10000"/>
                <a:gd name="connsiteX63" fmla="*/ 8463 w 10000"/>
                <a:gd name="connsiteY63" fmla="*/ 6523 h 10000"/>
                <a:gd name="connsiteX64" fmla="*/ 8419 w 10000"/>
                <a:gd name="connsiteY64" fmla="*/ 6711 h 10000"/>
                <a:gd name="connsiteX65" fmla="*/ 8380 w 10000"/>
                <a:gd name="connsiteY65" fmla="*/ 6913 h 10000"/>
                <a:gd name="connsiteX66" fmla="*/ 8354 w 10000"/>
                <a:gd name="connsiteY66" fmla="*/ 7114 h 10000"/>
                <a:gd name="connsiteX67" fmla="*/ 8333 w 10000"/>
                <a:gd name="connsiteY67" fmla="*/ 7322 h 10000"/>
                <a:gd name="connsiteX68" fmla="*/ 8313 w 10000"/>
                <a:gd name="connsiteY68" fmla="*/ 7530 h 10000"/>
                <a:gd name="connsiteX69" fmla="*/ 8289 w 10000"/>
                <a:gd name="connsiteY69" fmla="*/ 7732 h 10000"/>
                <a:gd name="connsiteX70" fmla="*/ 8260 w 10000"/>
                <a:gd name="connsiteY70" fmla="*/ 7913 h 10000"/>
                <a:gd name="connsiteX71" fmla="*/ 8222 w 10000"/>
                <a:gd name="connsiteY71" fmla="*/ 8081 h 10000"/>
                <a:gd name="connsiteX72" fmla="*/ 8172 w 10000"/>
                <a:gd name="connsiteY72" fmla="*/ 8235 h 10000"/>
                <a:gd name="connsiteX73" fmla="*/ 8092 w 10000"/>
                <a:gd name="connsiteY73" fmla="*/ 8403 h 10000"/>
                <a:gd name="connsiteX74" fmla="*/ 7995 w 10000"/>
                <a:gd name="connsiteY74" fmla="*/ 8557 h 10000"/>
                <a:gd name="connsiteX75" fmla="*/ 7878 w 10000"/>
                <a:gd name="connsiteY75" fmla="*/ 8711 h 10000"/>
                <a:gd name="connsiteX76" fmla="*/ 7748 w 10000"/>
                <a:gd name="connsiteY76" fmla="*/ 8866 h 10000"/>
                <a:gd name="connsiteX77" fmla="*/ 7604 w 10000"/>
                <a:gd name="connsiteY77" fmla="*/ 9013 h 10000"/>
                <a:gd name="connsiteX78" fmla="*/ 7457 w 10000"/>
                <a:gd name="connsiteY78" fmla="*/ 9154 h 10000"/>
                <a:gd name="connsiteX79" fmla="*/ 7302 w 10000"/>
                <a:gd name="connsiteY79" fmla="*/ 9282 h 10000"/>
                <a:gd name="connsiteX80" fmla="*/ 7146 w 10000"/>
                <a:gd name="connsiteY80" fmla="*/ 9403 h 10000"/>
                <a:gd name="connsiteX81" fmla="*/ 6987 w 10000"/>
                <a:gd name="connsiteY81" fmla="*/ 9523 h 10000"/>
                <a:gd name="connsiteX82" fmla="*/ 6831 w 10000"/>
                <a:gd name="connsiteY82" fmla="*/ 9624 h 10000"/>
                <a:gd name="connsiteX83" fmla="*/ 6684 w 10000"/>
                <a:gd name="connsiteY83" fmla="*/ 9711 h 10000"/>
                <a:gd name="connsiteX84" fmla="*/ 6540 w 10000"/>
                <a:gd name="connsiteY84" fmla="*/ 9799 h 10000"/>
                <a:gd name="connsiteX85" fmla="*/ 6411 w 10000"/>
                <a:gd name="connsiteY85" fmla="*/ 9859 h 10000"/>
                <a:gd name="connsiteX86" fmla="*/ 6293 w 10000"/>
                <a:gd name="connsiteY86" fmla="*/ 9919 h 10000"/>
                <a:gd name="connsiteX87" fmla="*/ 6196 w 10000"/>
                <a:gd name="connsiteY87" fmla="*/ 9953 h 10000"/>
                <a:gd name="connsiteX88" fmla="*/ 6108 w 10000"/>
                <a:gd name="connsiteY88" fmla="*/ 9966 h 10000"/>
                <a:gd name="connsiteX89" fmla="*/ 6008 w 10000"/>
                <a:gd name="connsiteY89" fmla="*/ 9966 h 10000"/>
                <a:gd name="connsiteX90" fmla="*/ 5888 w 10000"/>
                <a:gd name="connsiteY90" fmla="*/ 9940 h 10000"/>
                <a:gd name="connsiteX91" fmla="*/ 5755 w 10000"/>
                <a:gd name="connsiteY91" fmla="*/ 9906 h 10000"/>
                <a:gd name="connsiteX92" fmla="*/ 5611 w 10000"/>
                <a:gd name="connsiteY92" fmla="*/ 9852 h 10000"/>
                <a:gd name="connsiteX93" fmla="*/ 5459 w 10000"/>
                <a:gd name="connsiteY93" fmla="*/ 9792 h 10000"/>
                <a:gd name="connsiteX94" fmla="*/ 5297 w 10000"/>
                <a:gd name="connsiteY94" fmla="*/ 9725 h 10000"/>
                <a:gd name="connsiteX95" fmla="*/ 5132 w 10000"/>
                <a:gd name="connsiteY95" fmla="*/ 9644 h 10000"/>
                <a:gd name="connsiteX96" fmla="*/ 4965 w 10000"/>
                <a:gd name="connsiteY96" fmla="*/ 9564 h 10000"/>
                <a:gd name="connsiteX97" fmla="*/ 4794 w 10000"/>
                <a:gd name="connsiteY97" fmla="*/ 9490 h 10000"/>
                <a:gd name="connsiteX98" fmla="*/ 4630 w 10000"/>
                <a:gd name="connsiteY98" fmla="*/ 9403 h 10000"/>
                <a:gd name="connsiteX99" fmla="*/ 4468 w 10000"/>
                <a:gd name="connsiteY99" fmla="*/ 9322 h 10000"/>
                <a:gd name="connsiteX100" fmla="*/ 4297 w 10000"/>
                <a:gd name="connsiteY100" fmla="*/ 9248 h 10000"/>
                <a:gd name="connsiteX101" fmla="*/ 4133 w 10000"/>
                <a:gd name="connsiteY101" fmla="*/ 9181 h 10000"/>
                <a:gd name="connsiteX102" fmla="*/ 3986 w 10000"/>
                <a:gd name="connsiteY102" fmla="*/ 9121 h 10000"/>
                <a:gd name="connsiteX103" fmla="*/ 3851 w 10000"/>
                <a:gd name="connsiteY103" fmla="*/ 9074 h 10000"/>
                <a:gd name="connsiteX104" fmla="*/ 3739 w 10000"/>
                <a:gd name="connsiteY104" fmla="*/ 9047 h 10000"/>
                <a:gd name="connsiteX105" fmla="*/ 3674 w 10000"/>
                <a:gd name="connsiteY105" fmla="*/ 9047 h 10000"/>
                <a:gd name="connsiteX106" fmla="*/ 3598 w 10000"/>
                <a:gd name="connsiteY106" fmla="*/ 9074 h 10000"/>
                <a:gd name="connsiteX107" fmla="*/ 3504 w 10000"/>
                <a:gd name="connsiteY107" fmla="*/ 9107 h 10000"/>
                <a:gd name="connsiteX108" fmla="*/ 3401 w 10000"/>
                <a:gd name="connsiteY108" fmla="*/ 9161 h 10000"/>
                <a:gd name="connsiteX109" fmla="*/ 3283 w 10000"/>
                <a:gd name="connsiteY109" fmla="*/ 9228 h 10000"/>
                <a:gd name="connsiteX110" fmla="*/ 3160 w 10000"/>
                <a:gd name="connsiteY110" fmla="*/ 9309 h 10000"/>
                <a:gd name="connsiteX111" fmla="*/ 3025 w 10000"/>
                <a:gd name="connsiteY111" fmla="*/ 9403 h 10000"/>
                <a:gd name="connsiteX112" fmla="*/ 2840 w 10000"/>
                <a:gd name="connsiteY112" fmla="*/ 9523 h 10000"/>
                <a:gd name="connsiteX113" fmla="*/ 2651 w 10000"/>
                <a:gd name="connsiteY113" fmla="*/ 9624 h 10000"/>
                <a:gd name="connsiteX114" fmla="*/ 2457 w 10000"/>
                <a:gd name="connsiteY114" fmla="*/ 9725 h 10000"/>
                <a:gd name="connsiteX115" fmla="*/ 2260 w 10000"/>
                <a:gd name="connsiteY115" fmla="*/ 9799 h 10000"/>
                <a:gd name="connsiteX116" fmla="*/ 2069 w 10000"/>
                <a:gd name="connsiteY116" fmla="*/ 9866 h 10000"/>
                <a:gd name="connsiteX117" fmla="*/ 1875 w 10000"/>
                <a:gd name="connsiteY117" fmla="*/ 9919 h 10000"/>
                <a:gd name="connsiteX118" fmla="*/ 1687 w 10000"/>
                <a:gd name="connsiteY118" fmla="*/ 9953 h 10000"/>
                <a:gd name="connsiteX119" fmla="*/ 1505 w 10000"/>
                <a:gd name="connsiteY119" fmla="*/ 9980 h 10000"/>
                <a:gd name="connsiteX120" fmla="*/ 1329 w 10000"/>
                <a:gd name="connsiteY120" fmla="*/ 10000 h 10000"/>
                <a:gd name="connsiteX121" fmla="*/ 1161 w 10000"/>
                <a:gd name="connsiteY121" fmla="*/ 10000 h 10000"/>
                <a:gd name="connsiteX122" fmla="*/ 1002 w 10000"/>
                <a:gd name="connsiteY122" fmla="*/ 9987 h 10000"/>
                <a:gd name="connsiteX123" fmla="*/ 861 w 10000"/>
                <a:gd name="connsiteY123" fmla="*/ 9966 h 10000"/>
                <a:gd name="connsiteX124" fmla="*/ 729 w 10000"/>
                <a:gd name="connsiteY124" fmla="*/ 9926 h 10000"/>
                <a:gd name="connsiteX125" fmla="*/ 611 w 10000"/>
                <a:gd name="connsiteY125" fmla="*/ 9879 h 10000"/>
                <a:gd name="connsiteX126" fmla="*/ 511 w 10000"/>
                <a:gd name="connsiteY126" fmla="*/ 9819 h 10000"/>
                <a:gd name="connsiteX127" fmla="*/ 432 w 10000"/>
                <a:gd name="connsiteY127" fmla="*/ 9745 h 10000"/>
                <a:gd name="connsiteX128" fmla="*/ 373 w 10000"/>
                <a:gd name="connsiteY128" fmla="*/ 9664 h 10000"/>
                <a:gd name="connsiteX129" fmla="*/ 335 w 10000"/>
                <a:gd name="connsiteY129" fmla="*/ 9564 h 10000"/>
                <a:gd name="connsiteX130" fmla="*/ 294 w 10000"/>
                <a:gd name="connsiteY130" fmla="*/ 9396 h 10000"/>
                <a:gd name="connsiteX131" fmla="*/ 270 w 10000"/>
                <a:gd name="connsiteY131" fmla="*/ 9228 h 10000"/>
                <a:gd name="connsiteX132" fmla="*/ 267 w 10000"/>
                <a:gd name="connsiteY132" fmla="*/ 9074 h 10000"/>
                <a:gd name="connsiteX133" fmla="*/ 270 w 10000"/>
                <a:gd name="connsiteY133" fmla="*/ 8926 h 10000"/>
                <a:gd name="connsiteX134" fmla="*/ 291 w 10000"/>
                <a:gd name="connsiteY134" fmla="*/ 8799 h 10000"/>
                <a:gd name="connsiteX135" fmla="*/ 312 w 10000"/>
                <a:gd name="connsiteY135" fmla="*/ 8658 h 10000"/>
                <a:gd name="connsiteX136" fmla="*/ 341 w 10000"/>
                <a:gd name="connsiteY136" fmla="*/ 8530 h 10000"/>
                <a:gd name="connsiteX137" fmla="*/ 367 w 10000"/>
                <a:gd name="connsiteY137" fmla="*/ 8403 h 10000"/>
                <a:gd name="connsiteX138" fmla="*/ 400 w 10000"/>
                <a:gd name="connsiteY138" fmla="*/ 8275 h 10000"/>
                <a:gd name="connsiteX139" fmla="*/ 420 w 10000"/>
                <a:gd name="connsiteY139" fmla="*/ 8128 h 10000"/>
                <a:gd name="connsiteX140" fmla="*/ 438 w 10000"/>
                <a:gd name="connsiteY140" fmla="*/ 7980 h 10000"/>
                <a:gd name="connsiteX141" fmla="*/ 444 w 10000"/>
                <a:gd name="connsiteY141" fmla="*/ 7826 h 10000"/>
                <a:gd name="connsiteX142" fmla="*/ 438 w 10000"/>
                <a:gd name="connsiteY142" fmla="*/ 7611 h 10000"/>
                <a:gd name="connsiteX143" fmla="*/ 420 w 10000"/>
                <a:gd name="connsiteY143" fmla="*/ 7416 h 10000"/>
                <a:gd name="connsiteX144" fmla="*/ 391 w 10000"/>
                <a:gd name="connsiteY144" fmla="*/ 7235 h 10000"/>
                <a:gd name="connsiteX145" fmla="*/ 359 w 10000"/>
                <a:gd name="connsiteY145" fmla="*/ 7074 h 10000"/>
                <a:gd name="connsiteX146" fmla="*/ 317 w 10000"/>
                <a:gd name="connsiteY146" fmla="*/ 6919 h 10000"/>
                <a:gd name="connsiteX147" fmla="*/ 270 w 10000"/>
                <a:gd name="connsiteY147" fmla="*/ 6772 h 10000"/>
                <a:gd name="connsiteX148" fmla="*/ 226 w 10000"/>
                <a:gd name="connsiteY148" fmla="*/ 6631 h 10000"/>
                <a:gd name="connsiteX149" fmla="*/ 176 w 10000"/>
                <a:gd name="connsiteY149" fmla="*/ 6497 h 10000"/>
                <a:gd name="connsiteX150" fmla="*/ 132 w 10000"/>
                <a:gd name="connsiteY150" fmla="*/ 6356 h 10000"/>
                <a:gd name="connsiteX151" fmla="*/ 88 w 10000"/>
                <a:gd name="connsiteY151" fmla="*/ 6221 h 10000"/>
                <a:gd name="connsiteX152" fmla="*/ 56 w 10000"/>
                <a:gd name="connsiteY152" fmla="*/ 6074 h 10000"/>
                <a:gd name="connsiteX153" fmla="*/ 26 w 10000"/>
                <a:gd name="connsiteY153" fmla="*/ 5926 h 10000"/>
                <a:gd name="connsiteX154" fmla="*/ 6 w 10000"/>
                <a:gd name="connsiteY154" fmla="*/ 5765 h 10000"/>
                <a:gd name="connsiteX155" fmla="*/ 0 w 10000"/>
                <a:gd name="connsiteY155" fmla="*/ 5591 h 10000"/>
                <a:gd name="connsiteX156" fmla="*/ 3 w 10000"/>
                <a:gd name="connsiteY156" fmla="*/ 5409 h 10000"/>
                <a:gd name="connsiteX157" fmla="*/ 21 w 10000"/>
                <a:gd name="connsiteY157" fmla="*/ 5201 h 10000"/>
                <a:gd name="connsiteX158" fmla="*/ 59 w 10000"/>
                <a:gd name="connsiteY158" fmla="*/ 4987 h 10000"/>
                <a:gd name="connsiteX159" fmla="*/ 179 w 10000"/>
                <a:gd name="connsiteY159" fmla="*/ 4416 h 10000"/>
                <a:gd name="connsiteX160" fmla="*/ 312 w 10000"/>
                <a:gd name="connsiteY160" fmla="*/ 3893 h 10000"/>
                <a:gd name="connsiteX161" fmla="*/ 447 w 10000"/>
                <a:gd name="connsiteY161" fmla="*/ 3409 h 10000"/>
                <a:gd name="connsiteX162" fmla="*/ 597 w 10000"/>
                <a:gd name="connsiteY162" fmla="*/ 2966 h 10000"/>
                <a:gd name="connsiteX163" fmla="*/ 747 w 10000"/>
                <a:gd name="connsiteY163" fmla="*/ 2564 h 10000"/>
                <a:gd name="connsiteX164" fmla="*/ 908 w 10000"/>
                <a:gd name="connsiteY164" fmla="*/ 2201 h 10000"/>
                <a:gd name="connsiteX165" fmla="*/ 1070 w 10000"/>
                <a:gd name="connsiteY165" fmla="*/ 1872 h 10000"/>
                <a:gd name="connsiteX166" fmla="*/ 1414 w 10000"/>
                <a:gd name="connsiteY166" fmla="*/ 1309 h 10000"/>
                <a:gd name="connsiteX167" fmla="*/ 1593 w 10000"/>
                <a:gd name="connsiteY167" fmla="*/ 1067 h 10000"/>
                <a:gd name="connsiteX168" fmla="*/ 1952 w 10000"/>
                <a:gd name="connsiteY168" fmla="*/ 691 h 10000"/>
                <a:gd name="connsiteX169" fmla="*/ 2134 w 10000"/>
                <a:gd name="connsiteY169" fmla="*/ 537 h 10000"/>
                <a:gd name="connsiteX170" fmla="*/ 2313 w 10000"/>
                <a:gd name="connsiteY170" fmla="*/ 403 h 10000"/>
                <a:gd name="connsiteX171" fmla="*/ 2678 w 10000"/>
                <a:gd name="connsiteY171" fmla="*/ 208 h 10000"/>
                <a:gd name="connsiteX172" fmla="*/ 2854 w 10000"/>
                <a:gd name="connsiteY172" fmla="*/ 141 h 10000"/>
                <a:gd name="connsiteX173" fmla="*/ 3031 w 10000"/>
                <a:gd name="connsiteY173" fmla="*/ 81 h 10000"/>
                <a:gd name="connsiteX174" fmla="*/ 3201 w 10000"/>
                <a:gd name="connsiteY174" fmla="*/ 40 h 10000"/>
                <a:gd name="connsiteX175" fmla="*/ 3533 w 10000"/>
                <a:gd name="connsiteY175"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5902 w 10000"/>
                <a:gd name="connsiteY10" fmla="*/ 215 h 10000"/>
                <a:gd name="connsiteX11" fmla="*/ 6141 w 10000"/>
                <a:gd name="connsiteY11" fmla="*/ 221 h 10000"/>
                <a:gd name="connsiteX12" fmla="*/ 6373 w 10000"/>
                <a:gd name="connsiteY12" fmla="*/ 235 h 10000"/>
                <a:gd name="connsiteX13" fmla="*/ 6608 w 10000"/>
                <a:gd name="connsiteY13" fmla="*/ 248 h 10000"/>
                <a:gd name="connsiteX14" fmla="*/ 6834 w 10000"/>
                <a:gd name="connsiteY14" fmla="*/ 275 h 10000"/>
                <a:gd name="connsiteX15" fmla="*/ 7055 w 10000"/>
                <a:gd name="connsiteY15" fmla="*/ 302 h 10000"/>
                <a:gd name="connsiteX16" fmla="*/ 7269 w 10000"/>
                <a:gd name="connsiteY16" fmla="*/ 336 h 10000"/>
                <a:gd name="connsiteX17" fmla="*/ 7469 w 10000"/>
                <a:gd name="connsiteY17" fmla="*/ 389 h 10000"/>
                <a:gd name="connsiteX18" fmla="*/ 7657 w 10000"/>
                <a:gd name="connsiteY18" fmla="*/ 443 h 10000"/>
                <a:gd name="connsiteX19" fmla="*/ 7837 w 10000"/>
                <a:gd name="connsiteY19" fmla="*/ 517 h 10000"/>
                <a:gd name="connsiteX20" fmla="*/ 7995 w 10000"/>
                <a:gd name="connsiteY20" fmla="*/ 604 h 10000"/>
                <a:gd name="connsiteX21" fmla="*/ 8136 w 10000"/>
                <a:gd name="connsiteY21" fmla="*/ 705 h 10000"/>
                <a:gd name="connsiteX22" fmla="*/ 8207 w 10000"/>
                <a:gd name="connsiteY22" fmla="*/ 765 h 10000"/>
                <a:gd name="connsiteX23" fmla="*/ 8286 w 10000"/>
                <a:gd name="connsiteY23" fmla="*/ 859 h 10000"/>
                <a:gd name="connsiteX24" fmla="*/ 8374 w 10000"/>
                <a:gd name="connsiteY24" fmla="*/ 980 h 10000"/>
                <a:gd name="connsiteX25" fmla="*/ 8474 w 10000"/>
                <a:gd name="connsiteY25" fmla="*/ 1128 h 10000"/>
                <a:gd name="connsiteX26" fmla="*/ 8580 w 10000"/>
                <a:gd name="connsiteY26" fmla="*/ 1295 h 10000"/>
                <a:gd name="connsiteX27" fmla="*/ 8692 w 10000"/>
                <a:gd name="connsiteY27" fmla="*/ 1477 h 10000"/>
                <a:gd name="connsiteX28" fmla="*/ 8807 w 10000"/>
                <a:gd name="connsiteY28" fmla="*/ 1671 h 10000"/>
                <a:gd name="connsiteX29" fmla="*/ 8924 w 10000"/>
                <a:gd name="connsiteY29" fmla="*/ 1886 h 10000"/>
                <a:gd name="connsiteX30" fmla="*/ 9045 w 10000"/>
                <a:gd name="connsiteY30" fmla="*/ 2121 h 10000"/>
                <a:gd name="connsiteX31" fmla="*/ 9162 w 10000"/>
                <a:gd name="connsiteY31" fmla="*/ 2356 h 10000"/>
                <a:gd name="connsiteX32" fmla="*/ 9277 w 10000"/>
                <a:gd name="connsiteY32" fmla="*/ 2604 h 10000"/>
                <a:gd name="connsiteX33" fmla="*/ 9389 w 10000"/>
                <a:gd name="connsiteY33" fmla="*/ 2866 h 10000"/>
                <a:gd name="connsiteX34" fmla="*/ 9497 w 10000"/>
                <a:gd name="connsiteY34" fmla="*/ 3121 h 10000"/>
                <a:gd name="connsiteX35" fmla="*/ 9600 w 10000"/>
                <a:gd name="connsiteY35" fmla="*/ 3383 h 10000"/>
                <a:gd name="connsiteX36" fmla="*/ 9688 w 10000"/>
                <a:gd name="connsiteY36" fmla="*/ 3651 h 10000"/>
                <a:gd name="connsiteX37" fmla="*/ 9777 w 10000"/>
                <a:gd name="connsiteY37" fmla="*/ 3906 h 10000"/>
                <a:gd name="connsiteX38" fmla="*/ 9847 w 10000"/>
                <a:gd name="connsiteY38" fmla="*/ 4168 h 10000"/>
                <a:gd name="connsiteX39" fmla="*/ 9909 w 10000"/>
                <a:gd name="connsiteY39" fmla="*/ 4416 h 10000"/>
                <a:gd name="connsiteX40" fmla="*/ 9953 w 10000"/>
                <a:gd name="connsiteY40" fmla="*/ 4664 h 10000"/>
                <a:gd name="connsiteX41" fmla="*/ 9988 w 10000"/>
                <a:gd name="connsiteY41" fmla="*/ 4899 h 10000"/>
                <a:gd name="connsiteX42" fmla="*/ 10000 w 10000"/>
                <a:gd name="connsiteY42" fmla="*/ 5121 h 10000"/>
                <a:gd name="connsiteX43" fmla="*/ 9997 w 10000"/>
                <a:gd name="connsiteY43" fmla="*/ 5329 h 10000"/>
                <a:gd name="connsiteX44" fmla="*/ 9974 w 10000"/>
                <a:gd name="connsiteY44" fmla="*/ 5530 h 10000"/>
                <a:gd name="connsiteX45" fmla="*/ 9938 w 10000"/>
                <a:gd name="connsiteY45" fmla="*/ 5644 h 10000"/>
                <a:gd name="connsiteX46" fmla="*/ 9891 w 10000"/>
                <a:gd name="connsiteY46" fmla="*/ 5738 h 10000"/>
                <a:gd name="connsiteX47" fmla="*/ 9821 w 10000"/>
                <a:gd name="connsiteY47" fmla="*/ 5826 h 10000"/>
                <a:gd name="connsiteX48" fmla="*/ 9741 w 10000"/>
                <a:gd name="connsiteY48" fmla="*/ 5893 h 10000"/>
                <a:gd name="connsiteX49" fmla="*/ 9653 w 10000"/>
                <a:gd name="connsiteY49" fmla="*/ 5953 h 10000"/>
                <a:gd name="connsiteX50" fmla="*/ 9553 w 10000"/>
                <a:gd name="connsiteY50" fmla="*/ 5993 h 10000"/>
                <a:gd name="connsiteX51" fmla="*/ 9447 w 10000"/>
                <a:gd name="connsiteY51" fmla="*/ 6040 h 10000"/>
                <a:gd name="connsiteX52" fmla="*/ 9339 w 10000"/>
                <a:gd name="connsiteY52" fmla="*/ 6074 h 10000"/>
                <a:gd name="connsiteX53" fmla="*/ 9224 w 10000"/>
                <a:gd name="connsiteY53" fmla="*/ 6101 h 10000"/>
                <a:gd name="connsiteX54" fmla="*/ 9112 w 10000"/>
                <a:gd name="connsiteY54" fmla="*/ 6128 h 10000"/>
                <a:gd name="connsiteX55" fmla="*/ 8998 w 10000"/>
                <a:gd name="connsiteY55" fmla="*/ 6161 h 10000"/>
                <a:gd name="connsiteX56" fmla="*/ 8892 w 10000"/>
                <a:gd name="connsiteY56" fmla="*/ 6188 h 10000"/>
                <a:gd name="connsiteX57" fmla="*/ 8792 w 10000"/>
                <a:gd name="connsiteY57" fmla="*/ 6221 h 10000"/>
                <a:gd name="connsiteX58" fmla="*/ 8701 w 10000"/>
                <a:gd name="connsiteY58" fmla="*/ 6262 h 10000"/>
                <a:gd name="connsiteX59" fmla="*/ 8621 w 10000"/>
                <a:gd name="connsiteY59" fmla="*/ 6309 h 10000"/>
                <a:gd name="connsiteX60" fmla="*/ 8554 w 10000"/>
                <a:gd name="connsiteY60" fmla="*/ 6369 h 10000"/>
                <a:gd name="connsiteX61" fmla="*/ 8495 w 10000"/>
                <a:gd name="connsiteY61" fmla="*/ 6436 h 10000"/>
                <a:gd name="connsiteX62" fmla="*/ 8463 w 10000"/>
                <a:gd name="connsiteY62" fmla="*/ 6523 h 10000"/>
                <a:gd name="connsiteX63" fmla="*/ 8419 w 10000"/>
                <a:gd name="connsiteY63" fmla="*/ 6711 h 10000"/>
                <a:gd name="connsiteX64" fmla="*/ 8380 w 10000"/>
                <a:gd name="connsiteY64" fmla="*/ 6913 h 10000"/>
                <a:gd name="connsiteX65" fmla="*/ 8354 w 10000"/>
                <a:gd name="connsiteY65" fmla="*/ 7114 h 10000"/>
                <a:gd name="connsiteX66" fmla="*/ 8333 w 10000"/>
                <a:gd name="connsiteY66" fmla="*/ 7322 h 10000"/>
                <a:gd name="connsiteX67" fmla="*/ 8313 w 10000"/>
                <a:gd name="connsiteY67" fmla="*/ 7530 h 10000"/>
                <a:gd name="connsiteX68" fmla="*/ 8289 w 10000"/>
                <a:gd name="connsiteY68" fmla="*/ 7732 h 10000"/>
                <a:gd name="connsiteX69" fmla="*/ 8260 w 10000"/>
                <a:gd name="connsiteY69" fmla="*/ 7913 h 10000"/>
                <a:gd name="connsiteX70" fmla="*/ 8222 w 10000"/>
                <a:gd name="connsiteY70" fmla="*/ 8081 h 10000"/>
                <a:gd name="connsiteX71" fmla="*/ 8172 w 10000"/>
                <a:gd name="connsiteY71" fmla="*/ 8235 h 10000"/>
                <a:gd name="connsiteX72" fmla="*/ 8092 w 10000"/>
                <a:gd name="connsiteY72" fmla="*/ 8403 h 10000"/>
                <a:gd name="connsiteX73" fmla="*/ 7995 w 10000"/>
                <a:gd name="connsiteY73" fmla="*/ 8557 h 10000"/>
                <a:gd name="connsiteX74" fmla="*/ 7878 w 10000"/>
                <a:gd name="connsiteY74" fmla="*/ 8711 h 10000"/>
                <a:gd name="connsiteX75" fmla="*/ 7748 w 10000"/>
                <a:gd name="connsiteY75" fmla="*/ 8866 h 10000"/>
                <a:gd name="connsiteX76" fmla="*/ 7604 w 10000"/>
                <a:gd name="connsiteY76" fmla="*/ 9013 h 10000"/>
                <a:gd name="connsiteX77" fmla="*/ 7457 w 10000"/>
                <a:gd name="connsiteY77" fmla="*/ 9154 h 10000"/>
                <a:gd name="connsiteX78" fmla="*/ 7302 w 10000"/>
                <a:gd name="connsiteY78" fmla="*/ 9282 h 10000"/>
                <a:gd name="connsiteX79" fmla="*/ 7146 w 10000"/>
                <a:gd name="connsiteY79" fmla="*/ 9403 h 10000"/>
                <a:gd name="connsiteX80" fmla="*/ 6987 w 10000"/>
                <a:gd name="connsiteY80" fmla="*/ 9523 h 10000"/>
                <a:gd name="connsiteX81" fmla="*/ 6831 w 10000"/>
                <a:gd name="connsiteY81" fmla="*/ 9624 h 10000"/>
                <a:gd name="connsiteX82" fmla="*/ 6684 w 10000"/>
                <a:gd name="connsiteY82" fmla="*/ 9711 h 10000"/>
                <a:gd name="connsiteX83" fmla="*/ 6540 w 10000"/>
                <a:gd name="connsiteY83" fmla="*/ 9799 h 10000"/>
                <a:gd name="connsiteX84" fmla="*/ 6411 w 10000"/>
                <a:gd name="connsiteY84" fmla="*/ 9859 h 10000"/>
                <a:gd name="connsiteX85" fmla="*/ 6293 w 10000"/>
                <a:gd name="connsiteY85" fmla="*/ 9919 h 10000"/>
                <a:gd name="connsiteX86" fmla="*/ 6196 w 10000"/>
                <a:gd name="connsiteY86" fmla="*/ 9953 h 10000"/>
                <a:gd name="connsiteX87" fmla="*/ 6108 w 10000"/>
                <a:gd name="connsiteY87" fmla="*/ 9966 h 10000"/>
                <a:gd name="connsiteX88" fmla="*/ 6008 w 10000"/>
                <a:gd name="connsiteY88" fmla="*/ 9966 h 10000"/>
                <a:gd name="connsiteX89" fmla="*/ 5888 w 10000"/>
                <a:gd name="connsiteY89" fmla="*/ 9940 h 10000"/>
                <a:gd name="connsiteX90" fmla="*/ 5755 w 10000"/>
                <a:gd name="connsiteY90" fmla="*/ 9906 h 10000"/>
                <a:gd name="connsiteX91" fmla="*/ 5611 w 10000"/>
                <a:gd name="connsiteY91" fmla="*/ 9852 h 10000"/>
                <a:gd name="connsiteX92" fmla="*/ 5459 w 10000"/>
                <a:gd name="connsiteY92" fmla="*/ 9792 h 10000"/>
                <a:gd name="connsiteX93" fmla="*/ 5297 w 10000"/>
                <a:gd name="connsiteY93" fmla="*/ 9725 h 10000"/>
                <a:gd name="connsiteX94" fmla="*/ 5132 w 10000"/>
                <a:gd name="connsiteY94" fmla="*/ 9644 h 10000"/>
                <a:gd name="connsiteX95" fmla="*/ 4965 w 10000"/>
                <a:gd name="connsiteY95" fmla="*/ 9564 h 10000"/>
                <a:gd name="connsiteX96" fmla="*/ 4794 w 10000"/>
                <a:gd name="connsiteY96" fmla="*/ 9490 h 10000"/>
                <a:gd name="connsiteX97" fmla="*/ 4630 w 10000"/>
                <a:gd name="connsiteY97" fmla="*/ 9403 h 10000"/>
                <a:gd name="connsiteX98" fmla="*/ 4468 w 10000"/>
                <a:gd name="connsiteY98" fmla="*/ 9322 h 10000"/>
                <a:gd name="connsiteX99" fmla="*/ 4297 w 10000"/>
                <a:gd name="connsiteY99" fmla="*/ 9248 h 10000"/>
                <a:gd name="connsiteX100" fmla="*/ 4133 w 10000"/>
                <a:gd name="connsiteY100" fmla="*/ 9181 h 10000"/>
                <a:gd name="connsiteX101" fmla="*/ 3986 w 10000"/>
                <a:gd name="connsiteY101" fmla="*/ 9121 h 10000"/>
                <a:gd name="connsiteX102" fmla="*/ 3851 w 10000"/>
                <a:gd name="connsiteY102" fmla="*/ 9074 h 10000"/>
                <a:gd name="connsiteX103" fmla="*/ 3739 w 10000"/>
                <a:gd name="connsiteY103" fmla="*/ 9047 h 10000"/>
                <a:gd name="connsiteX104" fmla="*/ 3674 w 10000"/>
                <a:gd name="connsiteY104" fmla="*/ 9047 h 10000"/>
                <a:gd name="connsiteX105" fmla="*/ 3598 w 10000"/>
                <a:gd name="connsiteY105" fmla="*/ 9074 h 10000"/>
                <a:gd name="connsiteX106" fmla="*/ 3504 w 10000"/>
                <a:gd name="connsiteY106" fmla="*/ 9107 h 10000"/>
                <a:gd name="connsiteX107" fmla="*/ 3401 w 10000"/>
                <a:gd name="connsiteY107" fmla="*/ 9161 h 10000"/>
                <a:gd name="connsiteX108" fmla="*/ 3283 w 10000"/>
                <a:gd name="connsiteY108" fmla="*/ 9228 h 10000"/>
                <a:gd name="connsiteX109" fmla="*/ 3160 w 10000"/>
                <a:gd name="connsiteY109" fmla="*/ 9309 h 10000"/>
                <a:gd name="connsiteX110" fmla="*/ 3025 w 10000"/>
                <a:gd name="connsiteY110" fmla="*/ 9403 h 10000"/>
                <a:gd name="connsiteX111" fmla="*/ 2840 w 10000"/>
                <a:gd name="connsiteY111" fmla="*/ 9523 h 10000"/>
                <a:gd name="connsiteX112" fmla="*/ 2651 w 10000"/>
                <a:gd name="connsiteY112" fmla="*/ 9624 h 10000"/>
                <a:gd name="connsiteX113" fmla="*/ 2457 w 10000"/>
                <a:gd name="connsiteY113" fmla="*/ 9725 h 10000"/>
                <a:gd name="connsiteX114" fmla="*/ 2260 w 10000"/>
                <a:gd name="connsiteY114" fmla="*/ 9799 h 10000"/>
                <a:gd name="connsiteX115" fmla="*/ 2069 w 10000"/>
                <a:gd name="connsiteY115" fmla="*/ 9866 h 10000"/>
                <a:gd name="connsiteX116" fmla="*/ 1875 w 10000"/>
                <a:gd name="connsiteY116" fmla="*/ 9919 h 10000"/>
                <a:gd name="connsiteX117" fmla="*/ 1687 w 10000"/>
                <a:gd name="connsiteY117" fmla="*/ 9953 h 10000"/>
                <a:gd name="connsiteX118" fmla="*/ 1505 w 10000"/>
                <a:gd name="connsiteY118" fmla="*/ 9980 h 10000"/>
                <a:gd name="connsiteX119" fmla="*/ 1329 w 10000"/>
                <a:gd name="connsiteY119" fmla="*/ 10000 h 10000"/>
                <a:gd name="connsiteX120" fmla="*/ 1161 w 10000"/>
                <a:gd name="connsiteY120" fmla="*/ 10000 h 10000"/>
                <a:gd name="connsiteX121" fmla="*/ 1002 w 10000"/>
                <a:gd name="connsiteY121" fmla="*/ 9987 h 10000"/>
                <a:gd name="connsiteX122" fmla="*/ 861 w 10000"/>
                <a:gd name="connsiteY122" fmla="*/ 9966 h 10000"/>
                <a:gd name="connsiteX123" fmla="*/ 729 w 10000"/>
                <a:gd name="connsiteY123" fmla="*/ 9926 h 10000"/>
                <a:gd name="connsiteX124" fmla="*/ 611 w 10000"/>
                <a:gd name="connsiteY124" fmla="*/ 9879 h 10000"/>
                <a:gd name="connsiteX125" fmla="*/ 511 w 10000"/>
                <a:gd name="connsiteY125" fmla="*/ 9819 h 10000"/>
                <a:gd name="connsiteX126" fmla="*/ 432 w 10000"/>
                <a:gd name="connsiteY126" fmla="*/ 9745 h 10000"/>
                <a:gd name="connsiteX127" fmla="*/ 373 w 10000"/>
                <a:gd name="connsiteY127" fmla="*/ 9664 h 10000"/>
                <a:gd name="connsiteX128" fmla="*/ 335 w 10000"/>
                <a:gd name="connsiteY128" fmla="*/ 9564 h 10000"/>
                <a:gd name="connsiteX129" fmla="*/ 294 w 10000"/>
                <a:gd name="connsiteY129" fmla="*/ 9396 h 10000"/>
                <a:gd name="connsiteX130" fmla="*/ 270 w 10000"/>
                <a:gd name="connsiteY130" fmla="*/ 9228 h 10000"/>
                <a:gd name="connsiteX131" fmla="*/ 267 w 10000"/>
                <a:gd name="connsiteY131" fmla="*/ 9074 h 10000"/>
                <a:gd name="connsiteX132" fmla="*/ 270 w 10000"/>
                <a:gd name="connsiteY132" fmla="*/ 8926 h 10000"/>
                <a:gd name="connsiteX133" fmla="*/ 291 w 10000"/>
                <a:gd name="connsiteY133" fmla="*/ 8799 h 10000"/>
                <a:gd name="connsiteX134" fmla="*/ 312 w 10000"/>
                <a:gd name="connsiteY134" fmla="*/ 8658 h 10000"/>
                <a:gd name="connsiteX135" fmla="*/ 341 w 10000"/>
                <a:gd name="connsiteY135" fmla="*/ 8530 h 10000"/>
                <a:gd name="connsiteX136" fmla="*/ 367 w 10000"/>
                <a:gd name="connsiteY136" fmla="*/ 8403 h 10000"/>
                <a:gd name="connsiteX137" fmla="*/ 400 w 10000"/>
                <a:gd name="connsiteY137" fmla="*/ 8275 h 10000"/>
                <a:gd name="connsiteX138" fmla="*/ 420 w 10000"/>
                <a:gd name="connsiteY138" fmla="*/ 8128 h 10000"/>
                <a:gd name="connsiteX139" fmla="*/ 438 w 10000"/>
                <a:gd name="connsiteY139" fmla="*/ 7980 h 10000"/>
                <a:gd name="connsiteX140" fmla="*/ 444 w 10000"/>
                <a:gd name="connsiteY140" fmla="*/ 7826 h 10000"/>
                <a:gd name="connsiteX141" fmla="*/ 438 w 10000"/>
                <a:gd name="connsiteY141" fmla="*/ 7611 h 10000"/>
                <a:gd name="connsiteX142" fmla="*/ 420 w 10000"/>
                <a:gd name="connsiteY142" fmla="*/ 7416 h 10000"/>
                <a:gd name="connsiteX143" fmla="*/ 391 w 10000"/>
                <a:gd name="connsiteY143" fmla="*/ 7235 h 10000"/>
                <a:gd name="connsiteX144" fmla="*/ 359 w 10000"/>
                <a:gd name="connsiteY144" fmla="*/ 7074 h 10000"/>
                <a:gd name="connsiteX145" fmla="*/ 317 w 10000"/>
                <a:gd name="connsiteY145" fmla="*/ 6919 h 10000"/>
                <a:gd name="connsiteX146" fmla="*/ 270 w 10000"/>
                <a:gd name="connsiteY146" fmla="*/ 6772 h 10000"/>
                <a:gd name="connsiteX147" fmla="*/ 226 w 10000"/>
                <a:gd name="connsiteY147" fmla="*/ 6631 h 10000"/>
                <a:gd name="connsiteX148" fmla="*/ 176 w 10000"/>
                <a:gd name="connsiteY148" fmla="*/ 6497 h 10000"/>
                <a:gd name="connsiteX149" fmla="*/ 132 w 10000"/>
                <a:gd name="connsiteY149" fmla="*/ 6356 h 10000"/>
                <a:gd name="connsiteX150" fmla="*/ 88 w 10000"/>
                <a:gd name="connsiteY150" fmla="*/ 6221 h 10000"/>
                <a:gd name="connsiteX151" fmla="*/ 56 w 10000"/>
                <a:gd name="connsiteY151" fmla="*/ 6074 h 10000"/>
                <a:gd name="connsiteX152" fmla="*/ 26 w 10000"/>
                <a:gd name="connsiteY152" fmla="*/ 5926 h 10000"/>
                <a:gd name="connsiteX153" fmla="*/ 6 w 10000"/>
                <a:gd name="connsiteY153" fmla="*/ 5765 h 10000"/>
                <a:gd name="connsiteX154" fmla="*/ 0 w 10000"/>
                <a:gd name="connsiteY154" fmla="*/ 5591 h 10000"/>
                <a:gd name="connsiteX155" fmla="*/ 3 w 10000"/>
                <a:gd name="connsiteY155" fmla="*/ 5409 h 10000"/>
                <a:gd name="connsiteX156" fmla="*/ 21 w 10000"/>
                <a:gd name="connsiteY156" fmla="*/ 5201 h 10000"/>
                <a:gd name="connsiteX157" fmla="*/ 59 w 10000"/>
                <a:gd name="connsiteY157" fmla="*/ 4987 h 10000"/>
                <a:gd name="connsiteX158" fmla="*/ 179 w 10000"/>
                <a:gd name="connsiteY158" fmla="*/ 4416 h 10000"/>
                <a:gd name="connsiteX159" fmla="*/ 312 w 10000"/>
                <a:gd name="connsiteY159" fmla="*/ 3893 h 10000"/>
                <a:gd name="connsiteX160" fmla="*/ 447 w 10000"/>
                <a:gd name="connsiteY160" fmla="*/ 3409 h 10000"/>
                <a:gd name="connsiteX161" fmla="*/ 597 w 10000"/>
                <a:gd name="connsiteY161" fmla="*/ 2966 h 10000"/>
                <a:gd name="connsiteX162" fmla="*/ 747 w 10000"/>
                <a:gd name="connsiteY162" fmla="*/ 2564 h 10000"/>
                <a:gd name="connsiteX163" fmla="*/ 908 w 10000"/>
                <a:gd name="connsiteY163" fmla="*/ 2201 h 10000"/>
                <a:gd name="connsiteX164" fmla="*/ 1070 w 10000"/>
                <a:gd name="connsiteY164" fmla="*/ 1872 h 10000"/>
                <a:gd name="connsiteX165" fmla="*/ 1414 w 10000"/>
                <a:gd name="connsiteY165" fmla="*/ 1309 h 10000"/>
                <a:gd name="connsiteX166" fmla="*/ 1593 w 10000"/>
                <a:gd name="connsiteY166" fmla="*/ 1067 h 10000"/>
                <a:gd name="connsiteX167" fmla="*/ 1952 w 10000"/>
                <a:gd name="connsiteY167" fmla="*/ 691 h 10000"/>
                <a:gd name="connsiteX168" fmla="*/ 2134 w 10000"/>
                <a:gd name="connsiteY168" fmla="*/ 537 h 10000"/>
                <a:gd name="connsiteX169" fmla="*/ 2313 w 10000"/>
                <a:gd name="connsiteY169" fmla="*/ 403 h 10000"/>
                <a:gd name="connsiteX170" fmla="*/ 2678 w 10000"/>
                <a:gd name="connsiteY170" fmla="*/ 208 h 10000"/>
                <a:gd name="connsiteX171" fmla="*/ 2854 w 10000"/>
                <a:gd name="connsiteY171" fmla="*/ 141 h 10000"/>
                <a:gd name="connsiteX172" fmla="*/ 3031 w 10000"/>
                <a:gd name="connsiteY172" fmla="*/ 81 h 10000"/>
                <a:gd name="connsiteX173" fmla="*/ 3201 w 10000"/>
                <a:gd name="connsiteY173" fmla="*/ 40 h 10000"/>
                <a:gd name="connsiteX174" fmla="*/ 3533 w 10000"/>
                <a:gd name="connsiteY174"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141 w 10000"/>
                <a:gd name="connsiteY10" fmla="*/ 221 h 10000"/>
                <a:gd name="connsiteX11" fmla="*/ 6373 w 10000"/>
                <a:gd name="connsiteY11" fmla="*/ 235 h 10000"/>
                <a:gd name="connsiteX12" fmla="*/ 6608 w 10000"/>
                <a:gd name="connsiteY12" fmla="*/ 248 h 10000"/>
                <a:gd name="connsiteX13" fmla="*/ 6834 w 10000"/>
                <a:gd name="connsiteY13" fmla="*/ 275 h 10000"/>
                <a:gd name="connsiteX14" fmla="*/ 7055 w 10000"/>
                <a:gd name="connsiteY14" fmla="*/ 302 h 10000"/>
                <a:gd name="connsiteX15" fmla="*/ 7269 w 10000"/>
                <a:gd name="connsiteY15" fmla="*/ 336 h 10000"/>
                <a:gd name="connsiteX16" fmla="*/ 7469 w 10000"/>
                <a:gd name="connsiteY16" fmla="*/ 389 h 10000"/>
                <a:gd name="connsiteX17" fmla="*/ 7657 w 10000"/>
                <a:gd name="connsiteY17" fmla="*/ 443 h 10000"/>
                <a:gd name="connsiteX18" fmla="*/ 7837 w 10000"/>
                <a:gd name="connsiteY18" fmla="*/ 517 h 10000"/>
                <a:gd name="connsiteX19" fmla="*/ 7995 w 10000"/>
                <a:gd name="connsiteY19" fmla="*/ 604 h 10000"/>
                <a:gd name="connsiteX20" fmla="*/ 8136 w 10000"/>
                <a:gd name="connsiteY20" fmla="*/ 705 h 10000"/>
                <a:gd name="connsiteX21" fmla="*/ 8207 w 10000"/>
                <a:gd name="connsiteY21" fmla="*/ 765 h 10000"/>
                <a:gd name="connsiteX22" fmla="*/ 8286 w 10000"/>
                <a:gd name="connsiteY22" fmla="*/ 859 h 10000"/>
                <a:gd name="connsiteX23" fmla="*/ 8374 w 10000"/>
                <a:gd name="connsiteY23" fmla="*/ 980 h 10000"/>
                <a:gd name="connsiteX24" fmla="*/ 8474 w 10000"/>
                <a:gd name="connsiteY24" fmla="*/ 1128 h 10000"/>
                <a:gd name="connsiteX25" fmla="*/ 8580 w 10000"/>
                <a:gd name="connsiteY25" fmla="*/ 1295 h 10000"/>
                <a:gd name="connsiteX26" fmla="*/ 8692 w 10000"/>
                <a:gd name="connsiteY26" fmla="*/ 1477 h 10000"/>
                <a:gd name="connsiteX27" fmla="*/ 8807 w 10000"/>
                <a:gd name="connsiteY27" fmla="*/ 1671 h 10000"/>
                <a:gd name="connsiteX28" fmla="*/ 8924 w 10000"/>
                <a:gd name="connsiteY28" fmla="*/ 1886 h 10000"/>
                <a:gd name="connsiteX29" fmla="*/ 9045 w 10000"/>
                <a:gd name="connsiteY29" fmla="*/ 2121 h 10000"/>
                <a:gd name="connsiteX30" fmla="*/ 9162 w 10000"/>
                <a:gd name="connsiteY30" fmla="*/ 2356 h 10000"/>
                <a:gd name="connsiteX31" fmla="*/ 9277 w 10000"/>
                <a:gd name="connsiteY31" fmla="*/ 2604 h 10000"/>
                <a:gd name="connsiteX32" fmla="*/ 9389 w 10000"/>
                <a:gd name="connsiteY32" fmla="*/ 2866 h 10000"/>
                <a:gd name="connsiteX33" fmla="*/ 9497 w 10000"/>
                <a:gd name="connsiteY33" fmla="*/ 3121 h 10000"/>
                <a:gd name="connsiteX34" fmla="*/ 9600 w 10000"/>
                <a:gd name="connsiteY34" fmla="*/ 3383 h 10000"/>
                <a:gd name="connsiteX35" fmla="*/ 9688 w 10000"/>
                <a:gd name="connsiteY35" fmla="*/ 3651 h 10000"/>
                <a:gd name="connsiteX36" fmla="*/ 9777 w 10000"/>
                <a:gd name="connsiteY36" fmla="*/ 3906 h 10000"/>
                <a:gd name="connsiteX37" fmla="*/ 9847 w 10000"/>
                <a:gd name="connsiteY37" fmla="*/ 4168 h 10000"/>
                <a:gd name="connsiteX38" fmla="*/ 9909 w 10000"/>
                <a:gd name="connsiteY38" fmla="*/ 4416 h 10000"/>
                <a:gd name="connsiteX39" fmla="*/ 9953 w 10000"/>
                <a:gd name="connsiteY39" fmla="*/ 4664 h 10000"/>
                <a:gd name="connsiteX40" fmla="*/ 9988 w 10000"/>
                <a:gd name="connsiteY40" fmla="*/ 4899 h 10000"/>
                <a:gd name="connsiteX41" fmla="*/ 10000 w 10000"/>
                <a:gd name="connsiteY41" fmla="*/ 5121 h 10000"/>
                <a:gd name="connsiteX42" fmla="*/ 9997 w 10000"/>
                <a:gd name="connsiteY42" fmla="*/ 5329 h 10000"/>
                <a:gd name="connsiteX43" fmla="*/ 9974 w 10000"/>
                <a:gd name="connsiteY43" fmla="*/ 5530 h 10000"/>
                <a:gd name="connsiteX44" fmla="*/ 9938 w 10000"/>
                <a:gd name="connsiteY44" fmla="*/ 5644 h 10000"/>
                <a:gd name="connsiteX45" fmla="*/ 9891 w 10000"/>
                <a:gd name="connsiteY45" fmla="*/ 5738 h 10000"/>
                <a:gd name="connsiteX46" fmla="*/ 9821 w 10000"/>
                <a:gd name="connsiteY46" fmla="*/ 5826 h 10000"/>
                <a:gd name="connsiteX47" fmla="*/ 9741 w 10000"/>
                <a:gd name="connsiteY47" fmla="*/ 5893 h 10000"/>
                <a:gd name="connsiteX48" fmla="*/ 9653 w 10000"/>
                <a:gd name="connsiteY48" fmla="*/ 5953 h 10000"/>
                <a:gd name="connsiteX49" fmla="*/ 9553 w 10000"/>
                <a:gd name="connsiteY49" fmla="*/ 5993 h 10000"/>
                <a:gd name="connsiteX50" fmla="*/ 9447 w 10000"/>
                <a:gd name="connsiteY50" fmla="*/ 6040 h 10000"/>
                <a:gd name="connsiteX51" fmla="*/ 9339 w 10000"/>
                <a:gd name="connsiteY51" fmla="*/ 6074 h 10000"/>
                <a:gd name="connsiteX52" fmla="*/ 9224 w 10000"/>
                <a:gd name="connsiteY52" fmla="*/ 6101 h 10000"/>
                <a:gd name="connsiteX53" fmla="*/ 9112 w 10000"/>
                <a:gd name="connsiteY53" fmla="*/ 6128 h 10000"/>
                <a:gd name="connsiteX54" fmla="*/ 8998 w 10000"/>
                <a:gd name="connsiteY54" fmla="*/ 6161 h 10000"/>
                <a:gd name="connsiteX55" fmla="*/ 8892 w 10000"/>
                <a:gd name="connsiteY55" fmla="*/ 6188 h 10000"/>
                <a:gd name="connsiteX56" fmla="*/ 8792 w 10000"/>
                <a:gd name="connsiteY56" fmla="*/ 6221 h 10000"/>
                <a:gd name="connsiteX57" fmla="*/ 8701 w 10000"/>
                <a:gd name="connsiteY57" fmla="*/ 6262 h 10000"/>
                <a:gd name="connsiteX58" fmla="*/ 8621 w 10000"/>
                <a:gd name="connsiteY58" fmla="*/ 6309 h 10000"/>
                <a:gd name="connsiteX59" fmla="*/ 8554 w 10000"/>
                <a:gd name="connsiteY59" fmla="*/ 6369 h 10000"/>
                <a:gd name="connsiteX60" fmla="*/ 8495 w 10000"/>
                <a:gd name="connsiteY60" fmla="*/ 6436 h 10000"/>
                <a:gd name="connsiteX61" fmla="*/ 8463 w 10000"/>
                <a:gd name="connsiteY61" fmla="*/ 6523 h 10000"/>
                <a:gd name="connsiteX62" fmla="*/ 8419 w 10000"/>
                <a:gd name="connsiteY62" fmla="*/ 6711 h 10000"/>
                <a:gd name="connsiteX63" fmla="*/ 8380 w 10000"/>
                <a:gd name="connsiteY63" fmla="*/ 6913 h 10000"/>
                <a:gd name="connsiteX64" fmla="*/ 8354 w 10000"/>
                <a:gd name="connsiteY64" fmla="*/ 7114 h 10000"/>
                <a:gd name="connsiteX65" fmla="*/ 8333 w 10000"/>
                <a:gd name="connsiteY65" fmla="*/ 7322 h 10000"/>
                <a:gd name="connsiteX66" fmla="*/ 8313 w 10000"/>
                <a:gd name="connsiteY66" fmla="*/ 7530 h 10000"/>
                <a:gd name="connsiteX67" fmla="*/ 8289 w 10000"/>
                <a:gd name="connsiteY67" fmla="*/ 7732 h 10000"/>
                <a:gd name="connsiteX68" fmla="*/ 8260 w 10000"/>
                <a:gd name="connsiteY68" fmla="*/ 7913 h 10000"/>
                <a:gd name="connsiteX69" fmla="*/ 8222 w 10000"/>
                <a:gd name="connsiteY69" fmla="*/ 8081 h 10000"/>
                <a:gd name="connsiteX70" fmla="*/ 8172 w 10000"/>
                <a:gd name="connsiteY70" fmla="*/ 8235 h 10000"/>
                <a:gd name="connsiteX71" fmla="*/ 8092 w 10000"/>
                <a:gd name="connsiteY71" fmla="*/ 8403 h 10000"/>
                <a:gd name="connsiteX72" fmla="*/ 7995 w 10000"/>
                <a:gd name="connsiteY72" fmla="*/ 8557 h 10000"/>
                <a:gd name="connsiteX73" fmla="*/ 7878 w 10000"/>
                <a:gd name="connsiteY73" fmla="*/ 8711 h 10000"/>
                <a:gd name="connsiteX74" fmla="*/ 7748 w 10000"/>
                <a:gd name="connsiteY74" fmla="*/ 8866 h 10000"/>
                <a:gd name="connsiteX75" fmla="*/ 7604 w 10000"/>
                <a:gd name="connsiteY75" fmla="*/ 9013 h 10000"/>
                <a:gd name="connsiteX76" fmla="*/ 7457 w 10000"/>
                <a:gd name="connsiteY76" fmla="*/ 9154 h 10000"/>
                <a:gd name="connsiteX77" fmla="*/ 7302 w 10000"/>
                <a:gd name="connsiteY77" fmla="*/ 9282 h 10000"/>
                <a:gd name="connsiteX78" fmla="*/ 7146 w 10000"/>
                <a:gd name="connsiteY78" fmla="*/ 9403 h 10000"/>
                <a:gd name="connsiteX79" fmla="*/ 6987 w 10000"/>
                <a:gd name="connsiteY79" fmla="*/ 9523 h 10000"/>
                <a:gd name="connsiteX80" fmla="*/ 6831 w 10000"/>
                <a:gd name="connsiteY80" fmla="*/ 9624 h 10000"/>
                <a:gd name="connsiteX81" fmla="*/ 6684 w 10000"/>
                <a:gd name="connsiteY81" fmla="*/ 9711 h 10000"/>
                <a:gd name="connsiteX82" fmla="*/ 6540 w 10000"/>
                <a:gd name="connsiteY82" fmla="*/ 9799 h 10000"/>
                <a:gd name="connsiteX83" fmla="*/ 6411 w 10000"/>
                <a:gd name="connsiteY83" fmla="*/ 9859 h 10000"/>
                <a:gd name="connsiteX84" fmla="*/ 6293 w 10000"/>
                <a:gd name="connsiteY84" fmla="*/ 9919 h 10000"/>
                <a:gd name="connsiteX85" fmla="*/ 6196 w 10000"/>
                <a:gd name="connsiteY85" fmla="*/ 9953 h 10000"/>
                <a:gd name="connsiteX86" fmla="*/ 6108 w 10000"/>
                <a:gd name="connsiteY86" fmla="*/ 9966 h 10000"/>
                <a:gd name="connsiteX87" fmla="*/ 6008 w 10000"/>
                <a:gd name="connsiteY87" fmla="*/ 9966 h 10000"/>
                <a:gd name="connsiteX88" fmla="*/ 5888 w 10000"/>
                <a:gd name="connsiteY88" fmla="*/ 9940 h 10000"/>
                <a:gd name="connsiteX89" fmla="*/ 5755 w 10000"/>
                <a:gd name="connsiteY89" fmla="*/ 9906 h 10000"/>
                <a:gd name="connsiteX90" fmla="*/ 5611 w 10000"/>
                <a:gd name="connsiteY90" fmla="*/ 9852 h 10000"/>
                <a:gd name="connsiteX91" fmla="*/ 5459 w 10000"/>
                <a:gd name="connsiteY91" fmla="*/ 9792 h 10000"/>
                <a:gd name="connsiteX92" fmla="*/ 5297 w 10000"/>
                <a:gd name="connsiteY92" fmla="*/ 9725 h 10000"/>
                <a:gd name="connsiteX93" fmla="*/ 5132 w 10000"/>
                <a:gd name="connsiteY93" fmla="*/ 9644 h 10000"/>
                <a:gd name="connsiteX94" fmla="*/ 4965 w 10000"/>
                <a:gd name="connsiteY94" fmla="*/ 9564 h 10000"/>
                <a:gd name="connsiteX95" fmla="*/ 4794 w 10000"/>
                <a:gd name="connsiteY95" fmla="*/ 9490 h 10000"/>
                <a:gd name="connsiteX96" fmla="*/ 4630 w 10000"/>
                <a:gd name="connsiteY96" fmla="*/ 9403 h 10000"/>
                <a:gd name="connsiteX97" fmla="*/ 4468 w 10000"/>
                <a:gd name="connsiteY97" fmla="*/ 9322 h 10000"/>
                <a:gd name="connsiteX98" fmla="*/ 4297 w 10000"/>
                <a:gd name="connsiteY98" fmla="*/ 9248 h 10000"/>
                <a:gd name="connsiteX99" fmla="*/ 4133 w 10000"/>
                <a:gd name="connsiteY99" fmla="*/ 9181 h 10000"/>
                <a:gd name="connsiteX100" fmla="*/ 3986 w 10000"/>
                <a:gd name="connsiteY100" fmla="*/ 9121 h 10000"/>
                <a:gd name="connsiteX101" fmla="*/ 3851 w 10000"/>
                <a:gd name="connsiteY101" fmla="*/ 9074 h 10000"/>
                <a:gd name="connsiteX102" fmla="*/ 3739 w 10000"/>
                <a:gd name="connsiteY102" fmla="*/ 9047 h 10000"/>
                <a:gd name="connsiteX103" fmla="*/ 3674 w 10000"/>
                <a:gd name="connsiteY103" fmla="*/ 9047 h 10000"/>
                <a:gd name="connsiteX104" fmla="*/ 3598 w 10000"/>
                <a:gd name="connsiteY104" fmla="*/ 9074 h 10000"/>
                <a:gd name="connsiteX105" fmla="*/ 3504 w 10000"/>
                <a:gd name="connsiteY105" fmla="*/ 9107 h 10000"/>
                <a:gd name="connsiteX106" fmla="*/ 3401 w 10000"/>
                <a:gd name="connsiteY106" fmla="*/ 9161 h 10000"/>
                <a:gd name="connsiteX107" fmla="*/ 3283 w 10000"/>
                <a:gd name="connsiteY107" fmla="*/ 9228 h 10000"/>
                <a:gd name="connsiteX108" fmla="*/ 3160 w 10000"/>
                <a:gd name="connsiteY108" fmla="*/ 9309 h 10000"/>
                <a:gd name="connsiteX109" fmla="*/ 3025 w 10000"/>
                <a:gd name="connsiteY109" fmla="*/ 9403 h 10000"/>
                <a:gd name="connsiteX110" fmla="*/ 2840 w 10000"/>
                <a:gd name="connsiteY110" fmla="*/ 9523 h 10000"/>
                <a:gd name="connsiteX111" fmla="*/ 2651 w 10000"/>
                <a:gd name="connsiteY111" fmla="*/ 9624 h 10000"/>
                <a:gd name="connsiteX112" fmla="*/ 2457 w 10000"/>
                <a:gd name="connsiteY112" fmla="*/ 9725 h 10000"/>
                <a:gd name="connsiteX113" fmla="*/ 2260 w 10000"/>
                <a:gd name="connsiteY113" fmla="*/ 9799 h 10000"/>
                <a:gd name="connsiteX114" fmla="*/ 2069 w 10000"/>
                <a:gd name="connsiteY114" fmla="*/ 9866 h 10000"/>
                <a:gd name="connsiteX115" fmla="*/ 1875 w 10000"/>
                <a:gd name="connsiteY115" fmla="*/ 9919 h 10000"/>
                <a:gd name="connsiteX116" fmla="*/ 1687 w 10000"/>
                <a:gd name="connsiteY116" fmla="*/ 9953 h 10000"/>
                <a:gd name="connsiteX117" fmla="*/ 1505 w 10000"/>
                <a:gd name="connsiteY117" fmla="*/ 9980 h 10000"/>
                <a:gd name="connsiteX118" fmla="*/ 1329 w 10000"/>
                <a:gd name="connsiteY118" fmla="*/ 10000 h 10000"/>
                <a:gd name="connsiteX119" fmla="*/ 1161 w 10000"/>
                <a:gd name="connsiteY119" fmla="*/ 10000 h 10000"/>
                <a:gd name="connsiteX120" fmla="*/ 1002 w 10000"/>
                <a:gd name="connsiteY120" fmla="*/ 9987 h 10000"/>
                <a:gd name="connsiteX121" fmla="*/ 861 w 10000"/>
                <a:gd name="connsiteY121" fmla="*/ 9966 h 10000"/>
                <a:gd name="connsiteX122" fmla="*/ 729 w 10000"/>
                <a:gd name="connsiteY122" fmla="*/ 9926 h 10000"/>
                <a:gd name="connsiteX123" fmla="*/ 611 w 10000"/>
                <a:gd name="connsiteY123" fmla="*/ 9879 h 10000"/>
                <a:gd name="connsiteX124" fmla="*/ 511 w 10000"/>
                <a:gd name="connsiteY124" fmla="*/ 9819 h 10000"/>
                <a:gd name="connsiteX125" fmla="*/ 432 w 10000"/>
                <a:gd name="connsiteY125" fmla="*/ 9745 h 10000"/>
                <a:gd name="connsiteX126" fmla="*/ 373 w 10000"/>
                <a:gd name="connsiteY126" fmla="*/ 9664 h 10000"/>
                <a:gd name="connsiteX127" fmla="*/ 335 w 10000"/>
                <a:gd name="connsiteY127" fmla="*/ 9564 h 10000"/>
                <a:gd name="connsiteX128" fmla="*/ 294 w 10000"/>
                <a:gd name="connsiteY128" fmla="*/ 9396 h 10000"/>
                <a:gd name="connsiteX129" fmla="*/ 270 w 10000"/>
                <a:gd name="connsiteY129" fmla="*/ 9228 h 10000"/>
                <a:gd name="connsiteX130" fmla="*/ 267 w 10000"/>
                <a:gd name="connsiteY130" fmla="*/ 9074 h 10000"/>
                <a:gd name="connsiteX131" fmla="*/ 270 w 10000"/>
                <a:gd name="connsiteY131" fmla="*/ 8926 h 10000"/>
                <a:gd name="connsiteX132" fmla="*/ 291 w 10000"/>
                <a:gd name="connsiteY132" fmla="*/ 8799 h 10000"/>
                <a:gd name="connsiteX133" fmla="*/ 312 w 10000"/>
                <a:gd name="connsiteY133" fmla="*/ 8658 h 10000"/>
                <a:gd name="connsiteX134" fmla="*/ 341 w 10000"/>
                <a:gd name="connsiteY134" fmla="*/ 8530 h 10000"/>
                <a:gd name="connsiteX135" fmla="*/ 367 w 10000"/>
                <a:gd name="connsiteY135" fmla="*/ 8403 h 10000"/>
                <a:gd name="connsiteX136" fmla="*/ 400 w 10000"/>
                <a:gd name="connsiteY136" fmla="*/ 8275 h 10000"/>
                <a:gd name="connsiteX137" fmla="*/ 420 w 10000"/>
                <a:gd name="connsiteY137" fmla="*/ 8128 h 10000"/>
                <a:gd name="connsiteX138" fmla="*/ 438 w 10000"/>
                <a:gd name="connsiteY138" fmla="*/ 7980 h 10000"/>
                <a:gd name="connsiteX139" fmla="*/ 444 w 10000"/>
                <a:gd name="connsiteY139" fmla="*/ 7826 h 10000"/>
                <a:gd name="connsiteX140" fmla="*/ 438 w 10000"/>
                <a:gd name="connsiteY140" fmla="*/ 7611 h 10000"/>
                <a:gd name="connsiteX141" fmla="*/ 420 w 10000"/>
                <a:gd name="connsiteY141" fmla="*/ 7416 h 10000"/>
                <a:gd name="connsiteX142" fmla="*/ 391 w 10000"/>
                <a:gd name="connsiteY142" fmla="*/ 7235 h 10000"/>
                <a:gd name="connsiteX143" fmla="*/ 359 w 10000"/>
                <a:gd name="connsiteY143" fmla="*/ 7074 h 10000"/>
                <a:gd name="connsiteX144" fmla="*/ 317 w 10000"/>
                <a:gd name="connsiteY144" fmla="*/ 6919 h 10000"/>
                <a:gd name="connsiteX145" fmla="*/ 270 w 10000"/>
                <a:gd name="connsiteY145" fmla="*/ 6772 h 10000"/>
                <a:gd name="connsiteX146" fmla="*/ 226 w 10000"/>
                <a:gd name="connsiteY146" fmla="*/ 6631 h 10000"/>
                <a:gd name="connsiteX147" fmla="*/ 176 w 10000"/>
                <a:gd name="connsiteY147" fmla="*/ 6497 h 10000"/>
                <a:gd name="connsiteX148" fmla="*/ 132 w 10000"/>
                <a:gd name="connsiteY148" fmla="*/ 6356 h 10000"/>
                <a:gd name="connsiteX149" fmla="*/ 88 w 10000"/>
                <a:gd name="connsiteY149" fmla="*/ 6221 h 10000"/>
                <a:gd name="connsiteX150" fmla="*/ 56 w 10000"/>
                <a:gd name="connsiteY150" fmla="*/ 6074 h 10000"/>
                <a:gd name="connsiteX151" fmla="*/ 26 w 10000"/>
                <a:gd name="connsiteY151" fmla="*/ 5926 h 10000"/>
                <a:gd name="connsiteX152" fmla="*/ 6 w 10000"/>
                <a:gd name="connsiteY152" fmla="*/ 5765 h 10000"/>
                <a:gd name="connsiteX153" fmla="*/ 0 w 10000"/>
                <a:gd name="connsiteY153" fmla="*/ 5591 h 10000"/>
                <a:gd name="connsiteX154" fmla="*/ 3 w 10000"/>
                <a:gd name="connsiteY154" fmla="*/ 5409 h 10000"/>
                <a:gd name="connsiteX155" fmla="*/ 21 w 10000"/>
                <a:gd name="connsiteY155" fmla="*/ 5201 h 10000"/>
                <a:gd name="connsiteX156" fmla="*/ 59 w 10000"/>
                <a:gd name="connsiteY156" fmla="*/ 4987 h 10000"/>
                <a:gd name="connsiteX157" fmla="*/ 179 w 10000"/>
                <a:gd name="connsiteY157" fmla="*/ 4416 h 10000"/>
                <a:gd name="connsiteX158" fmla="*/ 312 w 10000"/>
                <a:gd name="connsiteY158" fmla="*/ 3893 h 10000"/>
                <a:gd name="connsiteX159" fmla="*/ 447 w 10000"/>
                <a:gd name="connsiteY159" fmla="*/ 3409 h 10000"/>
                <a:gd name="connsiteX160" fmla="*/ 597 w 10000"/>
                <a:gd name="connsiteY160" fmla="*/ 2966 h 10000"/>
                <a:gd name="connsiteX161" fmla="*/ 747 w 10000"/>
                <a:gd name="connsiteY161" fmla="*/ 2564 h 10000"/>
                <a:gd name="connsiteX162" fmla="*/ 908 w 10000"/>
                <a:gd name="connsiteY162" fmla="*/ 2201 h 10000"/>
                <a:gd name="connsiteX163" fmla="*/ 1070 w 10000"/>
                <a:gd name="connsiteY163" fmla="*/ 1872 h 10000"/>
                <a:gd name="connsiteX164" fmla="*/ 1414 w 10000"/>
                <a:gd name="connsiteY164" fmla="*/ 1309 h 10000"/>
                <a:gd name="connsiteX165" fmla="*/ 1593 w 10000"/>
                <a:gd name="connsiteY165" fmla="*/ 1067 h 10000"/>
                <a:gd name="connsiteX166" fmla="*/ 1952 w 10000"/>
                <a:gd name="connsiteY166" fmla="*/ 691 h 10000"/>
                <a:gd name="connsiteX167" fmla="*/ 2134 w 10000"/>
                <a:gd name="connsiteY167" fmla="*/ 537 h 10000"/>
                <a:gd name="connsiteX168" fmla="*/ 2313 w 10000"/>
                <a:gd name="connsiteY168" fmla="*/ 403 h 10000"/>
                <a:gd name="connsiteX169" fmla="*/ 2678 w 10000"/>
                <a:gd name="connsiteY169" fmla="*/ 208 h 10000"/>
                <a:gd name="connsiteX170" fmla="*/ 2854 w 10000"/>
                <a:gd name="connsiteY170" fmla="*/ 141 h 10000"/>
                <a:gd name="connsiteX171" fmla="*/ 3031 w 10000"/>
                <a:gd name="connsiteY171" fmla="*/ 81 h 10000"/>
                <a:gd name="connsiteX172" fmla="*/ 3201 w 10000"/>
                <a:gd name="connsiteY172" fmla="*/ 40 h 10000"/>
                <a:gd name="connsiteX173" fmla="*/ 3533 w 10000"/>
                <a:gd name="connsiteY173"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608 w 10000"/>
                <a:gd name="connsiteY11" fmla="*/ 248 h 10000"/>
                <a:gd name="connsiteX12" fmla="*/ 6834 w 10000"/>
                <a:gd name="connsiteY12" fmla="*/ 275 h 10000"/>
                <a:gd name="connsiteX13" fmla="*/ 7055 w 10000"/>
                <a:gd name="connsiteY13" fmla="*/ 302 h 10000"/>
                <a:gd name="connsiteX14" fmla="*/ 7269 w 10000"/>
                <a:gd name="connsiteY14" fmla="*/ 336 h 10000"/>
                <a:gd name="connsiteX15" fmla="*/ 7469 w 10000"/>
                <a:gd name="connsiteY15" fmla="*/ 389 h 10000"/>
                <a:gd name="connsiteX16" fmla="*/ 7657 w 10000"/>
                <a:gd name="connsiteY16" fmla="*/ 443 h 10000"/>
                <a:gd name="connsiteX17" fmla="*/ 7837 w 10000"/>
                <a:gd name="connsiteY17" fmla="*/ 517 h 10000"/>
                <a:gd name="connsiteX18" fmla="*/ 7995 w 10000"/>
                <a:gd name="connsiteY18" fmla="*/ 604 h 10000"/>
                <a:gd name="connsiteX19" fmla="*/ 8136 w 10000"/>
                <a:gd name="connsiteY19" fmla="*/ 705 h 10000"/>
                <a:gd name="connsiteX20" fmla="*/ 8207 w 10000"/>
                <a:gd name="connsiteY20" fmla="*/ 765 h 10000"/>
                <a:gd name="connsiteX21" fmla="*/ 8286 w 10000"/>
                <a:gd name="connsiteY21" fmla="*/ 859 h 10000"/>
                <a:gd name="connsiteX22" fmla="*/ 8374 w 10000"/>
                <a:gd name="connsiteY22" fmla="*/ 980 h 10000"/>
                <a:gd name="connsiteX23" fmla="*/ 8474 w 10000"/>
                <a:gd name="connsiteY23" fmla="*/ 1128 h 10000"/>
                <a:gd name="connsiteX24" fmla="*/ 8580 w 10000"/>
                <a:gd name="connsiteY24" fmla="*/ 1295 h 10000"/>
                <a:gd name="connsiteX25" fmla="*/ 8692 w 10000"/>
                <a:gd name="connsiteY25" fmla="*/ 1477 h 10000"/>
                <a:gd name="connsiteX26" fmla="*/ 8807 w 10000"/>
                <a:gd name="connsiteY26" fmla="*/ 1671 h 10000"/>
                <a:gd name="connsiteX27" fmla="*/ 8924 w 10000"/>
                <a:gd name="connsiteY27" fmla="*/ 1886 h 10000"/>
                <a:gd name="connsiteX28" fmla="*/ 9045 w 10000"/>
                <a:gd name="connsiteY28" fmla="*/ 2121 h 10000"/>
                <a:gd name="connsiteX29" fmla="*/ 9162 w 10000"/>
                <a:gd name="connsiteY29" fmla="*/ 2356 h 10000"/>
                <a:gd name="connsiteX30" fmla="*/ 9277 w 10000"/>
                <a:gd name="connsiteY30" fmla="*/ 2604 h 10000"/>
                <a:gd name="connsiteX31" fmla="*/ 9389 w 10000"/>
                <a:gd name="connsiteY31" fmla="*/ 2866 h 10000"/>
                <a:gd name="connsiteX32" fmla="*/ 9497 w 10000"/>
                <a:gd name="connsiteY32" fmla="*/ 3121 h 10000"/>
                <a:gd name="connsiteX33" fmla="*/ 9600 w 10000"/>
                <a:gd name="connsiteY33" fmla="*/ 3383 h 10000"/>
                <a:gd name="connsiteX34" fmla="*/ 9688 w 10000"/>
                <a:gd name="connsiteY34" fmla="*/ 3651 h 10000"/>
                <a:gd name="connsiteX35" fmla="*/ 9777 w 10000"/>
                <a:gd name="connsiteY35" fmla="*/ 3906 h 10000"/>
                <a:gd name="connsiteX36" fmla="*/ 9847 w 10000"/>
                <a:gd name="connsiteY36" fmla="*/ 4168 h 10000"/>
                <a:gd name="connsiteX37" fmla="*/ 9909 w 10000"/>
                <a:gd name="connsiteY37" fmla="*/ 4416 h 10000"/>
                <a:gd name="connsiteX38" fmla="*/ 9953 w 10000"/>
                <a:gd name="connsiteY38" fmla="*/ 4664 h 10000"/>
                <a:gd name="connsiteX39" fmla="*/ 9988 w 10000"/>
                <a:gd name="connsiteY39" fmla="*/ 4899 h 10000"/>
                <a:gd name="connsiteX40" fmla="*/ 10000 w 10000"/>
                <a:gd name="connsiteY40" fmla="*/ 5121 h 10000"/>
                <a:gd name="connsiteX41" fmla="*/ 9997 w 10000"/>
                <a:gd name="connsiteY41" fmla="*/ 5329 h 10000"/>
                <a:gd name="connsiteX42" fmla="*/ 9974 w 10000"/>
                <a:gd name="connsiteY42" fmla="*/ 5530 h 10000"/>
                <a:gd name="connsiteX43" fmla="*/ 9938 w 10000"/>
                <a:gd name="connsiteY43" fmla="*/ 5644 h 10000"/>
                <a:gd name="connsiteX44" fmla="*/ 9891 w 10000"/>
                <a:gd name="connsiteY44" fmla="*/ 5738 h 10000"/>
                <a:gd name="connsiteX45" fmla="*/ 9821 w 10000"/>
                <a:gd name="connsiteY45" fmla="*/ 5826 h 10000"/>
                <a:gd name="connsiteX46" fmla="*/ 9741 w 10000"/>
                <a:gd name="connsiteY46" fmla="*/ 5893 h 10000"/>
                <a:gd name="connsiteX47" fmla="*/ 9653 w 10000"/>
                <a:gd name="connsiteY47" fmla="*/ 5953 h 10000"/>
                <a:gd name="connsiteX48" fmla="*/ 9553 w 10000"/>
                <a:gd name="connsiteY48" fmla="*/ 5993 h 10000"/>
                <a:gd name="connsiteX49" fmla="*/ 9447 w 10000"/>
                <a:gd name="connsiteY49" fmla="*/ 6040 h 10000"/>
                <a:gd name="connsiteX50" fmla="*/ 9339 w 10000"/>
                <a:gd name="connsiteY50" fmla="*/ 6074 h 10000"/>
                <a:gd name="connsiteX51" fmla="*/ 9224 w 10000"/>
                <a:gd name="connsiteY51" fmla="*/ 6101 h 10000"/>
                <a:gd name="connsiteX52" fmla="*/ 9112 w 10000"/>
                <a:gd name="connsiteY52" fmla="*/ 6128 h 10000"/>
                <a:gd name="connsiteX53" fmla="*/ 8998 w 10000"/>
                <a:gd name="connsiteY53" fmla="*/ 6161 h 10000"/>
                <a:gd name="connsiteX54" fmla="*/ 8892 w 10000"/>
                <a:gd name="connsiteY54" fmla="*/ 6188 h 10000"/>
                <a:gd name="connsiteX55" fmla="*/ 8792 w 10000"/>
                <a:gd name="connsiteY55" fmla="*/ 6221 h 10000"/>
                <a:gd name="connsiteX56" fmla="*/ 8701 w 10000"/>
                <a:gd name="connsiteY56" fmla="*/ 6262 h 10000"/>
                <a:gd name="connsiteX57" fmla="*/ 8621 w 10000"/>
                <a:gd name="connsiteY57" fmla="*/ 6309 h 10000"/>
                <a:gd name="connsiteX58" fmla="*/ 8554 w 10000"/>
                <a:gd name="connsiteY58" fmla="*/ 6369 h 10000"/>
                <a:gd name="connsiteX59" fmla="*/ 8495 w 10000"/>
                <a:gd name="connsiteY59" fmla="*/ 6436 h 10000"/>
                <a:gd name="connsiteX60" fmla="*/ 8463 w 10000"/>
                <a:gd name="connsiteY60" fmla="*/ 6523 h 10000"/>
                <a:gd name="connsiteX61" fmla="*/ 8419 w 10000"/>
                <a:gd name="connsiteY61" fmla="*/ 6711 h 10000"/>
                <a:gd name="connsiteX62" fmla="*/ 8380 w 10000"/>
                <a:gd name="connsiteY62" fmla="*/ 6913 h 10000"/>
                <a:gd name="connsiteX63" fmla="*/ 8354 w 10000"/>
                <a:gd name="connsiteY63" fmla="*/ 7114 h 10000"/>
                <a:gd name="connsiteX64" fmla="*/ 8333 w 10000"/>
                <a:gd name="connsiteY64" fmla="*/ 7322 h 10000"/>
                <a:gd name="connsiteX65" fmla="*/ 8313 w 10000"/>
                <a:gd name="connsiteY65" fmla="*/ 7530 h 10000"/>
                <a:gd name="connsiteX66" fmla="*/ 8289 w 10000"/>
                <a:gd name="connsiteY66" fmla="*/ 7732 h 10000"/>
                <a:gd name="connsiteX67" fmla="*/ 8260 w 10000"/>
                <a:gd name="connsiteY67" fmla="*/ 7913 h 10000"/>
                <a:gd name="connsiteX68" fmla="*/ 8222 w 10000"/>
                <a:gd name="connsiteY68" fmla="*/ 8081 h 10000"/>
                <a:gd name="connsiteX69" fmla="*/ 8172 w 10000"/>
                <a:gd name="connsiteY69" fmla="*/ 8235 h 10000"/>
                <a:gd name="connsiteX70" fmla="*/ 8092 w 10000"/>
                <a:gd name="connsiteY70" fmla="*/ 8403 h 10000"/>
                <a:gd name="connsiteX71" fmla="*/ 7995 w 10000"/>
                <a:gd name="connsiteY71" fmla="*/ 8557 h 10000"/>
                <a:gd name="connsiteX72" fmla="*/ 7878 w 10000"/>
                <a:gd name="connsiteY72" fmla="*/ 8711 h 10000"/>
                <a:gd name="connsiteX73" fmla="*/ 7748 w 10000"/>
                <a:gd name="connsiteY73" fmla="*/ 8866 h 10000"/>
                <a:gd name="connsiteX74" fmla="*/ 7604 w 10000"/>
                <a:gd name="connsiteY74" fmla="*/ 9013 h 10000"/>
                <a:gd name="connsiteX75" fmla="*/ 7457 w 10000"/>
                <a:gd name="connsiteY75" fmla="*/ 9154 h 10000"/>
                <a:gd name="connsiteX76" fmla="*/ 7302 w 10000"/>
                <a:gd name="connsiteY76" fmla="*/ 9282 h 10000"/>
                <a:gd name="connsiteX77" fmla="*/ 7146 w 10000"/>
                <a:gd name="connsiteY77" fmla="*/ 9403 h 10000"/>
                <a:gd name="connsiteX78" fmla="*/ 6987 w 10000"/>
                <a:gd name="connsiteY78" fmla="*/ 9523 h 10000"/>
                <a:gd name="connsiteX79" fmla="*/ 6831 w 10000"/>
                <a:gd name="connsiteY79" fmla="*/ 9624 h 10000"/>
                <a:gd name="connsiteX80" fmla="*/ 6684 w 10000"/>
                <a:gd name="connsiteY80" fmla="*/ 9711 h 10000"/>
                <a:gd name="connsiteX81" fmla="*/ 6540 w 10000"/>
                <a:gd name="connsiteY81" fmla="*/ 9799 h 10000"/>
                <a:gd name="connsiteX82" fmla="*/ 6411 w 10000"/>
                <a:gd name="connsiteY82" fmla="*/ 9859 h 10000"/>
                <a:gd name="connsiteX83" fmla="*/ 6293 w 10000"/>
                <a:gd name="connsiteY83" fmla="*/ 9919 h 10000"/>
                <a:gd name="connsiteX84" fmla="*/ 6196 w 10000"/>
                <a:gd name="connsiteY84" fmla="*/ 9953 h 10000"/>
                <a:gd name="connsiteX85" fmla="*/ 6108 w 10000"/>
                <a:gd name="connsiteY85" fmla="*/ 9966 h 10000"/>
                <a:gd name="connsiteX86" fmla="*/ 6008 w 10000"/>
                <a:gd name="connsiteY86" fmla="*/ 9966 h 10000"/>
                <a:gd name="connsiteX87" fmla="*/ 5888 w 10000"/>
                <a:gd name="connsiteY87" fmla="*/ 9940 h 10000"/>
                <a:gd name="connsiteX88" fmla="*/ 5755 w 10000"/>
                <a:gd name="connsiteY88" fmla="*/ 9906 h 10000"/>
                <a:gd name="connsiteX89" fmla="*/ 5611 w 10000"/>
                <a:gd name="connsiteY89" fmla="*/ 9852 h 10000"/>
                <a:gd name="connsiteX90" fmla="*/ 5459 w 10000"/>
                <a:gd name="connsiteY90" fmla="*/ 9792 h 10000"/>
                <a:gd name="connsiteX91" fmla="*/ 5297 w 10000"/>
                <a:gd name="connsiteY91" fmla="*/ 9725 h 10000"/>
                <a:gd name="connsiteX92" fmla="*/ 5132 w 10000"/>
                <a:gd name="connsiteY92" fmla="*/ 9644 h 10000"/>
                <a:gd name="connsiteX93" fmla="*/ 4965 w 10000"/>
                <a:gd name="connsiteY93" fmla="*/ 9564 h 10000"/>
                <a:gd name="connsiteX94" fmla="*/ 4794 w 10000"/>
                <a:gd name="connsiteY94" fmla="*/ 9490 h 10000"/>
                <a:gd name="connsiteX95" fmla="*/ 4630 w 10000"/>
                <a:gd name="connsiteY95" fmla="*/ 9403 h 10000"/>
                <a:gd name="connsiteX96" fmla="*/ 4468 w 10000"/>
                <a:gd name="connsiteY96" fmla="*/ 9322 h 10000"/>
                <a:gd name="connsiteX97" fmla="*/ 4297 w 10000"/>
                <a:gd name="connsiteY97" fmla="*/ 9248 h 10000"/>
                <a:gd name="connsiteX98" fmla="*/ 4133 w 10000"/>
                <a:gd name="connsiteY98" fmla="*/ 9181 h 10000"/>
                <a:gd name="connsiteX99" fmla="*/ 3986 w 10000"/>
                <a:gd name="connsiteY99" fmla="*/ 9121 h 10000"/>
                <a:gd name="connsiteX100" fmla="*/ 3851 w 10000"/>
                <a:gd name="connsiteY100" fmla="*/ 9074 h 10000"/>
                <a:gd name="connsiteX101" fmla="*/ 3739 w 10000"/>
                <a:gd name="connsiteY101" fmla="*/ 9047 h 10000"/>
                <a:gd name="connsiteX102" fmla="*/ 3674 w 10000"/>
                <a:gd name="connsiteY102" fmla="*/ 9047 h 10000"/>
                <a:gd name="connsiteX103" fmla="*/ 3598 w 10000"/>
                <a:gd name="connsiteY103" fmla="*/ 9074 h 10000"/>
                <a:gd name="connsiteX104" fmla="*/ 3504 w 10000"/>
                <a:gd name="connsiteY104" fmla="*/ 9107 h 10000"/>
                <a:gd name="connsiteX105" fmla="*/ 3401 w 10000"/>
                <a:gd name="connsiteY105" fmla="*/ 9161 h 10000"/>
                <a:gd name="connsiteX106" fmla="*/ 3283 w 10000"/>
                <a:gd name="connsiteY106" fmla="*/ 9228 h 10000"/>
                <a:gd name="connsiteX107" fmla="*/ 3160 w 10000"/>
                <a:gd name="connsiteY107" fmla="*/ 9309 h 10000"/>
                <a:gd name="connsiteX108" fmla="*/ 3025 w 10000"/>
                <a:gd name="connsiteY108" fmla="*/ 9403 h 10000"/>
                <a:gd name="connsiteX109" fmla="*/ 2840 w 10000"/>
                <a:gd name="connsiteY109" fmla="*/ 9523 h 10000"/>
                <a:gd name="connsiteX110" fmla="*/ 2651 w 10000"/>
                <a:gd name="connsiteY110" fmla="*/ 9624 h 10000"/>
                <a:gd name="connsiteX111" fmla="*/ 2457 w 10000"/>
                <a:gd name="connsiteY111" fmla="*/ 9725 h 10000"/>
                <a:gd name="connsiteX112" fmla="*/ 2260 w 10000"/>
                <a:gd name="connsiteY112" fmla="*/ 9799 h 10000"/>
                <a:gd name="connsiteX113" fmla="*/ 2069 w 10000"/>
                <a:gd name="connsiteY113" fmla="*/ 9866 h 10000"/>
                <a:gd name="connsiteX114" fmla="*/ 1875 w 10000"/>
                <a:gd name="connsiteY114" fmla="*/ 9919 h 10000"/>
                <a:gd name="connsiteX115" fmla="*/ 1687 w 10000"/>
                <a:gd name="connsiteY115" fmla="*/ 9953 h 10000"/>
                <a:gd name="connsiteX116" fmla="*/ 1505 w 10000"/>
                <a:gd name="connsiteY116" fmla="*/ 9980 h 10000"/>
                <a:gd name="connsiteX117" fmla="*/ 1329 w 10000"/>
                <a:gd name="connsiteY117" fmla="*/ 10000 h 10000"/>
                <a:gd name="connsiteX118" fmla="*/ 1161 w 10000"/>
                <a:gd name="connsiteY118" fmla="*/ 10000 h 10000"/>
                <a:gd name="connsiteX119" fmla="*/ 1002 w 10000"/>
                <a:gd name="connsiteY119" fmla="*/ 9987 h 10000"/>
                <a:gd name="connsiteX120" fmla="*/ 861 w 10000"/>
                <a:gd name="connsiteY120" fmla="*/ 9966 h 10000"/>
                <a:gd name="connsiteX121" fmla="*/ 729 w 10000"/>
                <a:gd name="connsiteY121" fmla="*/ 9926 h 10000"/>
                <a:gd name="connsiteX122" fmla="*/ 611 w 10000"/>
                <a:gd name="connsiteY122" fmla="*/ 9879 h 10000"/>
                <a:gd name="connsiteX123" fmla="*/ 511 w 10000"/>
                <a:gd name="connsiteY123" fmla="*/ 9819 h 10000"/>
                <a:gd name="connsiteX124" fmla="*/ 432 w 10000"/>
                <a:gd name="connsiteY124" fmla="*/ 9745 h 10000"/>
                <a:gd name="connsiteX125" fmla="*/ 373 w 10000"/>
                <a:gd name="connsiteY125" fmla="*/ 9664 h 10000"/>
                <a:gd name="connsiteX126" fmla="*/ 335 w 10000"/>
                <a:gd name="connsiteY126" fmla="*/ 9564 h 10000"/>
                <a:gd name="connsiteX127" fmla="*/ 294 w 10000"/>
                <a:gd name="connsiteY127" fmla="*/ 9396 h 10000"/>
                <a:gd name="connsiteX128" fmla="*/ 270 w 10000"/>
                <a:gd name="connsiteY128" fmla="*/ 9228 h 10000"/>
                <a:gd name="connsiteX129" fmla="*/ 267 w 10000"/>
                <a:gd name="connsiteY129" fmla="*/ 9074 h 10000"/>
                <a:gd name="connsiteX130" fmla="*/ 270 w 10000"/>
                <a:gd name="connsiteY130" fmla="*/ 8926 h 10000"/>
                <a:gd name="connsiteX131" fmla="*/ 291 w 10000"/>
                <a:gd name="connsiteY131" fmla="*/ 8799 h 10000"/>
                <a:gd name="connsiteX132" fmla="*/ 312 w 10000"/>
                <a:gd name="connsiteY132" fmla="*/ 8658 h 10000"/>
                <a:gd name="connsiteX133" fmla="*/ 341 w 10000"/>
                <a:gd name="connsiteY133" fmla="*/ 8530 h 10000"/>
                <a:gd name="connsiteX134" fmla="*/ 367 w 10000"/>
                <a:gd name="connsiteY134" fmla="*/ 8403 h 10000"/>
                <a:gd name="connsiteX135" fmla="*/ 400 w 10000"/>
                <a:gd name="connsiteY135" fmla="*/ 8275 h 10000"/>
                <a:gd name="connsiteX136" fmla="*/ 420 w 10000"/>
                <a:gd name="connsiteY136" fmla="*/ 8128 h 10000"/>
                <a:gd name="connsiteX137" fmla="*/ 438 w 10000"/>
                <a:gd name="connsiteY137" fmla="*/ 7980 h 10000"/>
                <a:gd name="connsiteX138" fmla="*/ 444 w 10000"/>
                <a:gd name="connsiteY138" fmla="*/ 7826 h 10000"/>
                <a:gd name="connsiteX139" fmla="*/ 438 w 10000"/>
                <a:gd name="connsiteY139" fmla="*/ 7611 h 10000"/>
                <a:gd name="connsiteX140" fmla="*/ 420 w 10000"/>
                <a:gd name="connsiteY140" fmla="*/ 7416 h 10000"/>
                <a:gd name="connsiteX141" fmla="*/ 391 w 10000"/>
                <a:gd name="connsiteY141" fmla="*/ 7235 h 10000"/>
                <a:gd name="connsiteX142" fmla="*/ 359 w 10000"/>
                <a:gd name="connsiteY142" fmla="*/ 7074 h 10000"/>
                <a:gd name="connsiteX143" fmla="*/ 317 w 10000"/>
                <a:gd name="connsiteY143" fmla="*/ 6919 h 10000"/>
                <a:gd name="connsiteX144" fmla="*/ 270 w 10000"/>
                <a:gd name="connsiteY144" fmla="*/ 6772 h 10000"/>
                <a:gd name="connsiteX145" fmla="*/ 226 w 10000"/>
                <a:gd name="connsiteY145" fmla="*/ 6631 h 10000"/>
                <a:gd name="connsiteX146" fmla="*/ 176 w 10000"/>
                <a:gd name="connsiteY146" fmla="*/ 6497 h 10000"/>
                <a:gd name="connsiteX147" fmla="*/ 132 w 10000"/>
                <a:gd name="connsiteY147" fmla="*/ 6356 h 10000"/>
                <a:gd name="connsiteX148" fmla="*/ 88 w 10000"/>
                <a:gd name="connsiteY148" fmla="*/ 6221 h 10000"/>
                <a:gd name="connsiteX149" fmla="*/ 56 w 10000"/>
                <a:gd name="connsiteY149" fmla="*/ 6074 h 10000"/>
                <a:gd name="connsiteX150" fmla="*/ 26 w 10000"/>
                <a:gd name="connsiteY150" fmla="*/ 5926 h 10000"/>
                <a:gd name="connsiteX151" fmla="*/ 6 w 10000"/>
                <a:gd name="connsiteY151" fmla="*/ 5765 h 10000"/>
                <a:gd name="connsiteX152" fmla="*/ 0 w 10000"/>
                <a:gd name="connsiteY152" fmla="*/ 5591 h 10000"/>
                <a:gd name="connsiteX153" fmla="*/ 3 w 10000"/>
                <a:gd name="connsiteY153" fmla="*/ 5409 h 10000"/>
                <a:gd name="connsiteX154" fmla="*/ 21 w 10000"/>
                <a:gd name="connsiteY154" fmla="*/ 5201 h 10000"/>
                <a:gd name="connsiteX155" fmla="*/ 59 w 10000"/>
                <a:gd name="connsiteY155" fmla="*/ 4987 h 10000"/>
                <a:gd name="connsiteX156" fmla="*/ 179 w 10000"/>
                <a:gd name="connsiteY156" fmla="*/ 4416 h 10000"/>
                <a:gd name="connsiteX157" fmla="*/ 312 w 10000"/>
                <a:gd name="connsiteY157" fmla="*/ 3893 h 10000"/>
                <a:gd name="connsiteX158" fmla="*/ 447 w 10000"/>
                <a:gd name="connsiteY158" fmla="*/ 3409 h 10000"/>
                <a:gd name="connsiteX159" fmla="*/ 597 w 10000"/>
                <a:gd name="connsiteY159" fmla="*/ 2966 h 10000"/>
                <a:gd name="connsiteX160" fmla="*/ 747 w 10000"/>
                <a:gd name="connsiteY160" fmla="*/ 2564 h 10000"/>
                <a:gd name="connsiteX161" fmla="*/ 908 w 10000"/>
                <a:gd name="connsiteY161" fmla="*/ 2201 h 10000"/>
                <a:gd name="connsiteX162" fmla="*/ 1070 w 10000"/>
                <a:gd name="connsiteY162" fmla="*/ 1872 h 10000"/>
                <a:gd name="connsiteX163" fmla="*/ 1414 w 10000"/>
                <a:gd name="connsiteY163" fmla="*/ 1309 h 10000"/>
                <a:gd name="connsiteX164" fmla="*/ 1593 w 10000"/>
                <a:gd name="connsiteY164" fmla="*/ 1067 h 10000"/>
                <a:gd name="connsiteX165" fmla="*/ 1952 w 10000"/>
                <a:gd name="connsiteY165" fmla="*/ 691 h 10000"/>
                <a:gd name="connsiteX166" fmla="*/ 2134 w 10000"/>
                <a:gd name="connsiteY166" fmla="*/ 537 h 10000"/>
                <a:gd name="connsiteX167" fmla="*/ 2313 w 10000"/>
                <a:gd name="connsiteY167" fmla="*/ 403 h 10000"/>
                <a:gd name="connsiteX168" fmla="*/ 2678 w 10000"/>
                <a:gd name="connsiteY168" fmla="*/ 208 h 10000"/>
                <a:gd name="connsiteX169" fmla="*/ 2854 w 10000"/>
                <a:gd name="connsiteY169" fmla="*/ 141 h 10000"/>
                <a:gd name="connsiteX170" fmla="*/ 3031 w 10000"/>
                <a:gd name="connsiteY170" fmla="*/ 81 h 10000"/>
                <a:gd name="connsiteX171" fmla="*/ 3201 w 10000"/>
                <a:gd name="connsiteY171" fmla="*/ 40 h 10000"/>
                <a:gd name="connsiteX172" fmla="*/ 3533 w 10000"/>
                <a:gd name="connsiteY172"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055 w 10000"/>
                <a:gd name="connsiteY12" fmla="*/ 302 h 10000"/>
                <a:gd name="connsiteX13" fmla="*/ 7269 w 10000"/>
                <a:gd name="connsiteY13" fmla="*/ 336 h 10000"/>
                <a:gd name="connsiteX14" fmla="*/ 7469 w 10000"/>
                <a:gd name="connsiteY14" fmla="*/ 389 h 10000"/>
                <a:gd name="connsiteX15" fmla="*/ 7657 w 10000"/>
                <a:gd name="connsiteY15" fmla="*/ 443 h 10000"/>
                <a:gd name="connsiteX16" fmla="*/ 7837 w 10000"/>
                <a:gd name="connsiteY16" fmla="*/ 517 h 10000"/>
                <a:gd name="connsiteX17" fmla="*/ 7995 w 10000"/>
                <a:gd name="connsiteY17" fmla="*/ 604 h 10000"/>
                <a:gd name="connsiteX18" fmla="*/ 8136 w 10000"/>
                <a:gd name="connsiteY18" fmla="*/ 705 h 10000"/>
                <a:gd name="connsiteX19" fmla="*/ 8207 w 10000"/>
                <a:gd name="connsiteY19" fmla="*/ 765 h 10000"/>
                <a:gd name="connsiteX20" fmla="*/ 8286 w 10000"/>
                <a:gd name="connsiteY20" fmla="*/ 859 h 10000"/>
                <a:gd name="connsiteX21" fmla="*/ 8374 w 10000"/>
                <a:gd name="connsiteY21" fmla="*/ 980 h 10000"/>
                <a:gd name="connsiteX22" fmla="*/ 8474 w 10000"/>
                <a:gd name="connsiteY22" fmla="*/ 1128 h 10000"/>
                <a:gd name="connsiteX23" fmla="*/ 8580 w 10000"/>
                <a:gd name="connsiteY23" fmla="*/ 1295 h 10000"/>
                <a:gd name="connsiteX24" fmla="*/ 8692 w 10000"/>
                <a:gd name="connsiteY24" fmla="*/ 1477 h 10000"/>
                <a:gd name="connsiteX25" fmla="*/ 8807 w 10000"/>
                <a:gd name="connsiteY25" fmla="*/ 1671 h 10000"/>
                <a:gd name="connsiteX26" fmla="*/ 8924 w 10000"/>
                <a:gd name="connsiteY26" fmla="*/ 1886 h 10000"/>
                <a:gd name="connsiteX27" fmla="*/ 9045 w 10000"/>
                <a:gd name="connsiteY27" fmla="*/ 2121 h 10000"/>
                <a:gd name="connsiteX28" fmla="*/ 9162 w 10000"/>
                <a:gd name="connsiteY28" fmla="*/ 2356 h 10000"/>
                <a:gd name="connsiteX29" fmla="*/ 9277 w 10000"/>
                <a:gd name="connsiteY29" fmla="*/ 2604 h 10000"/>
                <a:gd name="connsiteX30" fmla="*/ 9389 w 10000"/>
                <a:gd name="connsiteY30" fmla="*/ 2866 h 10000"/>
                <a:gd name="connsiteX31" fmla="*/ 9497 w 10000"/>
                <a:gd name="connsiteY31" fmla="*/ 3121 h 10000"/>
                <a:gd name="connsiteX32" fmla="*/ 9600 w 10000"/>
                <a:gd name="connsiteY32" fmla="*/ 3383 h 10000"/>
                <a:gd name="connsiteX33" fmla="*/ 9688 w 10000"/>
                <a:gd name="connsiteY33" fmla="*/ 3651 h 10000"/>
                <a:gd name="connsiteX34" fmla="*/ 9777 w 10000"/>
                <a:gd name="connsiteY34" fmla="*/ 3906 h 10000"/>
                <a:gd name="connsiteX35" fmla="*/ 9847 w 10000"/>
                <a:gd name="connsiteY35" fmla="*/ 4168 h 10000"/>
                <a:gd name="connsiteX36" fmla="*/ 9909 w 10000"/>
                <a:gd name="connsiteY36" fmla="*/ 4416 h 10000"/>
                <a:gd name="connsiteX37" fmla="*/ 9953 w 10000"/>
                <a:gd name="connsiteY37" fmla="*/ 4664 h 10000"/>
                <a:gd name="connsiteX38" fmla="*/ 9988 w 10000"/>
                <a:gd name="connsiteY38" fmla="*/ 4899 h 10000"/>
                <a:gd name="connsiteX39" fmla="*/ 10000 w 10000"/>
                <a:gd name="connsiteY39" fmla="*/ 5121 h 10000"/>
                <a:gd name="connsiteX40" fmla="*/ 9997 w 10000"/>
                <a:gd name="connsiteY40" fmla="*/ 5329 h 10000"/>
                <a:gd name="connsiteX41" fmla="*/ 9974 w 10000"/>
                <a:gd name="connsiteY41" fmla="*/ 5530 h 10000"/>
                <a:gd name="connsiteX42" fmla="*/ 9938 w 10000"/>
                <a:gd name="connsiteY42" fmla="*/ 5644 h 10000"/>
                <a:gd name="connsiteX43" fmla="*/ 9891 w 10000"/>
                <a:gd name="connsiteY43" fmla="*/ 5738 h 10000"/>
                <a:gd name="connsiteX44" fmla="*/ 9821 w 10000"/>
                <a:gd name="connsiteY44" fmla="*/ 5826 h 10000"/>
                <a:gd name="connsiteX45" fmla="*/ 9741 w 10000"/>
                <a:gd name="connsiteY45" fmla="*/ 5893 h 10000"/>
                <a:gd name="connsiteX46" fmla="*/ 9653 w 10000"/>
                <a:gd name="connsiteY46" fmla="*/ 5953 h 10000"/>
                <a:gd name="connsiteX47" fmla="*/ 9553 w 10000"/>
                <a:gd name="connsiteY47" fmla="*/ 5993 h 10000"/>
                <a:gd name="connsiteX48" fmla="*/ 9447 w 10000"/>
                <a:gd name="connsiteY48" fmla="*/ 6040 h 10000"/>
                <a:gd name="connsiteX49" fmla="*/ 9339 w 10000"/>
                <a:gd name="connsiteY49" fmla="*/ 6074 h 10000"/>
                <a:gd name="connsiteX50" fmla="*/ 9224 w 10000"/>
                <a:gd name="connsiteY50" fmla="*/ 6101 h 10000"/>
                <a:gd name="connsiteX51" fmla="*/ 9112 w 10000"/>
                <a:gd name="connsiteY51" fmla="*/ 6128 h 10000"/>
                <a:gd name="connsiteX52" fmla="*/ 8998 w 10000"/>
                <a:gd name="connsiteY52" fmla="*/ 6161 h 10000"/>
                <a:gd name="connsiteX53" fmla="*/ 8892 w 10000"/>
                <a:gd name="connsiteY53" fmla="*/ 6188 h 10000"/>
                <a:gd name="connsiteX54" fmla="*/ 8792 w 10000"/>
                <a:gd name="connsiteY54" fmla="*/ 6221 h 10000"/>
                <a:gd name="connsiteX55" fmla="*/ 8701 w 10000"/>
                <a:gd name="connsiteY55" fmla="*/ 6262 h 10000"/>
                <a:gd name="connsiteX56" fmla="*/ 8621 w 10000"/>
                <a:gd name="connsiteY56" fmla="*/ 6309 h 10000"/>
                <a:gd name="connsiteX57" fmla="*/ 8554 w 10000"/>
                <a:gd name="connsiteY57" fmla="*/ 6369 h 10000"/>
                <a:gd name="connsiteX58" fmla="*/ 8495 w 10000"/>
                <a:gd name="connsiteY58" fmla="*/ 6436 h 10000"/>
                <a:gd name="connsiteX59" fmla="*/ 8463 w 10000"/>
                <a:gd name="connsiteY59" fmla="*/ 6523 h 10000"/>
                <a:gd name="connsiteX60" fmla="*/ 8419 w 10000"/>
                <a:gd name="connsiteY60" fmla="*/ 6711 h 10000"/>
                <a:gd name="connsiteX61" fmla="*/ 8380 w 10000"/>
                <a:gd name="connsiteY61" fmla="*/ 6913 h 10000"/>
                <a:gd name="connsiteX62" fmla="*/ 8354 w 10000"/>
                <a:gd name="connsiteY62" fmla="*/ 7114 h 10000"/>
                <a:gd name="connsiteX63" fmla="*/ 8333 w 10000"/>
                <a:gd name="connsiteY63" fmla="*/ 7322 h 10000"/>
                <a:gd name="connsiteX64" fmla="*/ 8313 w 10000"/>
                <a:gd name="connsiteY64" fmla="*/ 7530 h 10000"/>
                <a:gd name="connsiteX65" fmla="*/ 8289 w 10000"/>
                <a:gd name="connsiteY65" fmla="*/ 7732 h 10000"/>
                <a:gd name="connsiteX66" fmla="*/ 8260 w 10000"/>
                <a:gd name="connsiteY66" fmla="*/ 7913 h 10000"/>
                <a:gd name="connsiteX67" fmla="*/ 8222 w 10000"/>
                <a:gd name="connsiteY67" fmla="*/ 8081 h 10000"/>
                <a:gd name="connsiteX68" fmla="*/ 8172 w 10000"/>
                <a:gd name="connsiteY68" fmla="*/ 8235 h 10000"/>
                <a:gd name="connsiteX69" fmla="*/ 8092 w 10000"/>
                <a:gd name="connsiteY69" fmla="*/ 8403 h 10000"/>
                <a:gd name="connsiteX70" fmla="*/ 7995 w 10000"/>
                <a:gd name="connsiteY70" fmla="*/ 8557 h 10000"/>
                <a:gd name="connsiteX71" fmla="*/ 7878 w 10000"/>
                <a:gd name="connsiteY71" fmla="*/ 8711 h 10000"/>
                <a:gd name="connsiteX72" fmla="*/ 7748 w 10000"/>
                <a:gd name="connsiteY72" fmla="*/ 8866 h 10000"/>
                <a:gd name="connsiteX73" fmla="*/ 7604 w 10000"/>
                <a:gd name="connsiteY73" fmla="*/ 9013 h 10000"/>
                <a:gd name="connsiteX74" fmla="*/ 7457 w 10000"/>
                <a:gd name="connsiteY74" fmla="*/ 9154 h 10000"/>
                <a:gd name="connsiteX75" fmla="*/ 7302 w 10000"/>
                <a:gd name="connsiteY75" fmla="*/ 9282 h 10000"/>
                <a:gd name="connsiteX76" fmla="*/ 7146 w 10000"/>
                <a:gd name="connsiteY76" fmla="*/ 9403 h 10000"/>
                <a:gd name="connsiteX77" fmla="*/ 6987 w 10000"/>
                <a:gd name="connsiteY77" fmla="*/ 9523 h 10000"/>
                <a:gd name="connsiteX78" fmla="*/ 6831 w 10000"/>
                <a:gd name="connsiteY78" fmla="*/ 9624 h 10000"/>
                <a:gd name="connsiteX79" fmla="*/ 6684 w 10000"/>
                <a:gd name="connsiteY79" fmla="*/ 9711 h 10000"/>
                <a:gd name="connsiteX80" fmla="*/ 6540 w 10000"/>
                <a:gd name="connsiteY80" fmla="*/ 9799 h 10000"/>
                <a:gd name="connsiteX81" fmla="*/ 6411 w 10000"/>
                <a:gd name="connsiteY81" fmla="*/ 9859 h 10000"/>
                <a:gd name="connsiteX82" fmla="*/ 6293 w 10000"/>
                <a:gd name="connsiteY82" fmla="*/ 9919 h 10000"/>
                <a:gd name="connsiteX83" fmla="*/ 6196 w 10000"/>
                <a:gd name="connsiteY83" fmla="*/ 9953 h 10000"/>
                <a:gd name="connsiteX84" fmla="*/ 6108 w 10000"/>
                <a:gd name="connsiteY84" fmla="*/ 9966 h 10000"/>
                <a:gd name="connsiteX85" fmla="*/ 6008 w 10000"/>
                <a:gd name="connsiteY85" fmla="*/ 9966 h 10000"/>
                <a:gd name="connsiteX86" fmla="*/ 5888 w 10000"/>
                <a:gd name="connsiteY86" fmla="*/ 9940 h 10000"/>
                <a:gd name="connsiteX87" fmla="*/ 5755 w 10000"/>
                <a:gd name="connsiteY87" fmla="*/ 9906 h 10000"/>
                <a:gd name="connsiteX88" fmla="*/ 5611 w 10000"/>
                <a:gd name="connsiteY88" fmla="*/ 9852 h 10000"/>
                <a:gd name="connsiteX89" fmla="*/ 5459 w 10000"/>
                <a:gd name="connsiteY89" fmla="*/ 9792 h 10000"/>
                <a:gd name="connsiteX90" fmla="*/ 5297 w 10000"/>
                <a:gd name="connsiteY90" fmla="*/ 9725 h 10000"/>
                <a:gd name="connsiteX91" fmla="*/ 5132 w 10000"/>
                <a:gd name="connsiteY91" fmla="*/ 9644 h 10000"/>
                <a:gd name="connsiteX92" fmla="*/ 4965 w 10000"/>
                <a:gd name="connsiteY92" fmla="*/ 9564 h 10000"/>
                <a:gd name="connsiteX93" fmla="*/ 4794 w 10000"/>
                <a:gd name="connsiteY93" fmla="*/ 9490 h 10000"/>
                <a:gd name="connsiteX94" fmla="*/ 4630 w 10000"/>
                <a:gd name="connsiteY94" fmla="*/ 9403 h 10000"/>
                <a:gd name="connsiteX95" fmla="*/ 4468 w 10000"/>
                <a:gd name="connsiteY95" fmla="*/ 9322 h 10000"/>
                <a:gd name="connsiteX96" fmla="*/ 4297 w 10000"/>
                <a:gd name="connsiteY96" fmla="*/ 9248 h 10000"/>
                <a:gd name="connsiteX97" fmla="*/ 4133 w 10000"/>
                <a:gd name="connsiteY97" fmla="*/ 9181 h 10000"/>
                <a:gd name="connsiteX98" fmla="*/ 3986 w 10000"/>
                <a:gd name="connsiteY98" fmla="*/ 9121 h 10000"/>
                <a:gd name="connsiteX99" fmla="*/ 3851 w 10000"/>
                <a:gd name="connsiteY99" fmla="*/ 9074 h 10000"/>
                <a:gd name="connsiteX100" fmla="*/ 3739 w 10000"/>
                <a:gd name="connsiteY100" fmla="*/ 9047 h 10000"/>
                <a:gd name="connsiteX101" fmla="*/ 3674 w 10000"/>
                <a:gd name="connsiteY101" fmla="*/ 9047 h 10000"/>
                <a:gd name="connsiteX102" fmla="*/ 3598 w 10000"/>
                <a:gd name="connsiteY102" fmla="*/ 9074 h 10000"/>
                <a:gd name="connsiteX103" fmla="*/ 3504 w 10000"/>
                <a:gd name="connsiteY103" fmla="*/ 9107 h 10000"/>
                <a:gd name="connsiteX104" fmla="*/ 3401 w 10000"/>
                <a:gd name="connsiteY104" fmla="*/ 9161 h 10000"/>
                <a:gd name="connsiteX105" fmla="*/ 3283 w 10000"/>
                <a:gd name="connsiteY105" fmla="*/ 9228 h 10000"/>
                <a:gd name="connsiteX106" fmla="*/ 3160 w 10000"/>
                <a:gd name="connsiteY106" fmla="*/ 9309 h 10000"/>
                <a:gd name="connsiteX107" fmla="*/ 3025 w 10000"/>
                <a:gd name="connsiteY107" fmla="*/ 9403 h 10000"/>
                <a:gd name="connsiteX108" fmla="*/ 2840 w 10000"/>
                <a:gd name="connsiteY108" fmla="*/ 9523 h 10000"/>
                <a:gd name="connsiteX109" fmla="*/ 2651 w 10000"/>
                <a:gd name="connsiteY109" fmla="*/ 9624 h 10000"/>
                <a:gd name="connsiteX110" fmla="*/ 2457 w 10000"/>
                <a:gd name="connsiteY110" fmla="*/ 9725 h 10000"/>
                <a:gd name="connsiteX111" fmla="*/ 2260 w 10000"/>
                <a:gd name="connsiteY111" fmla="*/ 9799 h 10000"/>
                <a:gd name="connsiteX112" fmla="*/ 2069 w 10000"/>
                <a:gd name="connsiteY112" fmla="*/ 9866 h 10000"/>
                <a:gd name="connsiteX113" fmla="*/ 1875 w 10000"/>
                <a:gd name="connsiteY113" fmla="*/ 9919 h 10000"/>
                <a:gd name="connsiteX114" fmla="*/ 1687 w 10000"/>
                <a:gd name="connsiteY114" fmla="*/ 9953 h 10000"/>
                <a:gd name="connsiteX115" fmla="*/ 1505 w 10000"/>
                <a:gd name="connsiteY115" fmla="*/ 9980 h 10000"/>
                <a:gd name="connsiteX116" fmla="*/ 1329 w 10000"/>
                <a:gd name="connsiteY116" fmla="*/ 10000 h 10000"/>
                <a:gd name="connsiteX117" fmla="*/ 1161 w 10000"/>
                <a:gd name="connsiteY117" fmla="*/ 10000 h 10000"/>
                <a:gd name="connsiteX118" fmla="*/ 1002 w 10000"/>
                <a:gd name="connsiteY118" fmla="*/ 9987 h 10000"/>
                <a:gd name="connsiteX119" fmla="*/ 861 w 10000"/>
                <a:gd name="connsiteY119" fmla="*/ 9966 h 10000"/>
                <a:gd name="connsiteX120" fmla="*/ 729 w 10000"/>
                <a:gd name="connsiteY120" fmla="*/ 9926 h 10000"/>
                <a:gd name="connsiteX121" fmla="*/ 611 w 10000"/>
                <a:gd name="connsiteY121" fmla="*/ 9879 h 10000"/>
                <a:gd name="connsiteX122" fmla="*/ 511 w 10000"/>
                <a:gd name="connsiteY122" fmla="*/ 9819 h 10000"/>
                <a:gd name="connsiteX123" fmla="*/ 432 w 10000"/>
                <a:gd name="connsiteY123" fmla="*/ 9745 h 10000"/>
                <a:gd name="connsiteX124" fmla="*/ 373 w 10000"/>
                <a:gd name="connsiteY124" fmla="*/ 9664 h 10000"/>
                <a:gd name="connsiteX125" fmla="*/ 335 w 10000"/>
                <a:gd name="connsiteY125" fmla="*/ 9564 h 10000"/>
                <a:gd name="connsiteX126" fmla="*/ 294 w 10000"/>
                <a:gd name="connsiteY126" fmla="*/ 9396 h 10000"/>
                <a:gd name="connsiteX127" fmla="*/ 270 w 10000"/>
                <a:gd name="connsiteY127" fmla="*/ 9228 h 10000"/>
                <a:gd name="connsiteX128" fmla="*/ 267 w 10000"/>
                <a:gd name="connsiteY128" fmla="*/ 9074 h 10000"/>
                <a:gd name="connsiteX129" fmla="*/ 270 w 10000"/>
                <a:gd name="connsiteY129" fmla="*/ 8926 h 10000"/>
                <a:gd name="connsiteX130" fmla="*/ 291 w 10000"/>
                <a:gd name="connsiteY130" fmla="*/ 8799 h 10000"/>
                <a:gd name="connsiteX131" fmla="*/ 312 w 10000"/>
                <a:gd name="connsiteY131" fmla="*/ 8658 h 10000"/>
                <a:gd name="connsiteX132" fmla="*/ 341 w 10000"/>
                <a:gd name="connsiteY132" fmla="*/ 8530 h 10000"/>
                <a:gd name="connsiteX133" fmla="*/ 367 w 10000"/>
                <a:gd name="connsiteY133" fmla="*/ 8403 h 10000"/>
                <a:gd name="connsiteX134" fmla="*/ 400 w 10000"/>
                <a:gd name="connsiteY134" fmla="*/ 8275 h 10000"/>
                <a:gd name="connsiteX135" fmla="*/ 420 w 10000"/>
                <a:gd name="connsiteY135" fmla="*/ 8128 h 10000"/>
                <a:gd name="connsiteX136" fmla="*/ 438 w 10000"/>
                <a:gd name="connsiteY136" fmla="*/ 7980 h 10000"/>
                <a:gd name="connsiteX137" fmla="*/ 444 w 10000"/>
                <a:gd name="connsiteY137" fmla="*/ 7826 h 10000"/>
                <a:gd name="connsiteX138" fmla="*/ 438 w 10000"/>
                <a:gd name="connsiteY138" fmla="*/ 7611 h 10000"/>
                <a:gd name="connsiteX139" fmla="*/ 420 w 10000"/>
                <a:gd name="connsiteY139" fmla="*/ 7416 h 10000"/>
                <a:gd name="connsiteX140" fmla="*/ 391 w 10000"/>
                <a:gd name="connsiteY140" fmla="*/ 7235 h 10000"/>
                <a:gd name="connsiteX141" fmla="*/ 359 w 10000"/>
                <a:gd name="connsiteY141" fmla="*/ 7074 h 10000"/>
                <a:gd name="connsiteX142" fmla="*/ 317 w 10000"/>
                <a:gd name="connsiteY142" fmla="*/ 6919 h 10000"/>
                <a:gd name="connsiteX143" fmla="*/ 270 w 10000"/>
                <a:gd name="connsiteY143" fmla="*/ 6772 h 10000"/>
                <a:gd name="connsiteX144" fmla="*/ 226 w 10000"/>
                <a:gd name="connsiteY144" fmla="*/ 6631 h 10000"/>
                <a:gd name="connsiteX145" fmla="*/ 176 w 10000"/>
                <a:gd name="connsiteY145" fmla="*/ 6497 h 10000"/>
                <a:gd name="connsiteX146" fmla="*/ 132 w 10000"/>
                <a:gd name="connsiteY146" fmla="*/ 6356 h 10000"/>
                <a:gd name="connsiteX147" fmla="*/ 88 w 10000"/>
                <a:gd name="connsiteY147" fmla="*/ 6221 h 10000"/>
                <a:gd name="connsiteX148" fmla="*/ 56 w 10000"/>
                <a:gd name="connsiteY148" fmla="*/ 6074 h 10000"/>
                <a:gd name="connsiteX149" fmla="*/ 26 w 10000"/>
                <a:gd name="connsiteY149" fmla="*/ 5926 h 10000"/>
                <a:gd name="connsiteX150" fmla="*/ 6 w 10000"/>
                <a:gd name="connsiteY150" fmla="*/ 5765 h 10000"/>
                <a:gd name="connsiteX151" fmla="*/ 0 w 10000"/>
                <a:gd name="connsiteY151" fmla="*/ 5591 h 10000"/>
                <a:gd name="connsiteX152" fmla="*/ 3 w 10000"/>
                <a:gd name="connsiteY152" fmla="*/ 5409 h 10000"/>
                <a:gd name="connsiteX153" fmla="*/ 21 w 10000"/>
                <a:gd name="connsiteY153" fmla="*/ 5201 h 10000"/>
                <a:gd name="connsiteX154" fmla="*/ 59 w 10000"/>
                <a:gd name="connsiteY154" fmla="*/ 4987 h 10000"/>
                <a:gd name="connsiteX155" fmla="*/ 179 w 10000"/>
                <a:gd name="connsiteY155" fmla="*/ 4416 h 10000"/>
                <a:gd name="connsiteX156" fmla="*/ 312 w 10000"/>
                <a:gd name="connsiteY156" fmla="*/ 3893 h 10000"/>
                <a:gd name="connsiteX157" fmla="*/ 447 w 10000"/>
                <a:gd name="connsiteY157" fmla="*/ 3409 h 10000"/>
                <a:gd name="connsiteX158" fmla="*/ 597 w 10000"/>
                <a:gd name="connsiteY158" fmla="*/ 2966 h 10000"/>
                <a:gd name="connsiteX159" fmla="*/ 747 w 10000"/>
                <a:gd name="connsiteY159" fmla="*/ 2564 h 10000"/>
                <a:gd name="connsiteX160" fmla="*/ 908 w 10000"/>
                <a:gd name="connsiteY160" fmla="*/ 2201 h 10000"/>
                <a:gd name="connsiteX161" fmla="*/ 1070 w 10000"/>
                <a:gd name="connsiteY161" fmla="*/ 1872 h 10000"/>
                <a:gd name="connsiteX162" fmla="*/ 1414 w 10000"/>
                <a:gd name="connsiteY162" fmla="*/ 1309 h 10000"/>
                <a:gd name="connsiteX163" fmla="*/ 1593 w 10000"/>
                <a:gd name="connsiteY163" fmla="*/ 1067 h 10000"/>
                <a:gd name="connsiteX164" fmla="*/ 1952 w 10000"/>
                <a:gd name="connsiteY164" fmla="*/ 691 h 10000"/>
                <a:gd name="connsiteX165" fmla="*/ 2134 w 10000"/>
                <a:gd name="connsiteY165" fmla="*/ 537 h 10000"/>
                <a:gd name="connsiteX166" fmla="*/ 2313 w 10000"/>
                <a:gd name="connsiteY166" fmla="*/ 403 h 10000"/>
                <a:gd name="connsiteX167" fmla="*/ 2678 w 10000"/>
                <a:gd name="connsiteY167" fmla="*/ 208 h 10000"/>
                <a:gd name="connsiteX168" fmla="*/ 2854 w 10000"/>
                <a:gd name="connsiteY168" fmla="*/ 141 h 10000"/>
                <a:gd name="connsiteX169" fmla="*/ 3031 w 10000"/>
                <a:gd name="connsiteY169" fmla="*/ 81 h 10000"/>
                <a:gd name="connsiteX170" fmla="*/ 3201 w 10000"/>
                <a:gd name="connsiteY170" fmla="*/ 40 h 10000"/>
                <a:gd name="connsiteX171" fmla="*/ 3533 w 10000"/>
                <a:gd name="connsiteY171"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657 w 10000"/>
                <a:gd name="connsiteY14" fmla="*/ 443 h 10000"/>
                <a:gd name="connsiteX15" fmla="*/ 7837 w 10000"/>
                <a:gd name="connsiteY15" fmla="*/ 517 h 10000"/>
                <a:gd name="connsiteX16" fmla="*/ 7995 w 10000"/>
                <a:gd name="connsiteY16" fmla="*/ 604 h 10000"/>
                <a:gd name="connsiteX17" fmla="*/ 8136 w 10000"/>
                <a:gd name="connsiteY17" fmla="*/ 705 h 10000"/>
                <a:gd name="connsiteX18" fmla="*/ 8207 w 10000"/>
                <a:gd name="connsiteY18" fmla="*/ 765 h 10000"/>
                <a:gd name="connsiteX19" fmla="*/ 8286 w 10000"/>
                <a:gd name="connsiteY19" fmla="*/ 859 h 10000"/>
                <a:gd name="connsiteX20" fmla="*/ 8374 w 10000"/>
                <a:gd name="connsiteY20" fmla="*/ 980 h 10000"/>
                <a:gd name="connsiteX21" fmla="*/ 8474 w 10000"/>
                <a:gd name="connsiteY21" fmla="*/ 1128 h 10000"/>
                <a:gd name="connsiteX22" fmla="*/ 8580 w 10000"/>
                <a:gd name="connsiteY22" fmla="*/ 1295 h 10000"/>
                <a:gd name="connsiteX23" fmla="*/ 8692 w 10000"/>
                <a:gd name="connsiteY23" fmla="*/ 1477 h 10000"/>
                <a:gd name="connsiteX24" fmla="*/ 8807 w 10000"/>
                <a:gd name="connsiteY24" fmla="*/ 1671 h 10000"/>
                <a:gd name="connsiteX25" fmla="*/ 8924 w 10000"/>
                <a:gd name="connsiteY25" fmla="*/ 1886 h 10000"/>
                <a:gd name="connsiteX26" fmla="*/ 9045 w 10000"/>
                <a:gd name="connsiteY26" fmla="*/ 2121 h 10000"/>
                <a:gd name="connsiteX27" fmla="*/ 9162 w 10000"/>
                <a:gd name="connsiteY27" fmla="*/ 2356 h 10000"/>
                <a:gd name="connsiteX28" fmla="*/ 9277 w 10000"/>
                <a:gd name="connsiteY28" fmla="*/ 2604 h 10000"/>
                <a:gd name="connsiteX29" fmla="*/ 9389 w 10000"/>
                <a:gd name="connsiteY29" fmla="*/ 2866 h 10000"/>
                <a:gd name="connsiteX30" fmla="*/ 9497 w 10000"/>
                <a:gd name="connsiteY30" fmla="*/ 3121 h 10000"/>
                <a:gd name="connsiteX31" fmla="*/ 9600 w 10000"/>
                <a:gd name="connsiteY31" fmla="*/ 3383 h 10000"/>
                <a:gd name="connsiteX32" fmla="*/ 9688 w 10000"/>
                <a:gd name="connsiteY32" fmla="*/ 3651 h 10000"/>
                <a:gd name="connsiteX33" fmla="*/ 9777 w 10000"/>
                <a:gd name="connsiteY33" fmla="*/ 3906 h 10000"/>
                <a:gd name="connsiteX34" fmla="*/ 9847 w 10000"/>
                <a:gd name="connsiteY34" fmla="*/ 4168 h 10000"/>
                <a:gd name="connsiteX35" fmla="*/ 9909 w 10000"/>
                <a:gd name="connsiteY35" fmla="*/ 4416 h 10000"/>
                <a:gd name="connsiteX36" fmla="*/ 9953 w 10000"/>
                <a:gd name="connsiteY36" fmla="*/ 4664 h 10000"/>
                <a:gd name="connsiteX37" fmla="*/ 9988 w 10000"/>
                <a:gd name="connsiteY37" fmla="*/ 4899 h 10000"/>
                <a:gd name="connsiteX38" fmla="*/ 10000 w 10000"/>
                <a:gd name="connsiteY38" fmla="*/ 5121 h 10000"/>
                <a:gd name="connsiteX39" fmla="*/ 9997 w 10000"/>
                <a:gd name="connsiteY39" fmla="*/ 5329 h 10000"/>
                <a:gd name="connsiteX40" fmla="*/ 9974 w 10000"/>
                <a:gd name="connsiteY40" fmla="*/ 5530 h 10000"/>
                <a:gd name="connsiteX41" fmla="*/ 9938 w 10000"/>
                <a:gd name="connsiteY41" fmla="*/ 5644 h 10000"/>
                <a:gd name="connsiteX42" fmla="*/ 9891 w 10000"/>
                <a:gd name="connsiteY42" fmla="*/ 5738 h 10000"/>
                <a:gd name="connsiteX43" fmla="*/ 9821 w 10000"/>
                <a:gd name="connsiteY43" fmla="*/ 5826 h 10000"/>
                <a:gd name="connsiteX44" fmla="*/ 9741 w 10000"/>
                <a:gd name="connsiteY44" fmla="*/ 5893 h 10000"/>
                <a:gd name="connsiteX45" fmla="*/ 9653 w 10000"/>
                <a:gd name="connsiteY45" fmla="*/ 5953 h 10000"/>
                <a:gd name="connsiteX46" fmla="*/ 9553 w 10000"/>
                <a:gd name="connsiteY46" fmla="*/ 5993 h 10000"/>
                <a:gd name="connsiteX47" fmla="*/ 9447 w 10000"/>
                <a:gd name="connsiteY47" fmla="*/ 6040 h 10000"/>
                <a:gd name="connsiteX48" fmla="*/ 9339 w 10000"/>
                <a:gd name="connsiteY48" fmla="*/ 6074 h 10000"/>
                <a:gd name="connsiteX49" fmla="*/ 9224 w 10000"/>
                <a:gd name="connsiteY49" fmla="*/ 6101 h 10000"/>
                <a:gd name="connsiteX50" fmla="*/ 9112 w 10000"/>
                <a:gd name="connsiteY50" fmla="*/ 6128 h 10000"/>
                <a:gd name="connsiteX51" fmla="*/ 8998 w 10000"/>
                <a:gd name="connsiteY51" fmla="*/ 6161 h 10000"/>
                <a:gd name="connsiteX52" fmla="*/ 8892 w 10000"/>
                <a:gd name="connsiteY52" fmla="*/ 6188 h 10000"/>
                <a:gd name="connsiteX53" fmla="*/ 8792 w 10000"/>
                <a:gd name="connsiteY53" fmla="*/ 6221 h 10000"/>
                <a:gd name="connsiteX54" fmla="*/ 8701 w 10000"/>
                <a:gd name="connsiteY54" fmla="*/ 6262 h 10000"/>
                <a:gd name="connsiteX55" fmla="*/ 8621 w 10000"/>
                <a:gd name="connsiteY55" fmla="*/ 6309 h 10000"/>
                <a:gd name="connsiteX56" fmla="*/ 8554 w 10000"/>
                <a:gd name="connsiteY56" fmla="*/ 6369 h 10000"/>
                <a:gd name="connsiteX57" fmla="*/ 8495 w 10000"/>
                <a:gd name="connsiteY57" fmla="*/ 6436 h 10000"/>
                <a:gd name="connsiteX58" fmla="*/ 8463 w 10000"/>
                <a:gd name="connsiteY58" fmla="*/ 6523 h 10000"/>
                <a:gd name="connsiteX59" fmla="*/ 8419 w 10000"/>
                <a:gd name="connsiteY59" fmla="*/ 6711 h 10000"/>
                <a:gd name="connsiteX60" fmla="*/ 8380 w 10000"/>
                <a:gd name="connsiteY60" fmla="*/ 6913 h 10000"/>
                <a:gd name="connsiteX61" fmla="*/ 8354 w 10000"/>
                <a:gd name="connsiteY61" fmla="*/ 7114 h 10000"/>
                <a:gd name="connsiteX62" fmla="*/ 8333 w 10000"/>
                <a:gd name="connsiteY62" fmla="*/ 7322 h 10000"/>
                <a:gd name="connsiteX63" fmla="*/ 8313 w 10000"/>
                <a:gd name="connsiteY63" fmla="*/ 7530 h 10000"/>
                <a:gd name="connsiteX64" fmla="*/ 8289 w 10000"/>
                <a:gd name="connsiteY64" fmla="*/ 7732 h 10000"/>
                <a:gd name="connsiteX65" fmla="*/ 8260 w 10000"/>
                <a:gd name="connsiteY65" fmla="*/ 7913 h 10000"/>
                <a:gd name="connsiteX66" fmla="*/ 8222 w 10000"/>
                <a:gd name="connsiteY66" fmla="*/ 8081 h 10000"/>
                <a:gd name="connsiteX67" fmla="*/ 8172 w 10000"/>
                <a:gd name="connsiteY67" fmla="*/ 8235 h 10000"/>
                <a:gd name="connsiteX68" fmla="*/ 8092 w 10000"/>
                <a:gd name="connsiteY68" fmla="*/ 8403 h 10000"/>
                <a:gd name="connsiteX69" fmla="*/ 7995 w 10000"/>
                <a:gd name="connsiteY69" fmla="*/ 8557 h 10000"/>
                <a:gd name="connsiteX70" fmla="*/ 7878 w 10000"/>
                <a:gd name="connsiteY70" fmla="*/ 8711 h 10000"/>
                <a:gd name="connsiteX71" fmla="*/ 7748 w 10000"/>
                <a:gd name="connsiteY71" fmla="*/ 8866 h 10000"/>
                <a:gd name="connsiteX72" fmla="*/ 7604 w 10000"/>
                <a:gd name="connsiteY72" fmla="*/ 9013 h 10000"/>
                <a:gd name="connsiteX73" fmla="*/ 7457 w 10000"/>
                <a:gd name="connsiteY73" fmla="*/ 9154 h 10000"/>
                <a:gd name="connsiteX74" fmla="*/ 7302 w 10000"/>
                <a:gd name="connsiteY74" fmla="*/ 9282 h 10000"/>
                <a:gd name="connsiteX75" fmla="*/ 7146 w 10000"/>
                <a:gd name="connsiteY75" fmla="*/ 9403 h 10000"/>
                <a:gd name="connsiteX76" fmla="*/ 6987 w 10000"/>
                <a:gd name="connsiteY76" fmla="*/ 9523 h 10000"/>
                <a:gd name="connsiteX77" fmla="*/ 6831 w 10000"/>
                <a:gd name="connsiteY77" fmla="*/ 9624 h 10000"/>
                <a:gd name="connsiteX78" fmla="*/ 6684 w 10000"/>
                <a:gd name="connsiteY78" fmla="*/ 9711 h 10000"/>
                <a:gd name="connsiteX79" fmla="*/ 6540 w 10000"/>
                <a:gd name="connsiteY79" fmla="*/ 9799 h 10000"/>
                <a:gd name="connsiteX80" fmla="*/ 6411 w 10000"/>
                <a:gd name="connsiteY80" fmla="*/ 9859 h 10000"/>
                <a:gd name="connsiteX81" fmla="*/ 6293 w 10000"/>
                <a:gd name="connsiteY81" fmla="*/ 9919 h 10000"/>
                <a:gd name="connsiteX82" fmla="*/ 6196 w 10000"/>
                <a:gd name="connsiteY82" fmla="*/ 9953 h 10000"/>
                <a:gd name="connsiteX83" fmla="*/ 6108 w 10000"/>
                <a:gd name="connsiteY83" fmla="*/ 9966 h 10000"/>
                <a:gd name="connsiteX84" fmla="*/ 6008 w 10000"/>
                <a:gd name="connsiteY84" fmla="*/ 9966 h 10000"/>
                <a:gd name="connsiteX85" fmla="*/ 5888 w 10000"/>
                <a:gd name="connsiteY85" fmla="*/ 9940 h 10000"/>
                <a:gd name="connsiteX86" fmla="*/ 5755 w 10000"/>
                <a:gd name="connsiteY86" fmla="*/ 9906 h 10000"/>
                <a:gd name="connsiteX87" fmla="*/ 5611 w 10000"/>
                <a:gd name="connsiteY87" fmla="*/ 9852 h 10000"/>
                <a:gd name="connsiteX88" fmla="*/ 5459 w 10000"/>
                <a:gd name="connsiteY88" fmla="*/ 9792 h 10000"/>
                <a:gd name="connsiteX89" fmla="*/ 5297 w 10000"/>
                <a:gd name="connsiteY89" fmla="*/ 9725 h 10000"/>
                <a:gd name="connsiteX90" fmla="*/ 5132 w 10000"/>
                <a:gd name="connsiteY90" fmla="*/ 9644 h 10000"/>
                <a:gd name="connsiteX91" fmla="*/ 4965 w 10000"/>
                <a:gd name="connsiteY91" fmla="*/ 9564 h 10000"/>
                <a:gd name="connsiteX92" fmla="*/ 4794 w 10000"/>
                <a:gd name="connsiteY92" fmla="*/ 9490 h 10000"/>
                <a:gd name="connsiteX93" fmla="*/ 4630 w 10000"/>
                <a:gd name="connsiteY93" fmla="*/ 9403 h 10000"/>
                <a:gd name="connsiteX94" fmla="*/ 4468 w 10000"/>
                <a:gd name="connsiteY94" fmla="*/ 9322 h 10000"/>
                <a:gd name="connsiteX95" fmla="*/ 4297 w 10000"/>
                <a:gd name="connsiteY95" fmla="*/ 9248 h 10000"/>
                <a:gd name="connsiteX96" fmla="*/ 4133 w 10000"/>
                <a:gd name="connsiteY96" fmla="*/ 9181 h 10000"/>
                <a:gd name="connsiteX97" fmla="*/ 3986 w 10000"/>
                <a:gd name="connsiteY97" fmla="*/ 9121 h 10000"/>
                <a:gd name="connsiteX98" fmla="*/ 3851 w 10000"/>
                <a:gd name="connsiteY98" fmla="*/ 9074 h 10000"/>
                <a:gd name="connsiteX99" fmla="*/ 3739 w 10000"/>
                <a:gd name="connsiteY99" fmla="*/ 9047 h 10000"/>
                <a:gd name="connsiteX100" fmla="*/ 3674 w 10000"/>
                <a:gd name="connsiteY100" fmla="*/ 9047 h 10000"/>
                <a:gd name="connsiteX101" fmla="*/ 3598 w 10000"/>
                <a:gd name="connsiteY101" fmla="*/ 9074 h 10000"/>
                <a:gd name="connsiteX102" fmla="*/ 3504 w 10000"/>
                <a:gd name="connsiteY102" fmla="*/ 9107 h 10000"/>
                <a:gd name="connsiteX103" fmla="*/ 3401 w 10000"/>
                <a:gd name="connsiteY103" fmla="*/ 9161 h 10000"/>
                <a:gd name="connsiteX104" fmla="*/ 3283 w 10000"/>
                <a:gd name="connsiteY104" fmla="*/ 9228 h 10000"/>
                <a:gd name="connsiteX105" fmla="*/ 3160 w 10000"/>
                <a:gd name="connsiteY105" fmla="*/ 9309 h 10000"/>
                <a:gd name="connsiteX106" fmla="*/ 3025 w 10000"/>
                <a:gd name="connsiteY106" fmla="*/ 9403 h 10000"/>
                <a:gd name="connsiteX107" fmla="*/ 2840 w 10000"/>
                <a:gd name="connsiteY107" fmla="*/ 9523 h 10000"/>
                <a:gd name="connsiteX108" fmla="*/ 2651 w 10000"/>
                <a:gd name="connsiteY108" fmla="*/ 9624 h 10000"/>
                <a:gd name="connsiteX109" fmla="*/ 2457 w 10000"/>
                <a:gd name="connsiteY109" fmla="*/ 9725 h 10000"/>
                <a:gd name="connsiteX110" fmla="*/ 2260 w 10000"/>
                <a:gd name="connsiteY110" fmla="*/ 9799 h 10000"/>
                <a:gd name="connsiteX111" fmla="*/ 2069 w 10000"/>
                <a:gd name="connsiteY111" fmla="*/ 9866 h 10000"/>
                <a:gd name="connsiteX112" fmla="*/ 1875 w 10000"/>
                <a:gd name="connsiteY112" fmla="*/ 9919 h 10000"/>
                <a:gd name="connsiteX113" fmla="*/ 1687 w 10000"/>
                <a:gd name="connsiteY113" fmla="*/ 9953 h 10000"/>
                <a:gd name="connsiteX114" fmla="*/ 1505 w 10000"/>
                <a:gd name="connsiteY114" fmla="*/ 9980 h 10000"/>
                <a:gd name="connsiteX115" fmla="*/ 1329 w 10000"/>
                <a:gd name="connsiteY115" fmla="*/ 10000 h 10000"/>
                <a:gd name="connsiteX116" fmla="*/ 1161 w 10000"/>
                <a:gd name="connsiteY116" fmla="*/ 10000 h 10000"/>
                <a:gd name="connsiteX117" fmla="*/ 1002 w 10000"/>
                <a:gd name="connsiteY117" fmla="*/ 9987 h 10000"/>
                <a:gd name="connsiteX118" fmla="*/ 861 w 10000"/>
                <a:gd name="connsiteY118" fmla="*/ 9966 h 10000"/>
                <a:gd name="connsiteX119" fmla="*/ 729 w 10000"/>
                <a:gd name="connsiteY119" fmla="*/ 9926 h 10000"/>
                <a:gd name="connsiteX120" fmla="*/ 611 w 10000"/>
                <a:gd name="connsiteY120" fmla="*/ 9879 h 10000"/>
                <a:gd name="connsiteX121" fmla="*/ 511 w 10000"/>
                <a:gd name="connsiteY121" fmla="*/ 9819 h 10000"/>
                <a:gd name="connsiteX122" fmla="*/ 432 w 10000"/>
                <a:gd name="connsiteY122" fmla="*/ 9745 h 10000"/>
                <a:gd name="connsiteX123" fmla="*/ 373 w 10000"/>
                <a:gd name="connsiteY123" fmla="*/ 9664 h 10000"/>
                <a:gd name="connsiteX124" fmla="*/ 335 w 10000"/>
                <a:gd name="connsiteY124" fmla="*/ 9564 h 10000"/>
                <a:gd name="connsiteX125" fmla="*/ 294 w 10000"/>
                <a:gd name="connsiteY125" fmla="*/ 9396 h 10000"/>
                <a:gd name="connsiteX126" fmla="*/ 270 w 10000"/>
                <a:gd name="connsiteY126" fmla="*/ 9228 h 10000"/>
                <a:gd name="connsiteX127" fmla="*/ 267 w 10000"/>
                <a:gd name="connsiteY127" fmla="*/ 9074 h 10000"/>
                <a:gd name="connsiteX128" fmla="*/ 270 w 10000"/>
                <a:gd name="connsiteY128" fmla="*/ 8926 h 10000"/>
                <a:gd name="connsiteX129" fmla="*/ 291 w 10000"/>
                <a:gd name="connsiteY129" fmla="*/ 8799 h 10000"/>
                <a:gd name="connsiteX130" fmla="*/ 312 w 10000"/>
                <a:gd name="connsiteY130" fmla="*/ 8658 h 10000"/>
                <a:gd name="connsiteX131" fmla="*/ 341 w 10000"/>
                <a:gd name="connsiteY131" fmla="*/ 8530 h 10000"/>
                <a:gd name="connsiteX132" fmla="*/ 367 w 10000"/>
                <a:gd name="connsiteY132" fmla="*/ 8403 h 10000"/>
                <a:gd name="connsiteX133" fmla="*/ 400 w 10000"/>
                <a:gd name="connsiteY133" fmla="*/ 8275 h 10000"/>
                <a:gd name="connsiteX134" fmla="*/ 420 w 10000"/>
                <a:gd name="connsiteY134" fmla="*/ 8128 h 10000"/>
                <a:gd name="connsiteX135" fmla="*/ 438 w 10000"/>
                <a:gd name="connsiteY135" fmla="*/ 7980 h 10000"/>
                <a:gd name="connsiteX136" fmla="*/ 444 w 10000"/>
                <a:gd name="connsiteY136" fmla="*/ 7826 h 10000"/>
                <a:gd name="connsiteX137" fmla="*/ 438 w 10000"/>
                <a:gd name="connsiteY137" fmla="*/ 7611 h 10000"/>
                <a:gd name="connsiteX138" fmla="*/ 420 w 10000"/>
                <a:gd name="connsiteY138" fmla="*/ 7416 h 10000"/>
                <a:gd name="connsiteX139" fmla="*/ 391 w 10000"/>
                <a:gd name="connsiteY139" fmla="*/ 7235 h 10000"/>
                <a:gd name="connsiteX140" fmla="*/ 359 w 10000"/>
                <a:gd name="connsiteY140" fmla="*/ 7074 h 10000"/>
                <a:gd name="connsiteX141" fmla="*/ 317 w 10000"/>
                <a:gd name="connsiteY141" fmla="*/ 6919 h 10000"/>
                <a:gd name="connsiteX142" fmla="*/ 270 w 10000"/>
                <a:gd name="connsiteY142" fmla="*/ 6772 h 10000"/>
                <a:gd name="connsiteX143" fmla="*/ 226 w 10000"/>
                <a:gd name="connsiteY143" fmla="*/ 6631 h 10000"/>
                <a:gd name="connsiteX144" fmla="*/ 176 w 10000"/>
                <a:gd name="connsiteY144" fmla="*/ 6497 h 10000"/>
                <a:gd name="connsiteX145" fmla="*/ 132 w 10000"/>
                <a:gd name="connsiteY145" fmla="*/ 6356 h 10000"/>
                <a:gd name="connsiteX146" fmla="*/ 88 w 10000"/>
                <a:gd name="connsiteY146" fmla="*/ 6221 h 10000"/>
                <a:gd name="connsiteX147" fmla="*/ 56 w 10000"/>
                <a:gd name="connsiteY147" fmla="*/ 6074 h 10000"/>
                <a:gd name="connsiteX148" fmla="*/ 26 w 10000"/>
                <a:gd name="connsiteY148" fmla="*/ 5926 h 10000"/>
                <a:gd name="connsiteX149" fmla="*/ 6 w 10000"/>
                <a:gd name="connsiteY149" fmla="*/ 5765 h 10000"/>
                <a:gd name="connsiteX150" fmla="*/ 0 w 10000"/>
                <a:gd name="connsiteY150" fmla="*/ 5591 h 10000"/>
                <a:gd name="connsiteX151" fmla="*/ 3 w 10000"/>
                <a:gd name="connsiteY151" fmla="*/ 5409 h 10000"/>
                <a:gd name="connsiteX152" fmla="*/ 21 w 10000"/>
                <a:gd name="connsiteY152" fmla="*/ 5201 h 10000"/>
                <a:gd name="connsiteX153" fmla="*/ 59 w 10000"/>
                <a:gd name="connsiteY153" fmla="*/ 4987 h 10000"/>
                <a:gd name="connsiteX154" fmla="*/ 179 w 10000"/>
                <a:gd name="connsiteY154" fmla="*/ 4416 h 10000"/>
                <a:gd name="connsiteX155" fmla="*/ 312 w 10000"/>
                <a:gd name="connsiteY155" fmla="*/ 3893 h 10000"/>
                <a:gd name="connsiteX156" fmla="*/ 447 w 10000"/>
                <a:gd name="connsiteY156" fmla="*/ 3409 h 10000"/>
                <a:gd name="connsiteX157" fmla="*/ 597 w 10000"/>
                <a:gd name="connsiteY157" fmla="*/ 2966 h 10000"/>
                <a:gd name="connsiteX158" fmla="*/ 747 w 10000"/>
                <a:gd name="connsiteY158" fmla="*/ 2564 h 10000"/>
                <a:gd name="connsiteX159" fmla="*/ 908 w 10000"/>
                <a:gd name="connsiteY159" fmla="*/ 2201 h 10000"/>
                <a:gd name="connsiteX160" fmla="*/ 1070 w 10000"/>
                <a:gd name="connsiteY160" fmla="*/ 1872 h 10000"/>
                <a:gd name="connsiteX161" fmla="*/ 1414 w 10000"/>
                <a:gd name="connsiteY161" fmla="*/ 1309 h 10000"/>
                <a:gd name="connsiteX162" fmla="*/ 1593 w 10000"/>
                <a:gd name="connsiteY162" fmla="*/ 1067 h 10000"/>
                <a:gd name="connsiteX163" fmla="*/ 1952 w 10000"/>
                <a:gd name="connsiteY163" fmla="*/ 691 h 10000"/>
                <a:gd name="connsiteX164" fmla="*/ 2134 w 10000"/>
                <a:gd name="connsiteY164" fmla="*/ 537 h 10000"/>
                <a:gd name="connsiteX165" fmla="*/ 2313 w 10000"/>
                <a:gd name="connsiteY165" fmla="*/ 403 h 10000"/>
                <a:gd name="connsiteX166" fmla="*/ 2678 w 10000"/>
                <a:gd name="connsiteY166" fmla="*/ 208 h 10000"/>
                <a:gd name="connsiteX167" fmla="*/ 2854 w 10000"/>
                <a:gd name="connsiteY167" fmla="*/ 141 h 10000"/>
                <a:gd name="connsiteX168" fmla="*/ 3031 w 10000"/>
                <a:gd name="connsiteY168" fmla="*/ 81 h 10000"/>
                <a:gd name="connsiteX169" fmla="*/ 3201 w 10000"/>
                <a:gd name="connsiteY169" fmla="*/ 40 h 10000"/>
                <a:gd name="connsiteX170" fmla="*/ 3533 w 10000"/>
                <a:gd name="connsiteY170"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07 w 10000"/>
                <a:gd name="connsiteY17" fmla="*/ 765 h 10000"/>
                <a:gd name="connsiteX18" fmla="*/ 8286 w 10000"/>
                <a:gd name="connsiteY18" fmla="*/ 859 h 10000"/>
                <a:gd name="connsiteX19" fmla="*/ 8374 w 10000"/>
                <a:gd name="connsiteY19" fmla="*/ 980 h 10000"/>
                <a:gd name="connsiteX20" fmla="*/ 8474 w 10000"/>
                <a:gd name="connsiteY20" fmla="*/ 1128 h 10000"/>
                <a:gd name="connsiteX21" fmla="*/ 8580 w 10000"/>
                <a:gd name="connsiteY21" fmla="*/ 1295 h 10000"/>
                <a:gd name="connsiteX22" fmla="*/ 8692 w 10000"/>
                <a:gd name="connsiteY22" fmla="*/ 1477 h 10000"/>
                <a:gd name="connsiteX23" fmla="*/ 8807 w 10000"/>
                <a:gd name="connsiteY23" fmla="*/ 1671 h 10000"/>
                <a:gd name="connsiteX24" fmla="*/ 8924 w 10000"/>
                <a:gd name="connsiteY24" fmla="*/ 1886 h 10000"/>
                <a:gd name="connsiteX25" fmla="*/ 9045 w 10000"/>
                <a:gd name="connsiteY25" fmla="*/ 2121 h 10000"/>
                <a:gd name="connsiteX26" fmla="*/ 9162 w 10000"/>
                <a:gd name="connsiteY26" fmla="*/ 2356 h 10000"/>
                <a:gd name="connsiteX27" fmla="*/ 9277 w 10000"/>
                <a:gd name="connsiteY27" fmla="*/ 2604 h 10000"/>
                <a:gd name="connsiteX28" fmla="*/ 9389 w 10000"/>
                <a:gd name="connsiteY28" fmla="*/ 2866 h 10000"/>
                <a:gd name="connsiteX29" fmla="*/ 9497 w 10000"/>
                <a:gd name="connsiteY29" fmla="*/ 3121 h 10000"/>
                <a:gd name="connsiteX30" fmla="*/ 9600 w 10000"/>
                <a:gd name="connsiteY30" fmla="*/ 3383 h 10000"/>
                <a:gd name="connsiteX31" fmla="*/ 9688 w 10000"/>
                <a:gd name="connsiteY31" fmla="*/ 3651 h 10000"/>
                <a:gd name="connsiteX32" fmla="*/ 9777 w 10000"/>
                <a:gd name="connsiteY32" fmla="*/ 3906 h 10000"/>
                <a:gd name="connsiteX33" fmla="*/ 9847 w 10000"/>
                <a:gd name="connsiteY33" fmla="*/ 4168 h 10000"/>
                <a:gd name="connsiteX34" fmla="*/ 9909 w 10000"/>
                <a:gd name="connsiteY34" fmla="*/ 4416 h 10000"/>
                <a:gd name="connsiteX35" fmla="*/ 9953 w 10000"/>
                <a:gd name="connsiteY35" fmla="*/ 4664 h 10000"/>
                <a:gd name="connsiteX36" fmla="*/ 9988 w 10000"/>
                <a:gd name="connsiteY36" fmla="*/ 4899 h 10000"/>
                <a:gd name="connsiteX37" fmla="*/ 10000 w 10000"/>
                <a:gd name="connsiteY37" fmla="*/ 5121 h 10000"/>
                <a:gd name="connsiteX38" fmla="*/ 9997 w 10000"/>
                <a:gd name="connsiteY38" fmla="*/ 5329 h 10000"/>
                <a:gd name="connsiteX39" fmla="*/ 9974 w 10000"/>
                <a:gd name="connsiteY39" fmla="*/ 5530 h 10000"/>
                <a:gd name="connsiteX40" fmla="*/ 9938 w 10000"/>
                <a:gd name="connsiteY40" fmla="*/ 5644 h 10000"/>
                <a:gd name="connsiteX41" fmla="*/ 9891 w 10000"/>
                <a:gd name="connsiteY41" fmla="*/ 5738 h 10000"/>
                <a:gd name="connsiteX42" fmla="*/ 9821 w 10000"/>
                <a:gd name="connsiteY42" fmla="*/ 5826 h 10000"/>
                <a:gd name="connsiteX43" fmla="*/ 9741 w 10000"/>
                <a:gd name="connsiteY43" fmla="*/ 5893 h 10000"/>
                <a:gd name="connsiteX44" fmla="*/ 9653 w 10000"/>
                <a:gd name="connsiteY44" fmla="*/ 5953 h 10000"/>
                <a:gd name="connsiteX45" fmla="*/ 9553 w 10000"/>
                <a:gd name="connsiteY45" fmla="*/ 5993 h 10000"/>
                <a:gd name="connsiteX46" fmla="*/ 9447 w 10000"/>
                <a:gd name="connsiteY46" fmla="*/ 6040 h 10000"/>
                <a:gd name="connsiteX47" fmla="*/ 9339 w 10000"/>
                <a:gd name="connsiteY47" fmla="*/ 6074 h 10000"/>
                <a:gd name="connsiteX48" fmla="*/ 9224 w 10000"/>
                <a:gd name="connsiteY48" fmla="*/ 6101 h 10000"/>
                <a:gd name="connsiteX49" fmla="*/ 9112 w 10000"/>
                <a:gd name="connsiteY49" fmla="*/ 6128 h 10000"/>
                <a:gd name="connsiteX50" fmla="*/ 8998 w 10000"/>
                <a:gd name="connsiteY50" fmla="*/ 6161 h 10000"/>
                <a:gd name="connsiteX51" fmla="*/ 8892 w 10000"/>
                <a:gd name="connsiteY51" fmla="*/ 6188 h 10000"/>
                <a:gd name="connsiteX52" fmla="*/ 8792 w 10000"/>
                <a:gd name="connsiteY52" fmla="*/ 6221 h 10000"/>
                <a:gd name="connsiteX53" fmla="*/ 8701 w 10000"/>
                <a:gd name="connsiteY53" fmla="*/ 6262 h 10000"/>
                <a:gd name="connsiteX54" fmla="*/ 8621 w 10000"/>
                <a:gd name="connsiteY54" fmla="*/ 6309 h 10000"/>
                <a:gd name="connsiteX55" fmla="*/ 8554 w 10000"/>
                <a:gd name="connsiteY55" fmla="*/ 6369 h 10000"/>
                <a:gd name="connsiteX56" fmla="*/ 8495 w 10000"/>
                <a:gd name="connsiteY56" fmla="*/ 6436 h 10000"/>
                <a:gd name="connsiteX57" fmla="*/ 8463 w 10000"/>
                <a:gd name="connsiteY57" fmla="*/ 6523 h 10000"/>
                <a:gd name="connsiteX58" fmla="*/ 8419 w 10000"/>
                <a:gd name="connsiteY58" fmla="*/ 6711 h 10000"/>
                <a:gd name="connsiteX59" fmla="*/ 8380 w 10000"/>
                <a:gd name="connsiteY59" fmla="*/ 6913 h 10000"/>
                <a:gd name="connsiteX60" fmla="*/ 8354 w 10000"/>
                <a:gd name="connsiteY60" fmla="*/ 7114 h 10000"/>
                <a:gd name="connsiteX61" fmla="*/ 8333 w 10000"/>
                <a:gd name="connsiteY61" fmla="*/ 7322 h 10000"/>
                <a:gd name="connsiteX62" fmla="*/ 8313 w 10000"/>
                <a:gd name="connsiteY62" fmla="*/ 7530 h 10000"/>
                <a:gd name="connsiteX63" fmla="*/ 8289 w 10000"/>
                <a:gd name="connsiteY63" fmla="*/ 7732 h 10000"/>
                <a:gd name="connsiteX64" fmla="*/ 8260 w 10000"/>
                <a:gd name="connsiteY64" fmla="*/ 7913 h 10000"/>
                <a:gd name="connsiteX65" fmla="*/ 8222 w 10000"/>
                <a:gd name="connsiteY65" fmla="*/ 8081 h 10000"/>
                <a:gd name="connsiteX66" fmla="*/ 8172 w 10000"/>
                <a:gd name="connsiteY66" fmla="*/ 8235 h 10000"/>
                <a:gd name="connsiteX67" fmla="*/ 8092 w 10000"/>
                <a:gd name="connsiteY67" fmla="*/ 8403 h 10000"/>
                <a:gd name="connsiteX68" fmla="*/ 7995 w 10000"/>
                <a:gd name="connsiteY68" fmla="*/ 8557 h 10000"/>
                <a:gd name="connsiteX69" fmla="*/ 7878 w 10000"/>
                <a:gd name="connsiteY69" fmla="*/ 8711 h 10000"/>
                <a:gd name="connsiteX70" fmla="*/ 7748 w 10000"/>
                <a:gd name="connsiteY70" fmla="*/ 8866 h 10000"/>
                <a:gd name="connsiteX71" fmla="*/ 7604 w 10000"/>
                <a:gd name="connsiteY71" fmla="*/ 9013 h 10000"/>
                <a:gd name="connsiteX72" fmla="*/ 7457 w 10000"/>
                <a:gd name="connsiteY72" fmla="*/ 9154 h 10000"/>
                <a:gd name="connsiteX73" fmla="*/ 7302 w 10000"/>
                <a:gd name="connsiteY73" fmla="*/ 9282 h 10000"/>
                <a:gd name="connsiteX74" fmla="*/ 7146 w 10000"/>
                <a:gd name="connsiteY74" fmla="*/ 9403 h 10000"/>
                <a:gd name="connsiteX75" fmla="*/ 6987 w 10000"/>
                <a:gd name="connsiteY75" fmla="*/ 9523 h 10000"/>
                <a:gd name="connsiteX76" fmla="*/ 6831 w 10000"/>
                <a:gd name="connsiteY76" fmla="*/ 9624 h 10000"/>
                <a:gd name="connsiteX77" fmla="*/ 6684 w 10000"/>
                <a:gd name="connsiteY77" fmla="*/ 9711 h 10000"/>
                <a:gd name="connsiteX78" fmla="*/ 6540 w 10000"/>
                <a:gd name="connsiteY78" fmla="*/ 9799 h 10000"/>
                <a:gd name="connsiteX79" fmla="*/ 6411 w 10000"/>
                <a:gd name="connsiteY79" fmla="*/ 9859 h 10000"/>
                <a:gd name="connsiteX80" fmla="*/ 6293 w 10000"/>
                <a:gd name="connsiteY80" fmla="*/ 9919 h 10000"/>
                <a:gd name="connsiteX81" fmla="*/ 6196 w 10000"/>
                <a:gd name="connsiteY81" fmla="*/ 9953 h 10000"/>
                <a:gd name="connsiteX82" fmla="*/ 6108 w 10000"/>
                <a:gd name="connsiteY82" fmla="*/ 9966 h 10000"/>
                <a:gd name="connsiteX83" fmla="*/ 6008 w 10000"/>
                <a:gd name="connsiteY83" fmla="*/ 9966 h 10000"/>
                <a:gd name="connsiteX84" fmla="*/ 5888 w 10000"/>
                <a:gd name="connsiteY84" fmla="*/ 9940 h 10000"/>
                <a:gd name="connsiteX85" fmla="*/ 5755 w 10000"/>
                <a:gd name="connsiteY85" fmla="*/ 9906 h 10000"/>
                <a:gd name="connsiteX86" fmla="*/ 5611 w 10000"/>
                <a:gd name="connsiteY86" fmla="*/ 9852 h 10000"/>
                <a:gd name="connsiteX87" fmla="*/ 5459 w 10000"/>
                <a:gd name="connsiteY87" fmla="*/ 9792 h 10000"/>
                <a:gd name="connsiteX88" fmla="*/ 5297 w 10000"/>
                <a:gd name="connsiteY88" fmla="*/ 9725 h 10000"/>
                <a:gd name="connsiteX89" fmla="*/ 5132 w 10000"/>
                <a:gd name="connsiteY89" fmla="*/ 9644 h 10000"/>
                <a:gd name="connsiteX90" fmla="*/ 4965 w 10000"/>
                <a:gd name="connsiteY90" fmla="*/ 9564 h 10000"/>
                <a:gd name="connsiteX91" fmla="*/ 4794 w 10000"/>
                <a:gd name="connsiteY91" fmla="*/ 9490 h 10000"/>
                <a:gd name="connsiteX92" fmla="*/ 4630 w 10000"/>
                <a:gd name="connsiteY92" fmla="*/ 9403 h 10000"/>
                <a:gd name="connsiteX93" fmla="*/ 4468 w 10000"/>
                <a:gd name="connsiteY93" fmla="*/ 9322 h 10000"/>
                <a:gd name="connsiteX94" fmla="*/ 4297 w 10000"/>
                <a:gd name="connsiteY94" fmla="*/ 9248 h 10000"/>
                <a:gd name="connsiteX95" fmla="*/ 4133 w 10000"/>
                <a:gd name="connsiteY95" fmla="*/ 9181 h 10000"/>
                <a:gd name="connsiteX96" fmla="*/ 3986 w 10000"/>
                <a:gd name="connsiteY96" fmla="*/ 9121 h 10000"/>
                <a:gd name="connsiteX97" fmla="*/ 3851 w 10000"/>
                <a:gd name="connsiteY97" fmla="*/ 9074 h 10000"/>
                <a:gd name="connsiteX98" fmla="*/ 3739 w 10000"/>
                <a:gd name="connsiteY98" fmla="*/ 9047 h 10000"/>
                <a:gd name="connsiteX99" fmla="*/ 3674 w 10000"/>
                <a:gd name="connsiteY99" fmla="*/ 9047 h 10000"/>
                <a:gd name="connsiteX100" fmla="*/ 3598 w 10000"/>
                <a:gd name="connsiteY100" fmla="*/ 9074 h 10000"/>
                <a:gd name="connsiteX101" fmla="*/ 3504 w 10000"/>
                <a:gd name="connsiteY101" fmla="*/ 9107 h 10000"/>
                <a:gd name="connsiteX102" fmla="*/ 3401 w 10000"/>
                <a:gd name="connsiteY102" fmla="*/ 9161 h 10000"/>
                <a:gd name="connsiteX103" fmla="*/ 3283 w 10000"/>
                <a:gd name="connsiteY103" fmla="*/ 9228 h 10000"/>
                <a:gd name="connsiteX104" fmla="*/ 3160 w 10000"/>
                <a:gd name="connsiteY104" fmla="*/ 9309 h 10000"/>
                <a:gd name="connsiteX105" fmla="*/ 3025 w 10000"/>
                <a:gd name="connsiteY105" fmla="*/ 9403 h 10000"/>
                <a:gd name="connsiteX106" fmla="*/ 2840 w 10000"/>
                <a:gd name="connsiteY106" fmla="*/ 9523 h 10000"/>
                <a:gd name="connsiteX107" fmla="*/ 2651 w 10000"/>
                <a:gd name="connsiteY107" fmla="*/ 9624 h 10000"/>
                <a:gd name="connsiteX108" fmla="*/ 2457 w 10000"/>
                <a:gd name="connsiteY108" fmla="*/ 9725 h 10000"/>
                <a:gd name="connsiteX109" fmla="*/ 2260 w 10000"/>
                <a:gd name="connsiteY109" fmla="*/ 9799 h 10000"/>
                <a:gd name="connsiteX110" fmla="*/ 2069 w 10000"/>
                <a:gd name="connsiteY110" fmla="*/ 9866 h 10000"/>
                <a:gd name="connsiteX111" fmla="*/ 1875 w 10000"/>
                <a:gd name="connsiteY111" fmla="*/ 9919 h 10000"/>
                <a:gd name="connsiteX112" fmla="*/ 1687 w 10000"/>
                <a:gd name="connsiteY112" fmla="*/ 9953 h 10000"/>
                <a:gd name="connsiteX113" fmla="*/ 1505 w 10000"/>
                <a:gd name="connsiteY113" fmla="*/ 9980 h 10000"/>
                <a:gd name="connsiteX114" fmla="*/ 1329 w 10000"/>
                <a:gd name="connsiteY114" fmla="*/ 10000 h 10000"/>
                <a:gd name="connsiteX115" fmla="*/ 1161 w 10000"/>
                <a:gd name="connsiteY115" fmla="*/ 10000 h 10000"/>
                <a:gd name="connsiteX116" fmla="*/ 1002 w 10000"/>
                <a:gd name="connsiteY116" fmla="*/ 9987 h 10000"/>
                <a:gd name="connsiteX117" fmla="*/ 861 w 10000"/>
                <a:gd name="connsiteY117" fmla="*/ 9966 h 10000"/>
                <a:gd name="connsiteX118" fmla="*/ 729 w 10000"/>
                <a:gd name="connsiteY118" fmla="*/ 9926 h 10000"/>
                <a:gd name="connsiteX119" fmla="*/ 611 w 10000"/>
                <a:gd name="connsiteY119" fmla="*/ 9879 h 10000"/>
                <a:gd name="connsiteX120" fmla="*/ 511 w 10000"/>
                <a:gd name="connsiteY120" fmla="*/ 9819 h 10000"/>
                <a:gd name="connsiteX121" fmla="*/ 432 w 10000"/>
                <a:gd name="connsiteY121" fmla="*/ 9745 h 10000"/>
                <a:gd name="connsiteX122" fmla="*/ 373 w 10000"/>
                <a:gd name="connsiteY122" fmla="*/ 9664 h 10000"/>
                <a:gd name="connsiteX123" fmla="*/ 335 w 10000"/>
                <a:gd name="connsiteY123" fmla="*/ 9564 h 10000"/>
                <a:gd name="connsiteX124" fmla="*/ 294 w 10000"/>
                <a:gd name="connsiteY124" fmla="*/ 9396 h 10000"/>
                <a:gd name="connsiteX125" fmla="*/ 270 w 10000"/>
                <a:gd name="connsiteY125" fmla="*/ 9228 h 10000"/>
                <a:gd name="connsiteX126" fmla="*/ 267 w 10000"/>
                <a:gd name="connsiteY126" fmla="*/ 9074 h 10000"/>
                <a:gd name="connsiteX127" fmla="*/ 270 w 10000"/>
                <a:gd name="connsiteY127" fmla="*/ 8926 h 10000"/>
                <a:gd name="connsiteX128" fmla="*/ 291 w 10000"/>
                <a:gd name="connsiteY128" fmla="*/ 8799 h 10000"/>
                <a:gd name="connsiteX129" fmla="*/ 312 w 10000"/>
                <a:gd name="connsiteY129" fmla="*/ 8658 h 10000"/>
                <a:gd name="connsiteX130" fmla="*/ 341 w 10000"/>
                <a:gd name="connsiteY130" fmla="*/ 8530 h 10000"/>
                <a:gd name="connsiteX131" fmla="*/ 367 w 10000"/>
                <a:gd name="connsiteY131" fmla="*/ 8403 h 10000"/>
                <a:gd name="connsiteX132" fmla="*/ 400 w 10000"/>
                <a:gd name="connsiteY132" fmla="*/ 8275 h 10000"/>
                <a:gd name="connsiteX133" fmla="*/ 420 w 10000"/>
                <a:gd name="connsiteY133" fmla="*/ 8128 h 10000"/>
                <a:gd name="connsiteX134" fmla="*/ 438 w 10000"/>
                <a:gd name="connsiteY134" fmla="*/ 7980 h 10000"/>
                <a:gd name="connsiteX135" fmla="*/ 444 w 10000"/>
                <a:gd name="connsiteY135" fmla="*/ 7826 h 10000"/>
                <a:gd name="connsiteX136" fmla="*/ 438 w 10000"/>
                <a:gd name="connsiteY136" fmla="*/ 7611 h 10000"/>
                <a:gd name="connsiteX137" fmla="*/ 420 w 10000"/>
                <a:gd name="connsiteY137" fmla="*/ 7416 h 10000"/>
                <a:gd name="connsiteX138" fmla="*/ 391 w 10000"/>
                <a:gd name="connsiteY138" fmla="*/ 7235 h 10000"/>
                <a:gd name="connsiteX139" fmla="*/ 359 w 10000"/>
                <a:gd name="connsiteY139" fmla="*/ 7074 h 10000"/>
                <a:gd name="connsiteX140" fmla="*/ 317 w 10000"/>
                <a:gd name="connsiteY140" fmla="*/ 6919 h 10000"/>
                <a:gd name="connsiteX141" fmla="*/ 270 w 10000"/>
                <a:gd name="connsiteY141" fmla="*/ 6772 h 10000"/>
                <a:gd name="connsiteX142" fmla="*/ 226 w 10000"/>
                <a:gd name="connsiteY142" fmla="*/ 6631 h 10000"/>
                <a:gd name="connsiteX143" fmla="*/ 176 w 10000"/>
                <a:gd name="connsiteY143" fmla="*/ 6497 h 10000"/>
                <a:gd name="connsiteX144" fmla="*/ 132 w 10000"/>
                <a:gd name="connsiteY144" fmla="*/ 6356 h 10000"/>
                <a:gd name="connsiteX145" fmla="*/ 88 w 10000"/>
                <a:gd name="connsiteY145" fmla="*/ 6221 h 10000"/>
                <a:gd name="connsiteX146" fmla="*/ 56 w 10000"/>
                <a:gd name="connsiteY146" fmla="*/ 6074 h 10000"/>
                <a:gd name="connsiteX147" fmla="*/ 26 w 10000"/>
                <a:gd name="connsiteY147" fmla="*/ 5926 h 10000"/>
                <a:gd name="connsiteX148" fmla="*/ 6 w 10000"/>
                <a:gd name="connsiteY148" fmla="*/ 5765 h 10000"/>
                <a:gd name="connsiteX149" fmla="*/ 0 w 10000"/>
                <a:gd name="connsiteY149" fmla="*/ 5591 h 10000"/>
                <a:gd name="connsiteX150" fmla="*/ 3 w 10000"/>
                <a:gd name="connsiteY150" fmla="*/ 5409 h 10000"/>
                <a:gd name="connsiteX151" fmla="*/ 21 w 10000"/>
                <a:gd name="connsiteY151" fmla="*/ 5201 h 10000"/>
                <a:gd name="connsiteX152" fmla="*/ 59 w 10000"/>
                <a:gd name="connsiteY152" fmla="*/ 4987 h 10000"/>
                <a:gd name="connsiteX153" fmla="*/ 179 w 10000"/>
                <a:gd name="connsiteY153" fmla="*/ 4416 h 10000"/>
                <a:gd name="connsiteX154" fmla="*/ 312 w 10000"/>
                <a:gd name="connsiteY154" fmla="*/ 3893 h 10000"/>
                <a:gd name="connsiteX155" fmla="*/ 447 w 10000"/>
                <a:gd name="connsiteY155" fmla="*/ 3409 h 10000"/>
                <a:gd name="connsiteX156" fmla="*/ 597 w 10000"/>
                <a:gd name="connsiteY156" fmla="*/ 2966 h 10000"/>
                <a:gd name="connsiteX157" fmla="*/ 747 w 10000"/>
                <a:gd name="connsiteY157" fmla="*/ 2564 h 10000"/>
                <a:gd name="connsiteX158" fmla="*/ 908 w 10000"/>
                <a:gd name="connsiteY158" fmla="*/ 2201 h 10000"/>
                <a:gd name="connsiteX159" fmla="*/ 1070 w 10000"/>
                <a:gd name="connsiteY159" fmla="*/ 1872 h 10000"/>
                <a:gd name="connsiteX160" fmla="*/ 1414 w 10000"/>
                <a:gd name="connsiteY160" fmla="*/ 1309 h 10000"/>
                <a:gd name="connsiteX161" fmla="*/ 1593 w 10000"/>
                <a:gd name="connsiteY161" fmla="*/ 1067 h 10000"/>
                <a:gd name="connsiteX162" fmla="*/ 1952 w 10000"/>
                <a:gd name="connsiteY162" fmla="*/ 691 h 10000"/>
                <a:gd name="connsiteX163" fmla="*/ 2134 w 10000"/>
                <a:gd name="connsiteY163" fmla="*/ 537 h 10000"/>
                <a:gd name="connsiteX164" fmla="*/ 2313 w 10000"/>
                <a:gd name="connsiteY164" fmla="*/ 403 h 10000"/>
                <a:gd name="connsiteX165" fmla="*/ 2678 w 10000"/>
                <a:gd name="connsiteY165" fmla="*/ 208 h 10000"/>
                <a:gd name="connsiteX166" fmla="*/ 2854 w 10000"/>
                <a:gd name="connsiteY166" fmla="*/ 141 h 10000"/>
                <a:gd name="connsiteX167" fmla="*/ 3031 w 10000"/>
                <a:gd name="connsiteY167" fmla="*/ 81 h 10000"/>
                <a:gd name="connsiteX168" fmla="*/ 3201 w 10000"/>
                <a:gd name="connsiteY168" fmla="*/ 40 h 10000"/>
                <a:gd name="connsiteX169" fmla="*/ 3533 w 10000"/>
                <a:gd name="connsiteY169"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374 w 10000"/>
                <a:gd name="connsiteY18" fmla="*/ 980 h 10000"/>
                <a:gd name="connsiteX19" fmla="*/ 8474 w 10000"/>
                <a:gd name="connsiteY19" fmla="*/ 1128 h 10000"/>
                <a:gd name="connsiteX20" fmla="*/ 8580 w 10000"/>
                <a:gd name="connsiteY20" fmla="*/ 1295 h 10000"/>
                <a:gd name="connsiteX21" fmla="*/ 8692 w 10000"/>
                <a:gd name="connsiteY21" fmla="*/ 1477 h 10000"/>
                <a:gd name="connsiteX22" fmla="*/ 8807 w 10000"/>
                <a:gd name="connsiteY22" fmla="*/ 1671 h 10000"/>
                <a:gd name="connsiteX23" fmla="*/ 8924 w 10000"/>
                <a:gd name="connsiteY23" fmla="*/ 1886 h 10000"/>
                <a:gd name="connsiteX24" fmla="*/ 9045 w 10000"/>
                <a:gd name="connsiteY24" fmla="*/ 2121 h 10000"/>
                <a:gd name="connsiteX25" fmla="*/ 9162 w 10000"/>
                <a:gd name="connsiteY25" fmla="*/ 2356 h 10000"/>
                <a:gd name="connsiteX26" fmla="*/ 9277 w 10000"/>
                <a:gd name="connsiteY26" fmla="*/ 2604 h 10000"/>
                <a:gd name="connsiteX27" fmla="*/ 9389 w 10000"/>
                <a:gd name="connsiteY27" fmla="*/ 2866 h 10000"/>
                <a:gd name="connsiteX28" fmla="*/ 9497 w 10000"/>
                <a:gd name="connsiteY28" fmla="*/ 3121 h 10000"/>
                <a:gd name="connsiteX29" fmla="*/ 9600 w 10000"/>
                <a:gd name="connsiteY29" fmla="*/ 3383 h 10000"/>
                <a:gd name="connsiteX30" fmla="*/ 9688 w 10000"/>
                <a:gd name="connsiteY30" fmla="*/ 3651 h 10000"/>
                <a:gd name="connsiteX31" fmla="*/ 9777 w 10000"/>
                <a:gd name="connsiteY31" fmla="*/ 3906 h 10000"/>
                <a:gd name="connsiteX32" fmla="*/ 9847 w 10000"/>
                <a:gd name="connsiteY32" fmla="*/ 4168 h 10000"/>
                <a:gd name="connsiteX33" fmla="*/ 9909 w 10000"/>
                <a:gd name="connsiteY33" fmla="*/ 4416 h 10000"/>
                <a:gd name="connsiteX34" fmla="*/ 9953 w 10000"/>
                <a:gd name="connsiteY34" fmla="*/ 4664 h 10000"/>
                <a:gd name="connsiteX35" fmla="*/ 9988 w 10000"/>
                <a:gd name="connsiteY35" fmla="*/ 4899 h 10000"/>
                <a:gd name="connsiteX36" fmla="*/ 10000 w 10000"/>
                <a:gd name="connsiteY36" fmla="*/ 5121 h 10000"/>
                <a:gd name="connsiteX37" fmla="*/ 9997 w 10000"/>
                <a:gd name="connsiteY37" fmla="*/ 5329 h 10000"/>
                <a:gd name="connsiteX38" fmla="*/ 9974 w 10000"/>
                <a:gd name="connsiteY38" fmla="*/ 5530 h 10000"/>
                <a:gd name="connsiteX39" fmla="*/ 9938 w 10000"/>
                <a:gd name="connsiteY39" fmla="*/ 5644 h 10000"/>
                <a:gd name="connsiteX40" fmla="*/ 9891 w 10000"/>
                <a:gd name="connsiteY40" fmla="*/ 5738 h 10000"/>
                <a:gd name="connsiteX41" fmla="*/ 9821 w 10000"/>
                <a:gd name="connsiteY41" fmla="*/ 5826 h 10000"/>
                <a:gd name="connsiteX42" fmla="*/ 9741 w 10000"/>
                <a:gd name="connsiteY42" fmla="*/ 5893 h 10000"/>
                <a:gd name="connsiteX43" fmla="*/ 9653 w 10000"/>
                <a:gd name="connsiteY43" fmla="*/ 5953 h 10000"/>
                <a:gd name="connsiteX44" fmla="*/ 9553 w 10000"/>
                <a:gd name="connsiteY44" fmla="*/ 5993 h 10000"/>
                <a:gd name="connsiteX45" fmla="*/ 9447 w 10000"/>
                <a:gd name="connsiteY45" fmla="*/ 6040 h 10000"/>
                <a:gd name="connsiteX46" fmla="*/ 9339 w 10000"/>
                <a:gd name="connsiteY46" fmla="*/ 6074 h 10000"/>
                <a:gd name="connsiteX47" fmla="*/ 9224 w 10000"/>
                <a:gd name="connsiteY47" fmla="*/ 6101 h 10000"/>
                <a:gd name="connsiteX48" fmla="*/ 9112 w 10000"/>
                <a:gd name="connsiteY48" fmla="*/ 6128 h 10000"/>
                <a:gd name="connsiteX49" fmla="*/ 8998 w 10000"/>
                <a:gd name="connsiteY49" fmla="*/ 6161 h 10000"/>
                <a:gd name="connsiteX50" fmla="*/ 8892 w 10000"/>
                <a:gd name="connsiteY50" fmla="*/ 6188 h 10000"/>
                <a:gd name="connsiteX51" fmla="*/ 8792 w 10000"/>
                <a:gd name="connsiteY51" fmla="*/ 6221 h 10000"/>
                <a:gd name="connsiteX52" fmla="*/ 8701 w 10000"/>
                <a:gd name="connsiteY52" fmla="*/ 6262 h 10000"/>
                <a:gd name="connsiteX53" fmla="*/ 8621 w 10000"/>
                <a:gd name="connsiteY53" fmla="*/ 6309 h 10000"/>
                <a:gd name="connsiteX54" fmla="*/ 8554 w 10000"/>
                <a:gd name="connsiteY54" fmla="*/ 6369 h 10000"/>
                <a:gd name="connsiteX55" fmla="*/ 8495 w 10000"/>
                <a:gd name="connsiteY55" fmla="*/ 6436 h 10000"/>
                <a:gd name="connsiteX56" fmla="*/ 8463 w 10000"/>
                <a:gd name="connsiteY56" fmla="*/ 6523 h 10000"/>
                <a:gd name="connsiteX57" fmla="*/ 8419 w 10000"/>
                <a:gd name="connsiteY57" fmla="*/ 6711 h 10000"/>
                <a:gd name="connsiteX58" fmla="*/ 8380 w 10000"/>
                <a:gd name="connsiteY58" fmla="*/ 6913 h 10000"/>
                <a:gd name="connsiteX59" fmla="*/ 8354 w 10000"/>
                <a:gd name="connsiteY59" fmla="*/ 7114 h 10000"/>
                <a:gd name="connsiteX60" fmla="*/ 8333 w 10000"/>
                <a:gd name="connsiteY60" fmla="*/ 7322 h 10000"/>
                <a:gd name="connsiteX61" fmla="*/ 8313 w 10000"/>
                <a:gd name="connsiteY61" fmla="*/ 7530 h 10000"/>
                <a:gd name="connsiteX62" fmla="*/ 8289 w 10000"/>
                <a:gd name="connsiteY62" fmla="*/ 7732 h 10000"/>
                <a:gd name="connsiteX63" fmla="*/ 8260 w 10000"/>
                <a:gd name="connsiteY63" fmla="*/ 7913 h 10000"/>
                <a:gd name="connsiteX64" fmla="*/ 8222 w 10000"/>
                <a:gd name="connsiteY64" fmla="*/ 8081 h 10000"/>
                <a:gd name="connsiteX65" fmla="*/ 8172 w 10000"/>
                <a:gd name="connsiteY65" fmla="*/ 8235 h 10000"/>
                <a:gd name="connsiteX66" fmla="*/ 8092 w 10000"/>
                <a:gd name="connsiteY66" fmla="*/ 8403 h 10000"/>
                <a:gd name="connsiteX67" fmla="*/ 7995 w 10000"/>
                <a:gd name="connsiteY67" fmla="*/ 8557 h 10000"/>
                <a:gd name="connsiteX68" fmla="*/ 7878 w 10000"/>
                <a:gd name="connsiteY68" fmla="*/ 8711 h 10000"/>
                <a:gd name="connsiteX69" fmla="*/ 7748 w 10000"/>
                <a:gd name="connsiteY69" fmla="*/ 8866 h 10000"/>
                <a:gd name="connsiteX70" fmla="*/ 7604 w 10000"/>
                <a:gd name="connsiteY70" fmla="*/ 9013 h 10000"/>
                <a:gd name="connsiteX71" fmla="*/ 7457 w 10000"/>
                <a:gd name="connsiteY71" fmla="*/ 9154 h 10000"/>
                <a:gd name="connsiteX72" fmla="*/ 7302 w 10000"/>
                <a:gd name="connsiteY72" fmla="*/ 9282 h 10000"/>
                <a:gd name="connsiteX73" fmla="*/ 7146 w 10000"/>
                <a:gd name="connsiteY73" fmla="*/ 9403 h 10000"/>
                <a:gd name="connsiteX74" fmla="*/ 6987 w 10000"/>
                <a:gd name="connsiteY74" fmla="*/ 9523 h 10000"/>
                <a:gd name="connsiteX75" fmla="*/ 6831 w 10000"/>
                <a:gd name="connsiteY75" fmla="*/ 9624 h 10000"/>
                <a:gd name="connsiteX76" fmla="*/ 6684 w 10000"/>
                <a:gd name="connsiteY76" fmla="*/ 9711 h 10000"/>
                <a:gd name="connsiteX77" fmla="*/ 6540 w 10000"/>
                <a:gd name="connsiteY77" fmla="*/ 9799 h 10000"/>
                <a:gd name="connsiteX78" fmla="*/ 6411 w 10000"/>
                <a:gd name="connsiteY78" fmla="*/ 9859 h 10000"/>
                <a:gd name="connsiteX79" fmla="*/ 6293 w 10000"/>
                <a:gd name="connsiteY79" fmla="*/ 9919 h 10000"/>
                <a:gd name="connsiteX80" fmla="*/ 6196 w 10000"/>
                <a:gd name="connsiteY80" fmla="*/ 9953 h 10000"/>
                <a:gd name="connsiteX81" fmla="*/ 6108 w 10000"/>
                <a:gd name="connsiteY81" fmla="*/ 9966 h 10000"/>
                <a:gd name="connsiteX82" fmla="*/ 6008 w 10000"/>
                <a:gd name="connsiteY82" fmla="*/ 9966 h 10000"/>
                <a:gd name="connsiteX83" fmla="*/ 5888 w 10000"/>
                <a:gd name="connsiteY83" fmla="*/ 9940 h 10000"/>
                <a:gd name="connsiteX84" fmla="*/ 5755 w 10000"/>
                <a:gd name="connsiteY84" fmla="*/ 9906 h 10000"/>
                <a:gd name="connsiteX85" fmla="*/ 5611 w 10000"/>
                <a:gd name="connsiteY85" fmla="*/ 9852 h 10000"/>
                <a:gd name="connsiteX86" fmla="*/ 5459 w 10000"/>
                <a:gd name="connsiteY86" fmla="*/ 9792 h 10000"/>
                <a:gd name="connsiteX87" fmla="*/ 5297 w 10000"/>
                <a:gd name="connsiteY87" fmla="*/ 9725 h 10000"/>
                <a:gd name="connsiteX88" fmla="*/ 5132 w 10000"/>
                <a:gd name="connsiteY88" fmla="*/ 9644 h 10000"/>
                <a:gd name="connsiteX89" fmla="*/ 4965 w 10000"/>
                <a:gd name="connsiteY89" fmla="*/ 9564 h 10000"/>
                <a:gd name="connsiteX90" fmla="*/ 4794 w 10000"/>
                <a:gd name="connsiteY90" fmla="*/ 9490 h 10000"/>
                <a:gd name="connsiteX91" fmla="*/ 4630 w 10000"/>
                <a:gd name="connsiteY91" fmla="*/ 9403 h 10000"/>
                <a:gd name="connsiteX92" fmla="*/ 4468 w 10000"/>
                <a:gd name="connsiteY92" fmla="*/ 9322 h 10000"/>
                <a:gd name="connsiteX93" fmla="*/ 4297 w 10000"/>
                <a:gd name="connsiteY93" fmla="*/ 9248 h 10000"/>
                <a:gd name="connsiteX94" fmla="*/ 4133 w 10000"/>
                <a:gd name="connsiteY94" fmla="*/ 9181 h 10000"/>
                <a:gd name="connsiteX95" fmla="*/ 3986 w 10000"/>
                <a:gd name="connsiteY95" fmla="*/ 9121 h 10000"/>
                <a:gd name="connsiteX96" fmla="*/ 3851 w 10000"/>
                <a:gd name="connsiteY96" fmla="*/ 9074 h 10000"/>
                <a:gd name="connsiteX97" fmla="*/ 3739 w 10000"/>
                <a:gd name="connsiteY97" fmla="*/ 9047 h 10000"/>
                <a:gd name="connsiteX98" fmla="*/ 3674 w 10000"/>
                <a:gd name="connsiteY98" fmla="*/ 9047 h 10000"/>
                <a:gd name="connsiteX99" fmla="*/ 3598 w 10000"/>
                <a:gd name="connsiteY99" fmla="*/ 9074 h 10000"/>
                <a:gd name="connsiteX100" fmla="*/ 3504 w 10000"/>
                <a:gd name="connsiteY100" fmla="*/ 9107 h 10000"/>
                <a:gd name="connsiteX101" fmla="*/ 3401 w 10000"/>
                <a:gd name="connsiteY101" fmla="*/ 9161 h 10000"/>
                <a:gd name="connsiteX102" fmla="*/ 3283 w 10000"/>
                <a:gd name="connsiteY102" fmla="*/ 9228 h 10000"/>
                <a:gd name="connsiteX103" fmla="*/ 3160 w 10000"/>
                <a:gd name="connsiteY103" fmla="*/ 9309 h 10000"/>
                <a:gd name="connsiteX104" fmla="*/ 3025 w 10000"/>
                <a:gd name="connsiteY104" fmla="*/ 9403 h 10000"/>
                <a:gd name="connsiteX105" fmla="*/ 2840 w 10000"/>
                <a:gd name="connsiteY105" fmla="*/ 9523 h 10000"/>
                <a:gd name="connsiteX106" fmla="*/ 2651 w 10000"/>
                <a:gd name="connsiteY106" fmla="*/ 9624 h 10000"/>
                <a:gd name="connsiteX107" fmla="*/ 2457 w 10000"/>
                <a:gd name="connsiteY107" fmla="*/ 9725 h 10000"/>
                <a:gd name="connsiteX108" fmla="*/ 2260 w 10000"/>
                <a:gd name="connsiteY108" fmla="*/ 9799 h 10000"/>
                <a:gd name="connsiteX109" fmla="*/ 2069 w 10000"/>
                <a:gd name="connsiteY109" fmla="*/ 9866 h 10000"/>
                <a:gd name="connsiteX110" fmla="*/ 1875 w 10000"/>
                <a:gd name="connsiteY110" fmla="*/ 9919 h 10000"/>
                <a:gd name="connsiteX111" fmla="*/ 1687 w 10000"/>
                <a:gd name="connsiteY111" fmla="*/ 9953 h 10000"/>
                <a:gd name="connsiteX112" fmla="*/ 1505 w 10000"/>
                <a:gd name="connsiteY112" fmla="*/ 9980 h 10000"/>
                <a:gd name="connsiteX113" fmla="*/ 1329 w 10000"/>
                <a:gd name="connsiteY113" fmla="*/ 10000 h 10000"/>
                <a:gd name="connsiteX114" fmla="*/ 1161 w 10000"/>
                <a:gd name="connsiteY114" fmla="*/ 10000 h 10000"/>
                <a:gd name="connsiteX115" fmla="*/ 1002 w 10000"/>
                <a:gd name="connsiteY115" fmla="*/ 9987 h 10000"/>
                <a:gd name="connsiteX116" fmla="*/ 861 w 10000"/>
                <a:gd name="connsiteY116" fmla="*/ 9966 h 10000"/>
                <a:gd name="connsiteX117" fmla="*/ 729 w 10000"/>
                <a:gd name="connsiteY117" fmla="*/ 9926 h 10000"/>
                <a:gd name="connsiteX118" fmla="*/ 611 w 10000"/>
                <a:gd name="connsiteY118" fmla="*/ 9879 h 10000"/>
                <a:gd name="connsiteX119" fmla="*/ 511 w 10000"/>
                <a:gd name="connsiteY119" fmla="*/ 9819 h 10000"/>
                <a:gd name="connsiteX120" fmla="*/ 432 w 10000"/>
                <a:gd name="connsiteY120" fmla="*/ 9745 h 10000"/>
                <a:gd name="connsiteX121" fmla="*/ 373 w 10000"/>
                <a:gd name="connsiteY121" fmla="*/ 9664 h 10000"/>
                <a:gd name="connsiteX122" fmla="*/ 335 w 10000"/>
                <a:gd name="connsiteY122" fmla="*/ 9564 h 10000"/>
                <a:gd name="connsiteX123" fmla="*/ 294 w 10000"/>
                <a:gd name="connsiteY123" fmla="*/ 9396 h 10000"/>
                <a:gd name="connsiteX124" fmla="*/ 270 w 10000"/>
                <a:gd name="connsiteY124" fmla="*/ 9228 h 10000"/>
                <a:gd name="connsiteX125" fmla="*/ 267 w 10000"/>
                <a:gd name="connsiteY125" fmla="*/ 9074 h 10000"/>
                <a:gd name="connsiteX126" fmla="*/ 270 w 10000"/>
                <a:gd name="connsiteY126" fmla="*/ 8926 h 10000"/>
                <a:gd name="connsiteX127" fmla="*/ 291 w 10000"/>
                <a:gd name="connsiteY127" fmla="*/ 8799 h 10000"/>
                <a:gd name="connsiteX128" fmla="*/ 312 w 10000"/>
                <a:gd name="connsiteY128" fmla="*/ 8658 h 10000"/>
                <a:gd name="connsiteX129" fmla="*/ 341 w 10000"/>
                <a:gd name="connsiteY129" fmla="*/ 8530 h 10000"/>
                <a:gd name="connsiteX130" fmla="*/ 367 w 10000"/>
                <a:gd name="connsiteY130" fmla="*/ 8403 h 10000"/>
                <a:gd name="connsiteX131" fmla="*/ 400 w 10000"/>
                <a:gd name="connsiteY131" fmla="*/ 8275 h 10000"/>
                <a:gd name="connsiteX132" fmla="*/ 420 w 10000"/>
                <a:gd name="connsiteY132" fmla="*/ 8128 h 10000"/>
                <a:gd name="connsiteX133" fmla="*/ 438 w 10000"/>
                <a:gd name="connsiteY133" fmla="*/ 7980 h 10000"/>
                <a:gd name="connsiteX134" fmla="*/ 444 w 10000"/>
                <a:gd name="connsiteY134" fmla="*/ 7826 h 10000"/>
                <a:gd name="connsiteX135" fmla="*/ 438 w 10000"/>
                <a:gd name="connsiteY135" fmla="*/ 7611 h 10000"/>
                <a:gd name="connsiteX136" fmla="*/ 420 w 10000"/>
                <a:gd name="connsiteY136" fmla="*/ 7416 h 10000"/>
                <a:gd name="connsiteX137" fmla="*/ 391 w 10000"/>
                <a:gd name="connsiteY137" fmla="*/ 7235 h 10000"/>
                <a:gd name="connsiteX138" fmla="*/ 359 w 10000"/>
                <a:gd name="connsiteY138" fmla="*/ 7074 h 10000"/>
                <a:gd name="connsiteX139" fmla="*/ 317 w 10000"/>
                <a:gd name="connsiteY139" fmla="*/ 6919 h 10000"/>
                <a:gd name="connsiteX140" fmla="*/ 270 w 10000"/>
                <a:gd name="connsiteY140" fmla="*/ 6772 h 10000"/>
                <a:gd name="connsiteX141" fmla="*/ 226 w 10000"/>
                <a:gd name="connsiteY141" fmla="*/ 6631 h 10000"/>
                <a:gd name="connsiteX142" fmla="*/ 176 w 10000"/>
                <a:gd name="connsiteY142" fmla="*/ 6497 h 10000"/>
                <a:gd name="connsiteX143" fmla="*/ 132 w 10000"/>
                <a:gd name="connsiteY143" fmla="*/ 6356 h 10000"/>
                <a:gd name="connsiteX144" fmla="*/ 88 w 10000"/>
                <a:gd name="connsiteY144" fmla="*/ 6221 h 10000"/>
                <a:gd name="connsiteX145" fmla="*/ 56 w 10000"/>
                <a:gd name="connsiteY145" fmla="*/ 6074 h 10000"/>
                <a:gd name="connsiteX146" fmla="*/ 26 w 10000"/>
                <a:gd name="connsiteY146" fmla="*/ 5926 h 10000"/>
                <a:gd name="connsiteX147" fmla="*/ 6 w 10000"/>
                <a:gd name="connsiteY147" fmla="*/ 5765 h 10000"/>
                <a:gd name="connsiteX148" fmla="*/ 0 w 10000"/>
                <a:gd name="connsiteY148" fmla="*/ 5591 h 10000"/>
                <a:gd name="connsiteX149" fmla="*/ 3 w 10000"/>
                <a:gd name="connsiteY149" fmla="*/ 5409 h 10000"/>
                <a:gd name="connsiteX150" fmla="*/ 21 w 10000"/>
                <a:gd name="connsiteY150" fmla="*/ 5201 h 10000"/>
                <a:gd name="connsiteX151" fmla="*/ 59 w 10000"/>
                <a:gd name="connsiteY151" fmla="*/ 4987 h 10000"/>
                <a:gd name="connsiteX152" fmla="*/ 179 w 10000"/>
                <a:gd name="connsiteY152" fmla="*/ 4416 h 10000"/>
                <a:gd name="connsiteX153" fmla="*/ 312 w 10000"/>
                <a:gd name="connsiteY153" fmla="*/ 3893 h 10000"/>
                <a:gd name="connsiteX154" fmla="*/ 447 w 10000"/>
                <a:gd name="connsiteY154" fmla="*/ 3409 h 10000"/>
                <a:gd name="connsiteX155" fmla="*/ 597 w 10000"/>
                <a:gd name="connsiteY155" fmla="*/ 2966 h 10000"/>
                <a:gd name="connsiteX156" fmla="*/ 747 w 10000"/>
                <a:gd name="connsiteY156" fmla="*/ 2564 h 10000"/>
                <a:gd name="connsiteX157" fmla="*/ 908 w 10000"/>
                <a:gd name="connsiteY157" fmla="*/ 2201 h 10000"/>
                <a:gd name="connsiteX158" fmla="*/ 1070 w 10000"/>
                <a:gd name="connsiteY158" fmla="*/ 1872 h 10000"/>
                <a:gd name="connsiteX159" fmla="*/ 1414 w 10000"/>
                <a:gd name="connsiteY159" fmla="*/ 1309 h 10000"/>
                <a:gd name="connsiteX160" fmla="*/ 1593 w 10000"/>
                <a:gd name="connsiteY160" fmla="*/ 1067 h 10000"/>
                <a:gd name="connsiteX161" fmla="*/ 1952 w 10000"/>
                <a:gd name="connsiteY161" fmla="*/ 691 h 10000"/>
                <a:gd name="connsiteX162" fmla="*/ 2134 w 10000"/>
                <a:gd name="connsiteY162" fmla="*/ 537 h 10000"/>
                <a:gd name="connsiteX163" fmla="*/ 2313 w 10000"/>
                <a:gd name="connsiteY163" fmla="*/ 403 h 10000"/>
                <a:gd name="connsiteX164" fmla="*/ 2678 w 10000"/>
                <a:gd name="connsiteY164" fmla="*/ 208 h 10000"/>
                <a:gd name="connsiteX165" fmla="*/ 2854 w 10000"/>
                <a:gd name="connsiteY165" fmla="*/ 141 h 10000"/>
                <a:gd name="connsiteX166" fmla="*/ 3031 w 10000"/>
                <a:gd name="connsiteY166" fmla="*/ 81 h 10000"/>
                <a:gd name="connsiteX167" fmla="*/ 3201 w 10000"/>
                <a:gd name="connsiteY167" fmla="*/ 40 h 10000"/>
                <a:gd name="connsiteX168" fmla="*/ 3533 w 10000"/>
                <a:gd name="connsiteY168"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8692 w 10000"/>
                <a:gd name="connsiteY20" fmla="*/ 1477 h 10000"/>
                <a:gd name="connsiteX21" fmla="*/ 8807 w 10000"/>
                <a:gd name="connsiteY21" fmla="*/ 1671 h 10000"/>
                <a:gd name="connsiteX22" fmla="*/ 8924 w 10000"/>
                <a:gd name="connsiteY22" fmla="*/ 1886 h 10000"/>
                <a:gd name="connsiteX23" fmla="*/ 9045 w 10000"/>
                <a:gd name="connsiteY23" fmla="*/ 2121 h 10000"/>
                <a:gd name="connsiteX24" fmla="*/ 9162 w 10000"/>
                <a:gd name="connsiteY24" fmla="*/ 2356 h 10000"/>
                <a:gd name="connsiteX25" fmla="*/ 9277 w 10000"/>
                <a:gd name="connsiteY25" fmla="*/ 2604 h 10000"/>
                <a:gd name="connsiteX26" fmla="*/ 9389 w 10000"/>
                <a:gd name="connsiteY26" fmla="*/ 2866 h 10000"/>
                <a:gd name="connsiteX27" fmla="*/ 9497 w 10000"/>
                <a:gd name="connsiteY27" fmla="*/ 3121 h 10000"/>
                <a:gd name="connsiteX28" fmla="*/ 9600 w 10000"/>
                <a:gd name="connsiteY28" fmla="*/ 3383 h 10000"/>
                <a:gd name="connsiteX29" fmla="*/ 9688 w 10000"/>
                <a:gd name="connsiteY29" fmla="*/ 3651 h 10000"/>
                <a:gd name="connsiteX30" fmla="*/ 9777 w 10000"/>
                <a:gd name="connsiteY30" fmla="*/ 3906 h 10000"/>
                <a:gd name="connsiteX31" fmla="*/ 9847 w 10000"/>
                <a:gd name="connsiteY31" fmla="*/ 4168 h 10000"/>
                <a:gd name="connsiteX32" fmla="*/ 9909 w 10000"/>
                <a:gd name="connsiteY32" fmla="*/ 4416 h 10000"/>
                <a:gd name="connsiteX33" fmla="*/ 9953 w 10000"/>
                <a:gd name="connsiteY33" fmla="*/ 4664 h 10000"/>
                <a:gd name="connsiteX34" fmla="*/ 9988 w 10000"/>
                <a:gd name="connsiteY34" fmla="*/ 4899 h 10000"/>
                <a:gd name="connsiteX35" fmla="*/ 10000 w 10000"/>
                <a:gd name="connsiteY35" fmla="*/ 5121 h 10000"/>
                <a:gd name="connsiteX36" fmla="*/ 9997 w 10000"/>
                <a:gd name="connsiteY36" fmla="*/ 5329 h 10000"/>
                <a:gd name="connsiteX37" fmla="*/ 9974 w 10000"/>
                <a:gd name="connsiteY37" fmla="*/ 5530 h 10000"/>
                <a:gd name="connsiteX38" fmla="*/ 9938 w 10000"/>
                <a:gd name="connsiteY38" fmla="*/ 5644 h 10000"/>
                <a:gd name="connsiteX39" fmla="*/ 9891 w 10000"/>
                <a:gd name="connsiteY39" fmla="*/ 5738 h 10000"/>
                <a:gd name="connsiteX40" fmla="*/ 9821 w 10000"/>
                <a:gd name="connsiteY40" fmla="*/ 5826 h 10000"/>
                <a:gd name="connsiteX41" fmla="*/ 9741 w 10000"/>
                <a:gd name="connsiteY41" fmla="*/ 5893 h 10000"/>
                <a:gd name="connsiteX42" fmla="*/ 9653 w 10000"/>
                <a:gd name="connsiteY42" fmla="*/ 5953 h 10000"/>
                <a:gd name="connsiteX43" fmla="*/ 9553 w 10000"/>
                <a:gd name="connsiteY43" fmla="*/ 5993 h 10000"/>
                <a:gd name="connsiteX44" fmla="*/ 9447 w 10000"/>
                <a:gd name="connsiteY44" fmla="*/ 6040 h 10000"/>
                <a:gd name="connsiteX45" fmla="*/ 9339 w 10000"/>
                <a:gd name="connsiteY45" fmla="*/ 6074 h 10000"/>
                <a:gd name="connsiteX46" fmla="*/ 9224 w 10000"/>
                <a:gd name="connsiteY46" fmla="*/ 6101 h 10000"/>
                <a:gd name="connsiteX47" fmla="*/ 9112 w 10000"/>
                <a:gd name="connsiteY47" fmla="*/ 6128 h 10000"/>
                <a:gd name="connsiteX48" fmla="*/ 8998 w 10000"/>
                <a:gd name="connsiteY48" fmla="*/ 6161 h 10000"/>
                <a:gd name="connsiteX49" fmla="*/ 8892 w 10000"/>
                <a:gd name="connsiteY49" fmla="*/ 6188 h 10000"/>
                <a:gd name="connsiteX50" fmla="*/ 8792 w 10000"/>
                <a:gd name="connsiteY50" fmla="*/ 6221 h 10000"/>
                <a:gd name="connsiteX51" fmla="*/ 8701 w 10000"/>
                <a:gd name="connsiteY51" fmla="*/ 6262 h 10000"/>
                <a:gd name="connsiteX52" fmla="*/ 8621 w 10000"/>
                <a:gd name="connsiteY52" fmla="*/ 6309 h 10000"/>
                <a:gd name="connsiteX53" fmla="*/ 8554 w 10000"/>
                <a:gd name="connsiteY53" fmla="*/ 6369 h 10000"/>
                <a:gd name="connsiteX54" fmla="*/ 8495 w 10000"/>
                <a:gd name="connsiteY54" fmla="*/ 6436 h 10000"/>
                <a:gd name="connsiteX55" fmla="*/ 8463 w 10000"/>
                <a:gd name="connsiteY55" fmla="*/ 6523 h 10000"/>
                <a:gd name="connsiteX56" fmla="*/ 8419 w 10000"/>
                <a:gd name="connsiteY56" fmla="*/ 6711 h 10000"/>
                <a:gd name="connsiteX57" fmla="*/ 8380 w 10000"/>
                <a:gd name="connsiteY57" fmla="*/ 6913 h 10000"/>
                <a:gd name="connsiteX58" fmla="*/ 8354 w 10000"/>
                <a:gd name="connsiteY58" fmla="*/ 7114 h 10000"/>
                <a:gd name="connsiteX59" fmla="*/ 8333 w 10000"/>
                <a:gd name="connsiteY59" fmla="*/ 7322 h 10000"/>
                <a:gd name="connsiteX60" fmla="*/ 8313 w 10000"/>
                <a:gd name="connsiteY60" fmla="*/ 7530 h 10000"/>
                <a:gd name="connsiteX61" fmla="*/ 8289 w 10000"/>
                <a:gd name="connsiteY61" fmla="*/ 7732 h 10000"/>
                <a:gd name="connsiteX62" fmla="*/ 8260 w 10000"/>
                <a:gd name="connsiteY62" fmla="*/ 7913 h 10000"/>
                <a:gd name="connsiteX63" fmla="*/ 8222 w 10000"/>
                <a:gd name="connsiteY63" fmla="*/ 8081 h 10000"/>
                <a:gd name="connsiteX64" fmla="*/ 8172 w 10000"/>
                <a:gd name="connsiteY64" fmla="*/ 8235 h 10000"/>
                <a:gd name="connsiteX65" fmla="*/ 8092 w 10000"/>
                <a:gd name="connsiteY65" fmla="*/ 8403 h 10000"/>
                <a:gd name="connsiteX66" fmla="*/ 7995 w 10000"/>
                <a:gd name="connsiteY66" fmla="*/ 8557 h 10000"/>
                <a:gd name="connsiteX67" fmla="*/ 7878 w 10000"/>
                <a:gd name="connsiteY67" fmla="*/ 8711 h 10000"/>
                <a:gd name="connsiteX68" fmla="*/ 7748 w 10000"/>
                <a:gd name="connsiteY68" fmla="*/ 8866 h 10000"/>
                <a:gd name="connsiteX69" fmla="*/ 7604 w 10000"/>
                <a:gd name="connsiteY69" fmla="*/ 9013 h 10000"/>
                <a:gd name="connsiteX70" fmla="*/ 7457 w 10000"/>
                <a:gd name="connsiteY70" fmla="*/ 9154 h 10000"/>
                <a:gd name="connsiteX71" fmla="*/ 7302 w 10000"/>
                <a:gd name="connsiteY71" fmla="*/ 9282 h 10000"/>
                <a:gd name="connsiteX72" fmla="*/ 7146 w 10000"/>
                <a:gd name="connsiteY72" fmla="*/ 9403 h 10000"/>
                <a:gd name="connsiteX73" fmla="*/ 6987 w 10000"/>
                <a:gd name="connsiteY73" fmla="*/ 9523 h 10000"/>
                <a:gd name="connsiteX74" fmla="*/ 6831 w 10000"/>
                <a:gd name="connsiteY74" fmla="*/ 9624 h 10000"/>
                <a:gd name="connsiteX75" fmla="*/ 6684 w 10000"/>
                <a:gd name="connsiteY75" fmla="*/ 9711 h 10000"/>
                <a:gd name="connsiteX76" fmla="*/ 6540 w 10000"/>
                <a:gd name="connsiteY76" fmla="*/ 9799 h 10000"/>
                <a:gd name="connsiteX77" fmla="*/ 6411 w 10000"/>
                <a:gd name="connsiteY77" fmla="*/ 9859 h 10000"/>
                <a:gd name="connsiteX78" fmla="*/ 6293 w 10000"/>
                <a:gd name="connsiteY78" fmla="*/ 9919 h 10000"/>
                <a:gd name="connsiteX79" fmla="*/ 6196 w 10000"/>
                <a:gd name="connsiteY79" fmla="*/ 9953 h 10000"/>
                <a:gd name="connsiteX80" fmla="*/ 6108 w 10000"/>
                <a:gd name="connsiteY80" fmla="*/ 9966 h 10000"/>
                <a:gd name="connsiteX81" fmla="*/ 6008 w 10000"/>
                <a:gd name="connsiteY81" fmla="*/ 9966 h 10000"/>
                <a:gd name="connsiteX82" fmla="*/ 5888 w 10000"/>
                <a:gd name="connsiteY82" fmla="*/ 9940 h 10000"/>
                <a:gd name="connsiteX83" fmla="*/ 5755 w 10000"/>
                <a:gd name="connsiteY83" fmla="*/ 9906 h 10000"/>
                <a:gd name="connsiteX84" fmla="*/ 5611 w 10000"/>
                <a:gd name="connsiteY84" fmla="*/ 9852 h 10000"/>
                <a:gd name="connsiteX85" fmla="*/ 5459 w 10000"/>
                <a:gd name="connsiteY85" fmla="*/ 9792 h 10000"/>
                <a:gd name="connsiteX86" fmla="*/ 5297 w 10000"/>
                <a:gd name="connsiteY86" fmla="*/ 9725 h 10000"/>
                <a:gd name="connsiteX87" fmla="*/ 5132 w 10000"/>
                <a:gd name="connsiteY87" fmla="*/ 9644 h 10000"/>
                <a:gd name="connsiteX88" fmla="*/ 4965 w 10000"/>
                <a:gd name="connsiteY88" fmla="*/ 9564 h 10000"/>
                <a:gd name="connsiteX89" fmla="*/ 4794 w 10000"/>
                <a:gd name="connsiteY89" fmla="*/ 9490 h 10000"/>
                <a:gd name="connsiteX90" fmla="*/ 4630 w 10000"/>
                <a:gd name="connsiteY90" fmla="*/ 9403 h 10000"/>
                <a:gd name="connsiteX91" fmla="*/ 4468 w 10000"/>
                <a:gd name="connsiteY91" fmla="*/ 9322 h 10000"/>
                <a:gd name="connsiteX92" fmla="*/ 4297 w 10000"/>
                <a:gd name="connsiteY92" fmla="*/ 9248 h 10000"/>
                <a:gd name="connsiteX93" fmla="*/ 4133 w 10000"/>
                <a:gd name="connsiteY93" fmla="*/ 9181 h 10000"/>
                <a:gd name="connsiteX94" fmla="*/ 3986 w 10000"/>
                <a:gd name="connsiteY94" fmla="*/ 9121 h 10000"/>
                <a:gd name="connsiteX95" fmla="*/ 3851 w 10000"/>
                <a:gd name="connsiteY95" fmla="*/ 9074 h 10000"/>
                <a:gd name="connsiteX96" fmla="*/ 3739 w 10000"/>
                <a:gd name="connsiteY96" fmla="*/ 9047 h 10000"/>
                <a:gd name="connsiteX97" fmla="*/ 3674 w 10000"/>
                <a:gd name="connsiteY97" fmla="*/ 9047 h 10000"/>
                <a:gd name="connsiteX98" fmla="*/ 3598 w 10000"/>
                <a:gd name="connsiteY98" fmla="*/ 9074 h 10000"/>
                <a:gd name="connsiteX99" fmla="*/ 3504 w 10000"/>
                <a:gd name="connsiteY99" fmla="*/ 9107 h 10000"/>
                <a:gd name="connsiteX100" fmla="*/ 3401 w 10000"/>
                <a:gd name="connsiteY100" fmla="*/ 9161 h 10000"/>
                <a:gd name="connsiteX101" fmla="*/ 3283 w 10000"/>
                <a:gd name="connsiteY101" fmla="*/ 9228 h 10000"/>
                <a:gd name="connsiteX102" fmla="*/ 3160 w 10000"/>
                <a:gd name="connsiteY102" fmla="*/ 9309 h 10000"/>
                <a:gd name="connsiteX103" fmla="*/ 3025 w 10000"/>
                <a:gd name="connsiteY103" fmla="*/ 9403 h 10000"/>
                <a:gd name="connsiteX104" fmla="*/ 2840 w 10000"/>
                <a:gd name="connsiteY104" fmla="*/ 9523 h 10000"/>
                <a:gd name="connsiteX105" fmla="*/ 2651 w 10000"/>
                <a:gd name="connsiteY105" fmla="*/ 9624 h 10000"/>
                <a:gd name="connsiteX106" fmla="*/ 2457 w 10000"/>
                <a:gd name="connsiteY106" fmla="*/ 9725 h 10000"/>
                <a:gd name="connsiteX107" fmla="*/ 2260 w 10000"/>
                <a:gd name="connsiteY107" fmla="*/ 9799 h 10000"/>
                <a:gd name="connsiteX108" fmla="*/ 2069 w 10000"/>
                <a:gd name="connsiteY108" fmla="*/ 9866 h 10000"/>
                <a:gd name="connsiteX109" fmla="*/ 1875 w 10000"/>
                <a:gd name="connsiteY109" fmla="*/ 9919 h 10000"/>
                <a:gd name="connsiteX110" fmla="*/ 1687 w 10000"/>
                <a:gd name="connsiteY110" fmla="*/ 9953 h 10000"/>
                <a:gd name="connsiteX111" fmla="*/ 1505 w 10000"/>
                <a:gd name="connsiteY111" fmla="*/ 9980 h 10000"/>
                <a:gd name="connsiteX112" fmla="*/ 1329 w 10000"/>
                <a:gd name="connsiteY112" fmla="*/ 10000 h 10000"/>
                <a:gd name="connsiteX113" fmla="*/ 1161 w 10000"/>
                <a:gd name="connsiteY113" fmla="*/ 10000 h 10000"/>
                <a:gd name="connsiteX114" fmla="*/ 1002 w 10000"/>
                <a:gd name="connsiteY114" fmla="*/ 9987 h 10000"/>
                <a:gd name="connsiteX115" fmla="*/ 861 w 10000"/>
                <a:gd name="connsiteY115" fmla="*/ 9966 h 10000"/>
                <a:gd name="connsiteX116" fmla="*/ 729 w 10000"/>
                <a:gd name="connsiteY116" fmla="*/ 9926 h 10000"/>
                <a:gd name="connsiteX117" fmla="*/ 611 w 10000"/>
                <a:gd name="connsiteY117" fmla="*/ 9879 h 10000"/>
                <a:gd name="connsiteX118" fmla="*/ 511 w 10000"/>
                <a:gd name="connsiteY118" fmla="*/ 9819 h 10000"/>
                <a:gd name="connsiteX119" fmla="*/ 432 w 10000"/>
                <a:gd name="connsiteY119" fmla="*/ 9745 h 10000"/>
                <a:gd name="connsiteX120" fmla="*/ 373 w 10000"/>
                <a:gd name="connsiteY120" fmla="*/ 9664 h 10000"/>
                <a:gd name="connsiteX121" fmla="*/ 335 w 10000"/>
                <a:gd name="connsiteY121" fmla="*/ 9564 h 10000"/>
                <a:gd name="connsiteX122" fmla="*/ 294 w 10000"/>
                <a:gd name="connsiteY122" fmla="*/ 9396 h 10000"/>
                <a:gd name="connsiteX123" fmla="*/ 270 w 10000"/>
                <a:gd name="connsiteY123" fmla="*/ 9228 h 10000"/>
                <a:gd name="connsiteX124" fmla="*/ 267 w 10000"/>
                <a:gd name="connsiteY124" fmla="*/ 9074 h 10000"/>
                <a:gd name="connsiteX125" fmla="*/ 270 w 10000"/>
                <a:gd name="connsiteY125" fmla="*/ 8926 h 10000"/>
                <a:gd name="connsiteX126" fmla="*/ 291 w 10000"/>
                <a:gd name="connsiteY126" fmla="*/ 8799 h 10000"/>
                <a:gd name="connsiteX127" fmla="*/ 312 w 10000"/>
                <a:gd name="connsiteY127" fmla="*/ 8658 h 10000"/>
                <a:gd name="connsiteX128" fmla="*/ 341 w 10000"/>
                <a:gd name="connsiteY128" fmla="*/ 8530 h 10000"/>
                <a:gd name="connsiteX129" fmla="*/ 367 w 10000"/>
                <a:gd name="connsiteY129" fmla="*/ 8403 h 10000"/>
                <a:gd name="connsiteX130" fmla="*/ 400 w 10000"/>
                <a:gd name="connsiteY130" fmla="*/ 8275 h 10000"/>
                <a:gd name="connsiteX131" fmla="*/ 420 w 10000"/>
                <a:gd name="connsiteY131" fmla="*/ 8128 h 10000"/>
                <a:gd name="connsiteX132" fmla="*/ 438 w 10000"/>
                <a:gd name="connsiteY132" fmla="*/ 7980 h 10000"/>
                <a:gd name="connsiteX133" fmla="*/ 444 w 10000"/>
                <a:gd name="connsiteY133" fmla="*/ 7826 h 10000"/>
                <a:gd name="connsiteX134" fmla="*/ 438 w 10000"/>
                <a:gd name="connsiteY134" fmla="*/ 7611 h 10000"/>
                <a:gd name="connsiteX135" fmla="*/ 420 w 10000"/>
                <a:gd name="connsiteY135" fmla="*/ 7416 h 10000"/>
                <a:gd name="connsiteX136" fmla="*/ 391 w 10000"/>
                <a:gd name="connsiteY136" fmla="*/ 7235 h 10000"/>
                <a:gd name="connsiteX137" fmla="*/ 359 w 10000"/>
                <a:gd name="connsiteY137" fmla="*/ 7074 h 10000"/>
                <a:gd name="connsiteX138" fmla="*/ 317 w 10000"/>
                <a:gd name="connsiteY138" fmla="*/ 6919 h 10000"/>
                <a:gd name="connsiteX139" fmla="*/ 270 w 10000"/>
                <a:gd name="connsiteY139" fmla="*/ 6772 h 10000"/>
                <a:gd name="connsiteX140" fmla="*/ 226 w 10000"/>
                <a:gd name="connsiteY140" fmla="*/ 6631 h 10000"/>
                <a:gd name="connsiteX141" fmla="*/ 176 w 10000"/>
                <a:gd name="connsiteY141" fmla="*/ 6497 h 10000"/>
                <a:gd name="connsiteX142" fmla="*/ 132 w 10000"/>
                <a:gd name="connsiteY142" fmla="*/ 6356 h 10000"/>
                <a:gd name="connsiteX143" fmla="*/ 88 w 10000"/>
                <a:gd name="connsiteY143" fmla="*/ 6221 h 10000"/>
                <a:gd name="connsiteX144" fmla="*/ 56 w 10000"/>
                <a:gd name="connsiteY144" fmla="*/ 6074 h 10000"/>
                <a:gd name="connsiteX145" fmla="*/ 26 w 10000"/>
                <a:gd name="connsiteY145" fmla="*/ 5926 h 10000"/>
                <a:gd name="connsiteX146" fmla="*/ 6 w 10000"/>
                <a:gd name="connsiteY146" fmla="*/ 5765 h 10000"/>
                <a:gd name="connsiteX147" fmla="*/ 0 w 10000"/>
                <a:gd name="connsiteY147" fmla="*/ 5591 h 10000"/>
                <a:gd name="connsiteX148" fmla="*/ 3 w 10000"/>
                <a:gd name="connsiteY148" fmla="*/ 5409 h 10000"/>
                <a:gd name="connsiteX149" fmla="*/ 21 w 10000"/>
                <a:gd name="connsiteY149" fmla="*/ 5201 h 10000"/>
                <a:gd name="connsiteX150" fmla="*/ 59 w 10000"/>
                <a:gd name="connsiteY150" fmla="*/ 4987 h 10000"/>
                <a:gd name="connsiteX151" fmla="*/ 179 w 10000"/>
                <a:gd name="connsiteY151" fmla="*/ 4416 h 10000"/>
                <a:gd name="connsiteX152" fmla="*/ 312 w 10000"/>
                <a:gd name="connsiteY152" fmla="*/ 3893 h 10000"/>
                <a:gd name="connsiteX153" fmla="*/ 447 w 10000"/>
                <a:gd name="connsiteY153" fmla="*/ 3409 h 10000"/>
                <a:gd name="connsiteX154" fmla="*/ 597 w 10000"/>
                <a:gd name="connsiteY154" fmla="*/ 2966 h 10000"/>
                <a:gd name="connsiteX155" fmla="*/ 747 w 10000"/>
                <a:gd name="connsiteY155" fmla="*/ 2564 h 10000"/>
                <a:gd name="connsiteX156" fmla="*/ 908 w 10000"/>
                <a:gd name="connsiteY156" fmla="*/ 2201 h 10000"/>
                <a:gd name="connsiteX157" fmla="*/ 1070 w 10000"/>
                <a:gd name="connsiteY157" fmla="*/ 1872 h 10000"/>
                <a:gd name="connsiteX158" fmla="*/ 1414 w 10000"/>
                <a:gd name="connsiteY158" fmla="*/ 1309 h 10000"/>
                <a:gd name="connsiteX159" fmla="*/ 1593 w 10000"/>
                <a:gd name="connsiteY159" fmla="*/ 1067 h 10000"/>
                <a:gd name="connsiteX160" fmla="*/ 1952 w 10000"/>
                <a:gd name="connsiteY160" fmla="*/ 691 h 10000"/>
                <a:gd name="connsiteX161" fmla="*/ 2134 w 10000"/>
                <a:gd name="connsiteY161" fmla="*/ 537 h 10000"/>
                <a:gd name="connsiteX162" fmla="*/ 2313 w 10000"/>
                <a:gd name="connsiteY162" fmla="*/ 403 h 10000"/>
                <a:gd name="connsiteX163" fmla="*/ 2678 w 10000"/>
                <a:gd name="connsiteY163" fmla="*/ 208 h 10000"/>
                <a:gd name="connsiteX164" fmla="*/ 2854 w 10000"/>
                <a:gd name="connsiteY164" fmla="*/ 141 h 10000"/>
                <a:gd name="connsiteX165" fmla="*/ 3031 w 10000"/>
                <a:gd name="connsiteY165" fmla="*/ 81 h 10000"/>
                <a:gd name="connsiteX166" fmla="*/ 3201 w 10000"/>
                <a:gd name="connsiteY166" fmla="*/ 40 h 10000"/>
                <a:gd name="connsiteX167" fmla="*/ 3533 w 10000"/>
                <a:gd name="connsiteY167"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8692 w 10000"/>
                <a:gd name="connsiteY20" fmla="*/ 1477 h 10000"/>
                <a:gd name="connsiteX21" fmla="*/ 8924 w 10000"/>
                <a:gd name="connsiteY21" fmla="*/ 1886 h 10000"/>
                <a:gd name="connsiteX22" fmla="*/ 9045 w 10000"/>
                <a:gd name="connsiteY22" fmla="*/ 2121 h 10000"/>
                <a:gd name="connsiteX23" fmla="*/ 9162 w 10000"/>
                <a:gd name="connsiteY23" fmla="*/ 2356 h 10000"/>
                <a:gd name="connsiteX24" fmla="*/ 9277 w 10000"/>
                <a:gd name="connsiteY24" fmla="*/ 2604 h 10000"/>
                <a:gd name="connsiteX25" fmla="*/ 9389 w 10000"/>
                <a:gd name="connsiteY25" fmla="*/ 2866 h 10000"/>
                <a:gd name="connsiteX26" fmla="*/ 9497 w 10000"/>
                <a:gd name="connsiteY26" fmla="*/ 3121 h 10000"/>
                <a:gd name="connsiteX27" fmla="*/ 9600 w 10000"/>
                <a:gd name="connsiteY27" fmla="*/ 3383 h 10000"/>
                <a:gd name="connsiteX28" fmla="*/ 9688 w 10000"/>
                <a:gd name="connsiteY28" fmla="*/ 3651 h 10000"/>
                <a:gd name="connsiteX29" fmla="*/ 9777 w 10000"/>
                <a:gd name="connsiteY29" fmla="*/ 3906 h 10000"/>
                <a:gd name="connsiteX30" fmla="*/ 9847 w 10000"/>
                <a:gd name="connsiteY30" fmla="*/ 4168 h 10000"/>
                <a:gd name="connsiteX31" fmla="*/ 9909 w 10000"/>
                <a:gd name="connsiteY31" fmla="*/ 4416 h 10000"/>
                <a:gd name="connsiteX32" fmla="*/ 9953 w 10000"/>
                <a:gd name="connsiteY32" fmla="*/ 4664 h 10000"/>
                <a:gd name="connsiteX33" fmla="*/ 9988 w 10000"/>
                <a:gd name="connsiteY33" fmla="*/ 4899 h 10000"/>
                <a:gd name="connsiteX34" fmla="*/ 10000 w 10000"/>
                <a:gd name="connsiteY34" fmla="*/ 5121 h 10000"/>
                <a:gd name="connsiteX35" fmla="*/ 9997 w 10000"/>
                <a:gd name="connsiteY35" fmla="*/ 5329 h 10000"/>
                <a:gd name="connsiteX36" fmla="*/ 9974 w 10000"/>
                <a:gd name="connsiteY36" fmla="*/ 5530 h 10000"/>
                <a:gd name="connsiteX37" fmla="*/ 9938 w 10000"/>
                <a:gd name="connsiteY37" fmla="*/ 5644 h 10000"/>
                <a:gd name="connsiteX38" fmla="*/ 9891 w 10000"/>
                <a:gd name="connsiteY38" fmla="*/ 5738 h 10000"/>
                <a:gd name="connsiteX39" fmla="*/ 9821 w 10000"/>
                <a:gd name="connsiteY39" fmla="*/ 5826 h 10000"/>
                <a:gd name="connsiteX40" fmla="*/ 9741 w 10000"/>
                <a:gd name="connsiteY40" fmla="*/ 5893 h 10000"/>
                <a:gd name="connsiteX41" fmla="*/ 9653 w 10000"/>
                <a:gd name="connsiteY41" fmla="*/ 5953 h 10000"/>
                <a:gd name="connsiteX42" fmla="*/ 9553 w 10000"/>
                <a:gd name="connsiteY42" fmla="*/ 5993 h 10000"/>
                <a:gd name="connsiteX43" fmla="*/ 9447 w 10000"/>
                <a:gd name="connsiteY43" fmla="*/ 6040 h 10000"/>
                <a:gd name="connsiteX44" fmla="*/ 9339 w 10000"/>
                <a:gd name="connsiteY44" fmla="*/ 6074 h 10000"/>
                <a:gd name="connsiteX45" fmla="*/ 9224 w 10000"/>
                <a:gd name="connsiteY45" fmla="*/ 6101 h 10000"/>
                <a:gd name="connsiteX46" fmla="*/ 9112 w 10000"/>
                <a:gd name="connsiteY46" fmla="*/ 6128 h 10000"/>
                <a:gd name="connsiteX47" fmla="*/ 8998 w 10000"/>
                <a:gd name="connsiteY47" fmla="*/ 6161 h 10000"/>
                <a:gd name="connsiteX48" fmla="*/ 8892 w 10000"/>
                <a:gd name="connsiteY48" fmla="*/ 6188 h 10000"/>
                <a:gd name="connsiteX49" fmla="*/ 8792 w 10000"/>
                <a:gd name="connsiteY49" fmla="*/ 6221 h 10000"/>
                <a:gd name="connsiteX50" fmla="*/ 8701 w 10000"/>
                <a:gd name="connsiteY50" fmla="*/ 6262 h 10000"/>
                <a:gd name="connsiteX51" fmla="*/ 8621 w 10000"/>
                <a:gd name="connsiteY51" fmla="*/ 6309 h 10000"/>
                <a:gd name="connsiteX52" fmla="*/ 8554 w 10000"/>
                <a:gd name="connsiteY52" fmla="*/ 6369 h 10000"/>
                <a:gd name="connsiteX53" fmla="*/ 8495 w 10000"/>
                <a:gd name="connsiteY53" fmla="*/ 6436 h 10000"/>
                <a:gd name="connsiteX54" fmla="*/ 8463 w 10000"/>
                <a:gd name="connsiteY54" fmla="*/ 6523 h 10000"/>
                <a:gd name="connsiteX55" fmla="*/ 8419 w 10000"/>
                <a:gd name="connsiteY55" fmla="*/ 6711 h 10000"/>
                <a:gd name="connsiteX56" fmla="*/ 8380 w 10000"/>
                <a:gd name="connsiteY56" fmla="*/ 6913 h 10000"/>
                <a:gd name="connsiteX57" fmla="*/ 8354 w 10000"/>
                <a:gd name="connsiteY57" fmla="*/ 7114 h 10000"/>
                <a:gd name="connsiteX58" fmla="*/ 8333 w 10000"/>
                <a:gd name="connsiteY58" fmla="*/ 7322 h 10000"/>
                <a:gd name="connsiteX59" fmla="*/ 8313 w 10000"/>
                <a:gd name="connsiteY59" fmla="*/ 7530 h 10000"/>
                <a:gd name="connsiteX60" fmla="*/ 8289 w 10000"/>
                <a:gd name="connsiteY60" fmla="*/ 7732 h 10000"/>
                <a:gd name="connsiteX61" fmla="*/ 8260 w 10000"/>
                <a:gd name="connsiteY61" fmla="*/ 7913 h 10000"/>
                <a:gd name="connsiteX62" fmla="*/ 8222 w 10000"/>
                <a:gd name="connsiteY62" fmla="*/ 8081 h 10000"/>
                <a:gd name="connsiteX63" fmla="*/ 8172 w 10000"/>
                <a:gd name="connsiteY63" fmla="*/ 8235 h 10000"/>
                <a:gd name="connsiteX64" fmla="*/ 8092 w 10000"/>
                <a:gd name="connsiteY64" fmla="*/ 8403 h 10000"/>
                <a:gd name="connsiteX65" fmla="*/ 7995 w 10000"/>
                <a:gd name="connsiteY65" fmla="*/ 8557 h 10000"/>
                <a:gd name="connsiteX66" fmla="*/ 7878 w 10000"/>
                <a:gd name="connsiteY66" fmla="*/ 8711 h 10000"/>
                <a:gd name="connsiteX67" fmla="*/ 7748 w 10000"/>
                <a:gd name="connsiteY67" fmla="*/ 8866 h 10000"/>
                <a:gd name="connsiteX68" fmla="*/ 7604 w 10000"/>
                <a:gd name="connsiteY68" fmla="*/ 9013 h 10000"/>
                <a:gd name="connsiteX69" fmla="*/ 7457 w 10000"/>
                <a:gd name="connsiteY69" fmla="*/ 9154 h 10000"/>
                <a:gd name="connsiteX70" fmla="*/ 7302 w 10000"/>
                <a:gd name="connsiteY70" fmla="*/ 9282 h 10000"/>
                <a:gd name="connsiteX71" fmla="*/ 7146 w 10000"/>
                <a:gd name="connsiteY71" fmla="*/ 9403 h 10000"/>
                <a:gd name="connsiteX72" fmla="*/ 6987 w 10000"/>
                <a:gd name="connsiteY72" fmla="*/ 9523 h 10000"/>
                <a:gd name="connsiteX73" fmla="*/ 6831 w 10000"/>
                <a:gd name="connsiteY73" fmla="*/ 9624 h 10000"/>
                <a:gd name="connsiteX74" fmla="*/ 6684 w 10000"/>
                <a:gd name="connsiteY74" fmla="*/ 9711 h 10000"/>
                <a:gd name="connsiteX75" fmla="*/ 6540 w 10000"/>
                <a:gd name="connsiteY75" fmla="*/ 9799 h 10000"/>
                <a:gd name="connsiteX76" fmla="*/ 6411 w 10000"/>
                <a:gd name="connsiteY76" fmla="*/ 9859 h 10000"/>
                <a:gd name="connsiteX77" fmla="*/ 6293 w 10000"/>
                <a:gd name="connsiteY77" fmla="*/ 9919 h 10000"/>
                <a:gd name="connsiteX78" fmla="*/ 6196 w 10000"/>
                <a:gd name="connsiteY78" fmla="*/ 9953 h 10000"/>
                <a:gd name="connsiteX79" fmla="*/ 6108 w 10000"/>
                <a:gd name="connsiteY79" fmla="*/ 9966 h 10000"/>
                <a:gd name="connsiteX80" fmla="*/ 6008 w 10000"/>
                <a:gd name="connsiteY80" fmla="*/ 9966 h 10000"/>
                <a:gd name="connsiteX81" fmla="*/ 5888 w 10000"/>
                <a:gd name="connsiteY81" fmla="*/ 9940 h 10000"/>
                <a:gd name="connsiteX82" fmla="*/ 5755 w 10000"/>
                <a:gd name="connsiteY82" fmla="*/ 9906 h 10000"/>
                <a:gd name="connsiteX83" fmla="*/ 5611 w 10000"/>
                <a:gd name="connsiteY83" fmla="*/ 9852 h 10000"/>
                <a:gd name="connsiteX84" fmla="*/ 5459 w 10000"/>
                <a:gd name="connsiteY84" fmla="*/ 9792 h 10000"/>
                <a:gd name="connsiteX85" fmla="*/ 5297 w 10000"/>
                <a:gd name="connsiteY85" fmla="*/ 9725 h 10000"/>
                <a:gd name="connsiteX86" fmla="*/ 5132 w 10000"/>
                <a:gd name="connsiteY86" fmla="*/ 9644 h 10000"/>
                <a:gd name="connsiteX87" fmla="*/ 4965 w 10000"/>
                <a:gd name="connsiteY87" fmla="*/ 9564 h 10000"/>
                <a:gd name="connsiteX88" fmla="*/ 4794 w 10000"/>
                <a:gd name="connsiteY88" fmla="*/ 9490 h 10000"/>
                <a:gd name="connsiteX89" fmla="*/ 4630 w 10000"/>
                <a:gd name="connsiteY89" fmla="*/ 9403 h 10000"/>
                <a:gd name="connsiteX90" fmla="*/ 4468 w 10000"/>
                <a:gd name="connsiteY90" fmla="*/ 9322 h 10000"/>
                <a:gd name="connsiteX91" fmla="*/ 4297 w 10000"/>
                <a:gd name="connsiteY91" fmla="*/ 9248 h 10000"/>
                <a:gd name="connsiteX92" fmla="*/ 4133 w 10000"/>
                <a:gd name="connsiteY92" fmla="*/ 9181 h 10000"/>
                <a:gd name="connsiteX93" fmla="*/ 3986 w 10000"/>
                <a:gd name="connsiteY93" fmla="*/ 9121 h 10000"/>
                <a:gd name="connsiteX94" fmla="*/ 3851 w 10000"/>
                <a:gd name="connsiteY94" fmla="*/ 9074 h 10000"/>
                <a:gd name="connsiteX95" fmla="*/ 3739 w 10000"/>
                <a:gd name="connsiteY95" fmla="*/ 9047 h 10000"/>
                <a:gd name="connsiteX96" fmla="*/ 3674 w 10000"/>
                <a:gd name="connsiteY96" fmla="*/ 9047 h 10000"/>
                <a:gd name="connsiteX97" fmla="*/ 3598 w 10000"/>
                <a:gd name="connsiteY97" fmla="*/ 9074 h 10000"/>
                <a:gd name="connsiteX98" fmla="*/ 3504 w 10000"/>
                <a:gd name="connsiteY98" fmla="*/ 9107 h 10000"/>
                <a:gd name="connsiteX99" fmla="*/ 3401 w 10000"/>
                <a:gd name="connsiteY99" fmla="*/ 9161 h 10000"/>
                <a:gd name="connsiteX100" fmla="*/ 3283 w 10000"/>
                <a:gd name="connsiteY100" fmla="*/ 9228 h 10000"/>
                <a:gd name="connsiteX101" fmla="*/ 3160 w 10000"/>
                <a:gd name="connsiteY101" fmla="*/ 9309 h 10000"/>
                <a:gd name="connsiteX102" fmla="*/ 3025 w 10000"/>
                <a:gd name="connsiteY102" fmla="*/ 9403 h 10000"/>
                <a:gd name="connsiteX103" fmla="*/ 2840 w 10000"/>
                <a:gd name="connsiteY103" fmla="*/ 9523 h 10000"/>
                <a:gd name="connsiteX104" fmla="*/ 2651 w 10000"/>
                <a:gd name="connsiteY104" fmla="*/ 9624 h 10000"/>
                <a:gd name="connsiteX105" fmla="*/ 2457 w 10000"/>
                <a:gd name="connsiteY105" fmla="*/ 9725 h 10000"/>
                <a:gd name="connsiteX106" fmla="*/ 2260 w 10000"/>
                <a:gd name="connsiteY106" fmla="*/ 9799 h 10000"/>
                <a:gd name="connsiteX107" fmla="*/ 2069 w 10000"/>
                <a:gd name="connsiteY107" fmla="*/ 9866 h 10000"/>
                <a:gd name="connsiteX108" fmla="*/ 1875 w 10000"/>
                <a:gd name="connsiteY108" fmla="*/ 9919 h 10000"/>
                <a:gd name="connsiteX109" fmla="*/ 1687 w 10000"/>
                <a:gd name="connsiteY109" fmla="*/ 9953 h 10000"/>
                <a:gd name="connsiteX110" fmla="*/ 1505 w 10000"/>
                <a:gd name="connsiteY110" fmla="*/ 9980 h 10000"/>
                <a:gd name="connsiteX111" fmla="*/ 1329 w 10000"/>
                <a:gd name="connsiteY111" fmla="*/ 10000 h 10000"/>
                <a:gd name="connsiteX112" fmla="*/ 1161 w 10000"/>
                <a:gd name="connsiteY112" fmla="*/ 10000 h 10000"/>
                <a:gd name="connsiteX113" fmla="*/ 1002 w 10000"/>
                <a:gd name="connsiteY113" fmla="*/ 9987 h 10000"/>
                <a:gd name="connsiteX114" fmla="*/ 861 w 10000"/>
                <a:gd name="connsiteY114" fmla="*/ 9966 h 10000"/>
                <a:gd name="connsiteX115" fmla="*/ 729 w 10000"/>
                <a:gd name="connsiteY115" fmla="*/ 9926 h 10000"/>
                <a:gd name="connsiteX116" fmla="*/ 611 w 10000"/>
                <a:gd name="connsiteY116" fmla="*/ 9879 h 10000"/>
                <a:gd name="connsiteX117" fmla="*/ 511 w 10000"/>
                <a:gd name="connsiteY117" fmla="*/ 9819 h 10000"/>
                <a:gd name="connsiteX118" fmla="*/ 432 w 10000"/>
                <a:gd name="connsiteY118" fmla="*/ 9745 h 10000"/>
                <a:gd name="connsiteX119" fmla="*/ 373 w 10000"/>
                <a:gd name="connsiteY119" fmla="*/ 9664 h 10000"/>
                <a:gd name="connsiteX120" fmla="*/ 335 w 10000"/>
                <a:gd name="connsiteY120" fmla="*/ 9564 h 10000"/>
                <a:gd name="connsiteX121" fmla="*/ 294 w 10000"/>
                <a:gd name="connsiteY121" fmla="*/ 9396 h 10000"/>
                <a:gd name="connsiteX122" fmla="*/ 270 w 10000"/>
                <a:gd name="connsiteY122" fmla="*/ 9228 h 10000"/>
                <a:gd name="connsiteX123" fmla="*/ 267 w 10000"/>
                <a:gd name="connsiteY123" fmla="*/ 9074 h 10000"/>
                <a:gd name="connsiteX124" fmla="*/ 270 w 10000"/>
                <a:gd name="connsiteY124" fmla="*/ 8926 h 10000"/>
                <a:gd name="connsiteX125" fmla="*/ 291 w 10000"/>
                <a:gd name="connsiteY125" fmla="*/ 8799 h 10000"/>
                <a:gd name="connsiteX126" fmla="*/ 312 w 10000"/>
                <a:gd name="connsiteY126" fmla="*/ 8658 h 10000"/>
                <a:gd name="connsiteX127" fmla="*/ 341 w 10000"/>
                <a:gd name="connsiteY127" fmla="*/ 8530 h 10000"/>
                <a:gd name="connsiteX128" fmla="*/ 367 w 10000"/>
                <a:gd name="connsiteY128" fmla="*/ 8403 h 10000"/>
                <a:gd name="connsiteX129" fmla="*/ 400 w 10000"/>
                <a:gd name="connsiteY129" fmla="*/ 8275 h 10000"/>
                <a:gd name="connsiteX130" fmla="*/ 420 w 10000"/>
                <a:gd name="connsiteY130" fmla="*/ 8128 h 10000"/>
                <a:gd name="connsiteX131" fmla="*/ 438 w 10000"/>
                <a:gd name="connsiteY131" fmla="*/ 7980 h 10000"/>
                <a:gd name="connsiteX132" fmla="*/ 444 w 10000"/>
                <a:gd name="connsiteY132" fmla="*/ 7826 h 10000"/>
                <a:gd name="connsiteX133" fmla="*/ 438 w 10000"/>
                <a:gd name="connsiteY133" fmla="*/ 7611 h 10000"/>
                <a:gd name="connsiteX134" fmla="*/ 420 w 10000"/>
                <a:gd name="connsiteY134" fmla="*/ 7416 h 10000"/>
                <a:gd name="connsiteX135" fmla="*/ 391 w 10000"/>
                <a:gd name="connsiteY135" fmla="*/ 7235 h 10000"/>
                <a:gd name="connsiteX136" fmla="*/ 359 w 10000"/>
                <a:gd name="connsiteY136" fmla="*/ 7074 h 10000"/>
                <a:gd name="connsiteX137" fmla="*/ 317 w 10000"/>
                <a:gd name="connsiteY137" fmla="*/ 6919 h 10000"/>
                <a:gd name="connsiteX138" fmla="*/ 270 w 10000"/>
                <a:gd name="connsiteY138" fmla="*/ 6772 h 10000"/>
                <a:gd name="connsiteX139" fmla="*/ 226 w 10000"/>
                <a:gd name="connsiteY139" fmla="*/ 6631 h 10000"/>
                <a:gd name="connsiteX140" fmla="*/ 176 w 10000"/>
                <a:gd name="connsiteY140" fmla="*/ 6497 h 10000"/>
                <a:gd name="connsiteX141" fmla="*/ 132 w 10000"/>
                <a:gd name="connsiteY141" fmla="*/ 6356 h 10000"/>
                <a:gd name="connsiteX142" fmla="*/ 88 w 10000"/>
                <a:gd name="connsiteY142" fmla="*/ 6221 h 10000"/>
                <a:gd name="connsiteX143" fmla="*/ 56 w 10000"/>
                <a:gd name="connsiteY143" fmla="*/ 6074 h 10000"/>
                <a:gd name="connsiteX144" fmla="*/ 26 w 10000"/>
                <a:gd name="connsiteY144" fmla="*/ 5926 h 10000"/>
                <a:gd name="connsiteX145" fmla="*/ 6 w 10000"/>
                <a:gd name="connsiteY145" fmla="*/ 5765 h 10000"/>
                <a:gd name="connsiteX146" fmla="*/ 0 w 10000"/>
                <a:gd name="connsiteY146" fmla="*/ 5591 h 10000"/>
                <a:gd name="connsiteX147" fmla="*/ 3 w 10000"/>
                <a:gd name="connsiteY147" fmla="*/ 5409 h 10000"/>
                <a:gd name="connsiteX148" fmla="*/ 21 w 10000"/>
                <a:gd name="connsiteY148" fmla="*/ 5201 h 10000"/>
                <a:gd name="connsiteX149" fmla="*/ 59 w 10000"/>
                <a:gd name="connsiteY149" fmla="*/ 4987 h 10000"/>
                <a:gd name="connsiteX150" fmla="*/ 179 w 10000"/>
                <a:gd name="connsiteY150" fmla="*/ 4416 h 10000"/>
                <a:gd name="connsiteX151" fmla="*/ 312 w 10000"/>
                <a:gd name="connsiteY151" fmla="*/ 3893 h 10000"/>
                <a:gd name="connsiteX152" fmla="*/ 447 w 10000"/>
                <a:gd name="connsiteY152" fmla="*/ 3409 h 10000"/>
                <a:gd name="connsiteX153" fmla="*/ 597 w 10000"/>
                <a:gd name="connsiteY153" fmla="*/ 2966 h 10000"/>
                <a:gd name="connsiteX154" fmla="*/ 747 w 10000"/>
                <a:gd name="connsiteY154" fmla="*/ 2564 h 10000"/>
                <a:gd name="connsiteX155" fmla="*/ 908 w 10000"/>
                <a:gd name="connsiteY155" fmla="*/ 2201 h 10000"/>
                <a:gd name="connsiteX156" fmla="*/ 1070 w 10000"/>
                <a:gd name="connsiteY156" fmla="*/ 1872 h 10000"/>
                <a:gd name="connsiteX157" fmla="*/ 1414 w 10000"/>
                <a:gd name="connsiteY157" fmla="*/ 1309 h 10000"/>
                <a:gd name="connsiteX158" fmla="*/ 1593 w 10000"/>
                <a:gd name="connsiteY158" fmla="*/ 1067 h 10000"/>
                <a:gd name="connsiteX159" fmla="*/ 1952 w 10000"/>
                <a:gd name="connsiteY159" fmla="*/ 691 h 10000"/>
                <a:gd name="connsiteX160" fmla="*/ 2134 w 10000"/>
                <a:gd name="connsiteY160" fmla="*/ 537 h 10000"/>
                <a:gd name="connsiteX161" fmla="*/ 2313 w 10000"/>
                <a:gd name="connsiteY161" fmla="*/ 403 h 10000"/>
                <a:gd name="connsiteX162" fmla="*/ 2678 w 10000"/>
                <a:gd name="connsiteY162" fmla="*/ 208 h 10000"/>
                <a:gd name="connsiteX163" fmla="*/ 2854 w 10000"/>
                <a:gd name="connsiteY163" fmla="*/ 141 h 10000"/>
                <a:gd name="connsiteX164" fmla="*/ 3031 w 10000"/>
                <a:gd name="connsiteY164" fmla="*/ 81 h 10000"/>
                <a:gd name="connsiteX165" fmla="*/ 3201 w 10000"/>
                <a:gd name="connsiteY165" fmla="*/ 40 h 10000"/>
                <a:gd name="connsiteX166" fmla="*/ 3533 w 10000"/>
                <a:gd name="connsiteY166"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8692 w 10000"/>
                <a:gd name="connsiteY20" fmla="*/ 1477 h 10000"/>
                <a:gd name="connsiteX21" fmla="*/ 9045 w 10000"/>
                <a:gd name="connsiteY21" fmla="*/ 2121 h 10000"/>
                <a:gd name="connsiteX22" fmla="*/ 9162 w 10000"/>
                <a:gd name="connsiteY22" fmla="*/ 2356 h 10000"/>
                <a:gd name="connsiteX23" fmla="*/ 9277 w 10000"/>
                <a:gd name="connsiteY23" fmla="*/ 2604 h 10000"/>
                <a:gd name="connsiteX24" fmla="*/ 9389 w 10000"/>
                <a:gd name="connsiteY24" fmla="*/ 2866 h 10000"/>
                <a:gd name="connsiteX25" fmla="*/ 9497 w 10000"/>
                <a:gd name="connsiteY25" fmla="*/ 3121 h 10000"/>
                <a:gd name="connsiteX26" fmla="*/ 9600 w 10000"/>
                <a:gd name="connsiteY26" fmla="*/ 3383 h 10000"/>
                <a:gd name="connsiteX27" fmla="*/ 9688 w 10000"/>
                <a:gd name="connsiteY27" fmla="*/ 3651 h 10000"/>
                <a:gd name="connsiteX28" fmla="*/ 9777 w 10000"/>
                <a:gd name="connsiteY28" fmla="*/ 3906 h 10000"/>
                <a:gd name="connsiteX29" fmla="*/ 9847 w 10000"/>
                <a:gd name="connsiteY29" fmla="*/ 4168 h 10000"/>
                <a:gd name="connsiteX30" fmla="*/ 9909 w 10000"/>
                <a:gd name="connsiteY30" fmla="*/ 4416 h 10000"/>
                <a:gd name="connsiteX31" fmla="*/ 9953 w 10000"/>
                <a:gd name="connsiteY31" fmla="*/ 4664 h 10000"/>
                <a:gd name="connsiteX32" fmla="*/ 9988 w 10000"/>
                <a:gd name="connsiteY32" fmla="*/ 4899 h 10000"/>
                <a:gd name="connsiteX33" fmla="*/ 10000 w 10000"/>
                <a:gd name="connsiteY33" fmla="*/ 5121 h 10000"/>
                <a:gd name="connsiteX34" fmla="*/ 9997 w 10000"/>
                <a:gd name="connsiteY34" fmla="*/ 5329 h 10000"/>
                <a:gd name="connsiteX35" fmla="*/ 9974 w 10000"/>
                <a:gd name="connsiteY35" fmla="*/ 5530 h 10000"/>
                <a:gd name="connsiteX36" fmla="*/ 9938 w 10000"/>
                <a:gd name="connsiteY36" fmla="*/ 5644 h 10000"/>
                <a:gd name="connsiteX37" fmla="*/ 9891 w 10000"/>
                <a:gd name="connsiteY37" fmla="*/ 5738 h 10000"/>
                <a:gd name="connsiteX38" fmla="*/ 9821 w 10000"/>
                <a:gd name="connsiteY38" fmla="*/ 5826 h 10000"/>
                <a:gd name="connsiteX39" fmla="*/ 9741 w 10000"/>
                <a:gd name="connsiteY39" fmla="*/ 5893 h 10000"/>
                <a:gd name="connsiteX40" fmla="*/ 9653 w 10000"/>
                <a:gd name="connsiteY40" fmla="*/ 5953 h 10000"/>
                <a:gd name="connsiteX41" fmla="*/ 9553 w 10000"/>
                <a:gd name="connsiteY41" fmla="*/ 5993 h 10000"/>
                <a:gd name="connsiteX42" fmla="*/ 9447 w 10000"/>
                <a:gd name="connsiteY42" fmla="*/ 6040 h 10000"/>
                <a:gd name="connsiteX43" fmla="*/ 9339 w 10000"/>
                <a:gd name="connsiteY43" fmla="*/ 6074 h 10000"/>
                <a:gd name="connsiteX44" fmla="*/ 9224 w 10000"/>
                <a:gd name="connsiteY44" fmla="*/ 6101 h 10000"/>
                <a:gd name="connsiteX45" fmla="*/ 9112 w 10000"/>
                <a:gd name="connsiteY45" fmla="*/ 6128 h 10000"/>
                <a:gd name="connsiteX46" fmla="*/ 8998 w 10000"/>
                <a:gd name="connsiteY46" fmla="*/ 6161 h 10000"/>
                <a:gd name="connsiteX47" fmla="*/ 8892 w 10000"/>
                <a:gd name="connsiteY47" fmla="*/ 6188 h 10000"/>
                <a:gd name="connsiteX48" fmla="*/ 8792 w 10000"/>
                <a:gd name="connsiteY48" fmla="*/ 6221 h 10000"/>
                <a:gd name="connsiteX49" fmla="*/ 8701 w 10000"/>
                <a:gd name="connsiteY49" fmla="*/ 6262 h 10000"/>
                <a:gd name="connsiteX50" fmla="*/ 8621 w 10000"/>
                <a:gd name="connsiteY50" fmla="*/ 6309 h 10000"/>
                <a:gd name="connsiteX51" fmla="*/ 8554 w 10000"/>
                <a:gd name="connsiteY51" fmla="*/ 6369 h 10000"/>
                <a:gd name="connsiteX52" fmla="*/ 8495 w 10000"/>
                <a:gd name="connsiteY52" fmla="*/ 6436 h 10000"/>
                <a:gd name="connsiteX53" fmla="*/ 8463 w 10000"/>
                <a:gd name="connsiteY53" fmla="*/ 6523 h 10000"/>
                <a:gd name="connsiteX54" fmla="*/ 8419 w 10000"/>
                <a:gd name="connsiteY54" fmla="*/ 6711 h 10000"/>
                <a:gd name="connsiteX55" fmla="*/ 8380 w 10000"/>
                <a:gd name="connsiteY55" fmla="*/ 6913 h 10000"/>
                <a:gd name="connsiteX56" fmla="*/ 8354 w 10000"/>
                <a:gd name="connsiteY56" fmla="*/ 7114 h 10000"/>
                <a:gd name="connsiteX57" fmla="*/ 8333 w 10000"/>
                <a:gd name="connsiteY57" fmla="*/ 7322 h 10000"/>
                <a:gd name="connsiteX58" fmla="*/ 8313 w 10000"/>
                <a:gd name="connsiteY58" fmla="*/ 7530 h 10000"/>
                <a:gd name="connsiteX59" fmla="*/ 8289 w 10000"/>
                <a:gd name="connsiteY59" fmla="*/ 7732 h 10000"/>
                <a:gd name="connsiteX60" fmla="*/ 8260 w 10000"/>
                <a:gd name="connsiteY60" fmla="*/ 7913 h 10000"/>
                <a:gd name="connsiteX61" fmla="*/ 8222 w 10000"/>
                <a:gd name="connsiteY61" fmla="*/ 8081 h 10000"/>
                <a:gd name="connsiteX62" fmla="*/ 8172 w 10000"/>
                <a:gd name="connsiteY62" fmla="*/ 8235 h 10000"/>
                <a:gd name="connsiteX63" fmla="*/ 8092 w 10000"/>
                <a:gd name="connsiteY63" fmla="*/ 8403 h 10000"/>
                <a:gd name="connsiteX64" fmla="*/ 7995 w 10000"/>
                <a:gd name="connsiteY64" fmla="*/ 8557 h 10000"/>
                <a:gd name="connsiteX65" fmla="*/ 7878 w 10000"/>
                <a:gd name="connsiteY65" fmla="*/ 8711 h 10000"/>
                <a:gd name="connsiteX66" fmla="*/ 7748 w 10000"/>
                <a:gd name="connsiteY66" fmla="*/ 8866 h 10000"/>
                <a:gd name="connsiteX67" fmla="*/ 7604 w 10000"/>
                <a:gd name="connsiteY67" fmla="*/ 9013 h 10000"/>
                <a:gd name="connsiteX68" fmla="*/ 7457 w 10000"/>
                <a:gd name="connsiteY68" fmla="*/ 9154 h 10000"/>
                <a:gd name="connsiteX69" fmla="*/ 7302 w 10000"/>
                <a:gd name="connsiteY69" fmla="*/ 9282 h 10000"/>
                <a:gd name="connsiteX70" fmla="*/ 7146 w 10000"/>
                <a:gd name="connsiteY70" fmla="*/ 9403 h 10000"/>
                <a:gd name="connsiteX71" fmla="*/ 6987 w 10000"/>
                <a:gd name="connsiteY71" fmla="*/ 9523 h 10000"/>
                <a:gd name="connsiteX72" fmla="*/ 6831 w 10000"/>
                <a:gd name="connsiteY72" fmla="*/ 9624 h 10000"/>
                <a:gd name="connsiteX73" fmla="*/ 6684 w 10000"/>
                <a:gd name="connsiteY73" fmla="*/ 9711 h 10000"/>
                <a:gd name="connsiteX74" fmla="*/ 6540 w 10000"/>
                <a:gd name="connsiteY74" fmla="*/ 9799 h 10000"/>
                <a:gd name="connsiteX75" fmla="*/ 6411 w 10000"/>
                <a:gd name="connsiteY75" fmla="*/ 9859 h 10000"/>
                <a:gd name="connsiteX76" fmla="*/ 6293 w 10000"/>
                <a:gd name="connsiteY76" fmla="*/ 9919 h 10000"/>
                <a:gd name="connsiteX77" fmla="*/ 6196 w 10000"/>
                <a:gd name="connsiteY77" fmla="*/ 9953 h 10000"/>
                <a:gd name="connsiteX78" fmla="*/ 6108 w 10000"/>
                <a:gd name="connsiteY78" fmla="*/ 9966 h 10000"/>
                <a:gd name="connsiteX79" fmla="*/ 6008 w 10000"/>
                <a:gd name="connsiteY79" fmla="*/ 9966 h 10000"/>
                <a:gd name="connsiteX80" fmla="*/ 5888 w 10000"/>
                <a:gd name="connsiteY80" fmla="*/ 9940 h 10000"/>
                <a:gd name="connsiteX81" fmla="*/ 5755 w 10000"/>
                <a:gd name="connsiteY81" fmla="*/ 9906 h 10000"/>
                <a:gd name="connsiteX82" fmla="*/ 5611 w 10000"/>
                <a:gd name="connsiteY82" fmla="*/ 9852 h 10000"/>
                <a:gd name="connsiteX83" fmla="*/ 5459 w 10000"/>
                <a:gd name="connsiteY83" fmla="*/ 9792 h 10000"/>
                <a:gd name="connsiteX84" fmla="*/ 5297 w 10000"/>
                <a:gd name="connsiteY84" fmla="*/ 9725 h 10000"/>
                <a:gd name="connsiteX85" fmla="*/ 5132 w 10000"/>
                <a:gd name="connsiteY85" fmla="*/ 9644 h 10000"/>
                <a:gd name="connsiteX86" fmla="*/ 4965 w 10000"/>
                <a:gd name="connsiteY86" fmla="*/ 9564 h 10000"/>
                <a:gd name="connsiteX87" fmla="*/ 4794 w 10000"/>
                <a:gd name="connsiteY87" fmla="*/ 9490 h 10000"/>
                <a:gd name="connsiteX88" fmla="*/ 4630 w 10000"/>
                <a:gd name="connsiteY88" fmla="*/ 9403 h 10000"/>
                <a:gd name="connsiteX89" fmla="*/ 4468 w 10000"/>
                <a:gd name="connsiteY89" fmla="*/ 9322 h 10000"/>
                <a:gd name="connsiteX90" fmla="*/ 4297 w 10000"/>
                <a:gd name="connsiteY90" fmla="*/ 9248 h 10000"/>
                <a:gd name="connsiteX91" fmla="*/ 4133 w 10000"/>
                <a:gd name="connsiteY91" fmla="*/ 9181 h 10000"/>
                <a:gd name="connsiteX92" fmla="*/ 3986 w 10000"/>
                <a:gd name="connsiteY92" fmla="*/ 9121 h 10000"/>
                <a:gd name="connsiteX93" fmla="*/ 3851 w 10000"/>
                <a:gd name="connsiteY93" fmla="*/ 9074 h 10000"/>
                <a:gd name="connsiteX94" fmla="*/ 3739 w 10000"/>
                <a:gd name="connsiteY94" fmla="*/ 9047 h 10000"/>
                <a:gd name="connsiteX95" fmla="*/ 3674 w 10000"/>
                <a:gd name="connsiteY95" fmla="*/ 9047 h 10000"/>
                <a:gd name="connsiteX96" fmla="*/ 3598 w 10000"/>
                <a:gd name="connsiteY96" fmla="*/ 9074 h 10000"/>
                <a:gd name="connsiteX97" fmla="*/ 3504 w 10000"/>
                <a:gd name="connsiteY97" fmla="*/ 9107 h 10000"/>
                <a:gd name="connsiteX98" fmla="*/ 3401 w 10000"/>
                <a:gd name="connsiteY98" fmla="*/ 9161 h 10000"/>
                <a:gd name="connsiteX99" fmla="*/ 3283 w 10000"/>
                <a:gd name="connsiteY99" fmla="*/ 9228 h 10000"/>
                <a:gd name="connsiteX100" fmla="*/ 3160 w 10000"/>
                <a:gd name="connsiteY100" fmla="*/ 9309 h 10000"/>
                <a:gd name="connsiteX101" fmla="*/ 3025 w 10000"/>
                <a:gd name="connsiteY101" fmla="*/ 9403 h 10000"/>
                <a:gd name="connsiteX102" fmla="*/ 2840 w 10000"/>
                <a:gd name="connsiteY102" fmla="*/ 9523 h 10000"/>
                <a:gd name="connsiteX103" fmla="*/ 2651 w 10000"/>
                <a:gd name="connsiteY103" fmla="*/ 9624 h 10000"/>
                <a:gd name="connsiteX104" fmla="*/ 2457 w 10000"/>
                <a:gd name="connsiteY104" fmla="*/ 9725 h 10000"/>
                <a:gd name="connsiteX105" fmla="*/ 2260 w 10000"/>
                <a:gd name="connsiteY105" fmla="*/ 9799 h 10000"/>
                <a:gd name="connsiteX106" fmla="*/ 2069 w 10000"/>
                <a:gd name="connsiteY106" fmla="*/ 9866 h 10000"/>
                <a:gd name="connsiteX107" fmla="*/ 1875 w 10000"/>
                <a:gd name="connsiteY107" fmla="*/ 9919 h 10000"/>
                <a:gd name="connsiteX108" fmla="*/ 1687 w 10000"/>
                <a:gd name="connsiteY108" fmla="*/ 9953 h 10000"/>
                <a:gd name="connsiteX109" fmla="*/ 1505 w 10000"/>
                <a:gd name="connsiteY109" fmla="*/ 9980 h 10000"/>
                <a:gd name="connsiteX110" fmla="*/ 1329 w 10000"/>
                <a:gd name="connsiteY110" fmla="*/ 10000 h 10000"/>
                <a:gd name="connsiteX111" fmla="*/ 1161 w 10000"/>
                <a:gd name="connsiteY111" fmla="*/ 10000 h 10000"/>
                <a:gd name="connsiteX112" fmla="*/ 1002 w 10000"/>
                <a:gd name="connsiteY112" fmla="*/ 9987 h 10000"/>
                <a:gd name="connsiteX113" fmla="*/ 861 w 10000"/>
                <a:gd name="connsiteY113" fmla="*/ 9966 h 10000"/>
                <a:gd name="connsiteX114" fmla="*/ 729 w 10000"/>
                <a:gd name="connsiteY114" fmla="*/ 9926 h 10000"/>
                <a:gd name="connsiteX115" fmla="*/ 611 w 10000"/>
                <a:gd name="connsiteY115" fmla="*/ 9879 h 10000"/>
                <a:gd name="connsiteX116" fmla="*/ 511 w 10000"/>
                <a:gd name="connsiteY116" fmla="*/ 9819 h 10000"/>
                <a:gd name="connsiteX117" fmla="*/ 432 w 10000"/>
                <a:gd name="connsiteY117" fmla="*/ 9745 h 10000"/>
                <a:gd name="connsiteX118" fmla="*/ 373 w 10000"/>
                <a:gd name="connsiteY118" fmla="*/ 9664 h 10000"/>
                <a:gd name="connsiteX119" fmla="*/ 335 w 10000"/>
                <a:gd name="connsiteY119" fmla="*/ 9564 h 10000"/>
                <a:gd name="connsiteX120" fmla="*/ 294 w 10000"/>
                <a:gd name="connsiteY120" fmla="*/ 9396 h 10000"/>
                <a:gd name="connsiteX121" fmla="*/ 270 w 10000"/>
                <a:gd name="connsiteY121" fmla="*/ 9228 h 10000"/>
                <a:gd name="connsiteX122" fmla="*/ 267 w 10000"/>
                <a:gd name="connsiteY122" fmla="*/ 9074 h 10000"/>
                <a:gd name="connsiteX123" fmla="*/ 270 w 10000"/>
                <a:gd name="connsiteY123" fmla="*/ 8926 h 10000"/>
                <a:gd name="connsiteX124" fmla="*/ 291 w 10000"/>
                <a:gd name="connsiteY124" fmla="*/ 8799 h 10000"/>
                <a:gd name="connsiteX125" fmla="*/ 312 w 10000"/>
                <a:gd name="connsiteY125" fmla="*/ 8658 h 10000"/>
                <a:gd name="connsiteX126" fmla="*/ 341 w 10000"/>
                <a:gd name="connsiteY126" fmla="*/ 8530 h 10000"/>
                <a:gd name="connsiteX127" fmla="*/ 367 w 10000"/>
                <a:gd name="connsiteY127" fmla="*/ 8403 h 10000"/>
                <a:gd name="connsiteX128" fmla="*/ 400 w 10000"/>
                <a:gd name="connsiteY128" fmla="*/ 8275 h 10000"/>
                <a:gd name="connsiteX129" fmla="*/ 420 w 10000"/>
                <a:gd name="connsiteY129" fmla="*/ 8128 h 10000"/>
                <a:gd name="connsiteX130" fmla="*/ 438 w 10000"/>
                <a:gd name="connsiteY130" fmla="*/ 7980 h 10000"/>
                <a:gd name="connsiteX131" fmla="*/ 444 w 10000"/>
                <a:gd name="connsiteY131" fmla="*/ 7826 h 10000"/>
                <a:gd name="connsiteX132" fmla="*/ 438 w 10000"/>
                <a:gd name="connsiteY132" fmla="*/ 7611 h 10000"/>
                <a:gd name="connsiteX133" fmla="*/ 420 w 10000"/>
                <a:gd name="connsiteY133" fmla="*/ 7416 h 10000"/>
                <a:gd name="connsiteX134" fmla="*/ 391 w 10000"/>
                <a:gd name="connsiteY134" fmla="*/ 7235 h 10000"/>
                <a:gd name="connsiteX135" fmla="*/ 359 w 10000"/>
                <a:gd name="connsiteY135" fmla="*/ 7074 h 10000"/>
                <a:gd name="connsiteX136" fmla="*/ 317 w 10000"/>
                <a:gd name="connsiteY136" fmla="*/ 6919 h 10000"/>
                <a:gd name="connsiteX137" fmla="*/ 270 w 10000"/>
                <a:gd name="connsiteY137" fmla="*/ 6772 h 10000"/>
                <a:gd name="connsiteX138" fmla="*/ 226 w 10000"/>
                <a:gd name="connsiteY138" fmla="*/ 6631 h 10000"/>
                <a:gd name="connsiteX139" fmla="*/ 176 w 10000"/>
                <a:gd name="connsiteY139" fmla="*/ 6497 h 10000"/>
                <a:gd name="connsiteX140" fmla="*/ 132 w 10000"/>
                <a:gd name="connsiteY140" fmla="*/ 6356 h 10000"/>
                <a:gd name="connsiteX141" fmla="*/ 88 w 10000"/>
                <a:gd name="connsiteY141" fmla="*/ 6221 h 10000"/>
                <a:gd name="connsiteX142" fmla="*/ 56 w 10000"/>
                <a:gd name="connsiteY142" fmla="*/ 6074 h 10000"/>
                <a:gd name="connsiteX143" fmla="*/ 26 w 10000"/>
                <a:gd name="connsiteY143" fmla="*/ 5926 h 10000"/>
                <a:gd name="connsiteX144" fmla="*/ 6 w 10000"/>
                <a:gd name="connsiteY144" fmla="*/ 5765 h 10000"/>
                <a:gd name="connsiteX145" fmla="*/ 0 w 10000"/>
                <a:gd name="connsiteY145" fmla="*/ 5591 h 10000"/>
                <a:gd name="connsiteX146" fmla="*/ 3 w 10000"/>
                <a:gd name="connsiteY146" fmla="*/ 5409 h 10000"/>
                <a:gd name="connsiteX147" fmla="*/ 21 w 10000"/>
                <a:gd name="connsiteY147" fmla="*/ 5201 h 10000"/>
                <a:gd name="connsiteX148" fmla="*/ 59 w 10000"/>
                <a:gd name="connsiteY148" fmla="*/ 4987 h 10000"/>
                <a:gd name="connsiteX149" fmla="*/ 179 w 10000"/>
                <a:gd name="connsiteY149" fmla="*/ 4416 h 10000"/>
                <a:gd name="connsiteX150" fmla="*/ 312 w 10000"/>
                <a:gd name="connsiteY150" fmla="*/ 3893 h 10000"/>
                <a:gd name="connsiteX151" fmla="*/ 447 w 10000"/>
                <a:gd name="connsiteY151" fmla="*/ 3409 h 10000"/>
                <a:gd name="connsiteX152" fmla="*/ 597 w 10000"/>
                <a:gd name="connsiteY152" fmla="*/ 2966 h 10000"/>
                <a:gd name="connsiteX153" fmla="*/ 747 w 10000"/>
                <a:gd name="connsiteY153" fmla="*/ 2564 h 10000"/>
                <a:gd name="connsiteX154" fmla="*/ 908 w 10000"/>
                <a:gd name="connsiteY154" fmla="*/ 2201 h 10000"/>
                <a:gd name="connsiteX155" fmla="*/ 1070 w 10000"/>
                <a:gd name="connsiteY155" fmla="*/ 1872 h 10000"/>
                <a:gd name="connsiteX156" fmla="*/ 1414 w 10000"/>
                <a:gd name="connsiteY156" fmla="*/ 1309 h 10000"/>
                <a:gd name="connsiteX157" fmla="*/ 1593 w 10000"/>
                <a:gd name="connsiteY157" fmla="*/ 1067 h 10000"/>
                <a:gd name="connsiteX158" fmla="*/ 1952 w 10000"/>
                <a:gd name="connsiteY158" fmla="*/ 691 h 10000"/>
                <a:gd name="connsiteX159" fmla="*/ 2134 w 10000"/>
                <a:gd name="connsiteY159" fmla="*/ 537 h 10000"/>
                <a:gd name="connsiteX160" fmla="*/ 2313 w 10000"/>
                <a:gd name="connsiteY160" fmla="*/ 403 h 10000"/>
                <a:gd name="connsiteX161" fmla="*/ 2678 w 10000"/>
                <a:gd name="connsiteY161" fmla="*/ 208 h 10000"/>
                <a:gd name="connsiteX162" fmla="*/ 2854 w 10000"/>
                <a:gd name="connsiteY162" fmla="*/ 141 h 10000"/>
                <a:gd name="connsiteX163" fmla="*/ 3031 w 10000"/>
                <a:gd name="connsiteY163" fmla="*/ 81 h 10000"/>
                <a:gd name="connsiteX164" fmla="*/ 3201 w 10000"/>
                <a:gd name="connsiteY164" fmla="*/ 40 h 10000"/>
                <a:gd name="connsiteX165" fmla="*/ 3533 w 10000"/>
                <a:gd name="connsiteY165"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9045 w 10000"/>
                <a:gd name="connsiteY20" fmla="*/ 2121 h 10000"/>
                <a:gd name="connsiteX21" fmla="*/ 9162 w 10000"/>
                <a:gd name="connsiteY21" fmla="*/ 2356 h 10000"/>
                <a:gd name="connsiteX22" fmla="*/ 9277 w 10000"/>
                <a:gd name="connsiteY22" fmla="*/ 2604 h 10000"/>
                <a:gd name="connsiteX23" fmla="*/ 9389 w 10000"/>
                <a:gd name="connsiteY23" fmla="*/ 2866 h 10000"/>
                <a:gd name="connsiteX24" fmla="*/ 9497 w 10000"/>
                <a:gd name="connsiteY24" fmla="*/ 3121 h 10000"/>
                <a:gd name="connsiteX25" fmla="*/ 9600 w 10000"/>
                <a:gd name="connsiteY25" fmla="*/ 3383 h 10000"/>
                <a:gd name="connsiteX26" fmla="*/ 9688 w 10000"/>
                <a:gd name="connsiteY26" fmla="*/ 3651 h 10000"/>
                <a:gd name="connsiteX27" fmla="*/ 9777 w 10000"/>
                <a:gd name="connsiteY27" fmla="*/ 3906 h 10000"/>
                <a:gd name="connsiteX28" fmla="*/ 9847 w 10000"/>
                <a:gd name="connsiteY28" fmla="*/ 4168 h 10000"/>
                <a:gd name="connsiteX29" fmla="*/ 9909 w 10000"/>
                <a:gd name="connsiteY29" fmla="*/ 4416 h 10000"/>
                <a:gd name="connsiteX30" fmla="*/ 9953 w 10000"/>
                <a:gd name="connsiteY30" fmla="*/ 4664 h 10000"/>
                <a:gd name="connsiteX31" fmla="*/ 9988 w 10000"/>
                <a:gd name="connsiteY31" fmla="*/ 4899 h 10000"/>
                <a:gd name="connsiteX32" fmla="*/ 10000 w 10000"/>
                <a:gd name="connsiteY32" fmla="*/ 5121 h 10000"/>
                <a:gd name="connsiteX33" fmla="*/ 9997 w 10000"/>
                <a:gd name="connsiteY33" fmla="*/ 5329 h 10000"/>
                <a:gd name="connsiteX34" fmla="*/ 9974 w 10000"/>
                <a:gd name="connsiteY34" fmla="*/ 5530 h 10000"/>
                <a:gd name="connsiteX35" fmla="*/ 9938 w 10000"/>
                <a:gd name="connsiteY35" fmla="*/ 5644 h 10000"/>
                <a:gd name="connsiteX36" fmla="*/ 9891 w 10000"/>
                <a:gd name="connsiteY36" fmla="*/ 5738 h 10000"/>
                <a:gd name="connsiteX37" fmla="*/ 9821 w 10000"/>
                <a:gd name="connsiteY37" fmla="*/ 5826 h 10000"/>
                <a:gd name="connsiteX38" fmla="*/ 9741 w 10000"/>
                <a:gd name="connsiteY38" fmla="*/ 5893 h 10000"/>
                <a:gd name="connsiteX39" fmla="*/ 9653 w 10000"/>
                <a:gd name="connsiteY39" fmla="*/ 5953 h 10000"/>
                <a:gd name="connsiteX40" fmla="*/ 9553 w 10000"/>
                <a:gd name="connsiteY40" fmla="*/ 5993 h 10000"/>
                <a:gd name="connsiteX41" fmla="*/ 9447 w 10000"/>
                <a:gd name="connsiteY41" fmla="*/ 6040 h 10000"/>
                <a:gd name="connsiteX42" fmla="*/ 9339 w 10000"/>
                <a:gd name="connsiteY42" fmla="*/ 6074 h 10000"/>
                <a:gd name="connsiteX43" fmla="*/ 9224 w 10000"/>
                <a:gd name="connsiteY43" fmla="*/ 6101 h 10000"/>
                <a:gd name="connsiteX44" fmla="*/ 9112 w 10000"/>
                <a:gd name="connsiteY44" fmla="*/ 6128 h 10000"/>
                <a:gd name="connsiteX45" fmla="*/ 8998 w 10000"/>
                <a:gd name="connsiteY45" fmla="*/ 6161 h 10000"/>
                <a:gd name="connsiteX46" fmla="*/ 8892 w 10000"/>
                <a:gd name="connsiteY46" fmla="*/ 6188 h 10000"/>
                <a:gd name="connsiteX47" fmla="*/ 8792 w 10000"/>
                <a:gd name="connsiteY47" fmla="*/ 6221 h 10000"/>
                <a:gd name="connsiteX48" fmla="*/ 8701 w 10000"/>
                <a:gd name="connsiteY48" fmla="*/ 6262 h 10000"/>
                <a:gd name="connsiteX49" fmla="*/ 8621 w 10000"/>
                <a:gd name="connsiteY49" fmla="*/ 6309 h 10000"/>
                <a:gd name="connsiteX50" fmla="*/ 8554 w 10000"/>
                <a:gd name="connsiteY50" fmla="*/ 6369 h 10000"/>
                <a:gd name="connsiteX51" fmla="*/ 8495 w 10000"/>
                <a:gd name="connsiteY51" fmla="*/ 6436 h 10000"/>
                <a:gd name="connsiteX52" fmla="*/ 8463 w 10000"/>
                <a:gd name="connsiteY52" fmla="*/ 6523 h 10000"/>
                <a:gd name="connsiteX53" fmla="*/ 8419 w 10000"/>
                <a:gd name="connsiteY53" fmla="*/ 6711 h 10000"/>
                <a:gd name="connsiteX54" fmla="*/ 8380 w 10000"/>
                <a:gd name="connsiteY54" fmla="*/ 6913 h 10000"/>
                <a:gd name="connsiteX55" fmla="*/ 8354 w 10000"/>
                <a:gd name="connsiteY55" fmla="*/ 7114 h 10000"/>
                <a:gd name="connsiteX56" fmla="*/ 8333 w 10000"/>
                <a:gd name="connsiteY56" fmla="*/ 7322 h 10000"/>
                <a:gd name="connsiteX57" fmla="*/ 8313 w 10000"/>
                <a:gd name="connsiteY57" fmla="*/ 7530 h 10000"/>
                <a:gd name="connsiteX58" fmla="*/ 8289 w 10000"/>
                <a:gd name="connsiteY58" fmla="*/ 7732 h 10000"/>
                <a:gd name="connsiteX59" fmla="*/ 8260 w 10000"/>
                <a:gd name="connsiteY59" fmla="*/ 7913 h 10000"/>
                <a:gd name="connsiteX60" fmla="*/ 8222 w 10000"/>
                <a:gd name="connsiteY60" fmla="*/ 8081 h 10000"/>
                <a:gd name="connsiteX61" fmla="*/ 8172 w 10000"/>
                <a:gd name="connsiteY61" fmla="*/ 8235 h 10000"/>
                <a:gd name="connsiteX62" fmla="*/ 8092 w 10000"/>
                <a:gd name="connsiteY62" fmla="*/ 8403 h 10000"/>
                <a:gd name="connsiteX63" fmla="*/ 7995 w 10000"/>
                <a:gd name="connsiteY63" fmla="*/ 8557 h 10000"/>
                <a:gd name="connsiteX64" fmla="*/ 7878 w 10000"/>
                <a:gd name="connsiteY64" fmla="*/ 8711 h 10000"/>
                <a:gd name="connsiteX65" fmla="*/ 7748 w 10000"/>
                <a:gd name="connsiteY65" fmla="*/ 8866 h 10000"/>
                <a:gd name="connsiteX66" fmla="*/ 7604 w 10000"/>
                <a:gd name="connsiteY66" fmla="*/ 9013 h 10000"/>
                <a:gd name="connsiteX67" fmla="*/ 7457 w 10000"/>
                <a:gd name="connsiteY67" fmla="*/ 9154 h 10000"/>
                <a:gd name="connsiteX68" fmla="*/ 7302 w 10000"/>
                <a:gd name="connsiteY68" fmla="*/ 9282 h 10000"/>
                <a:gd name="connsiteX69" fmla="*/ 7146 w 10000"/>
                <a:gd name="connsiteY69" fmla="*/ 9403 h 10000"/>
                <a:gd name="connsiteX70" fmla="*/ 6987 w 10000"/>
                <a:gd name="connsiteY70" fmla="*/ 9523 h 10000"/>
                <a:gd name="connsiteX71" fmla="*/ 6831 w 10000"/>
                <a:gd name="connsiteY71" fmla="*/ 9624 h 10000"/>
                <a:gd name="connsiteX72" fmla="*/ 6684 w 10000"/>
                <a:gd name="connsiteY72" fmla="*/ 9711 h 10000"/>
                <a:gd name="connsiteX73" fmla="*/ 6540 w 10000"/>
                <a:gd name="connsiteY73" fmla="*/ 9799 h 10000"/>
                <a:gd name="connsiteX74" fmla="*/ 6411 w 10000"/>
                <a:gd name="connsiteY74" fmla="*/ 9859 h 10000"/>
                <a:gd name="connsiteX75" fmla="*/ 6293 w 10000"/>
                <a:gd name="connsiteY75" fmla="*/ 9919 h 10000"/>
                <a:gd name="connsiteX76" fmla="*/ 6196 w 10000"/>
                <a:gd name="connsiteY76" fmla="*/ 9953 h 10000"/>
                <a:gd name="connsiteX77" fmla="*/ 6108 w 10000"/>
                <a:gd name="connsiteY77" fmla="*/ 9966 h 10000"/>
                <a:gd name="connsiteX78" fmla="*/ 6008 w 10000"/>
                <a:gd name="connsiteY78" fmla="*/ 9966 h 10000"/>
                <a:gd name="connsiteX79" fmla="*/ 5888 w 10000"/>
                <a:gd name="connsiteY79" fmla="*/ 9940 h 10000"/>
                <a:gd name="connsiteX80" fmla="*/ 5755 w 10000"/>
                <a:gd name="connsiteY80" fmla="*/ 9906 h 10000"/>
                <a:gd name="connsiteX81" fmla="*/ 5611 w 10000"/>
                <a:gd name="connsiteY81" fmla="*/ 9852 h 10000"/>
                <a:gd name="connsiteX82" fmla="*/ 5459 w 10000"/>
                <a:gd name="connsiteY82" fmla="*/ 9792 h 10000"/>
                <a:gd name="connsiteX83" fmla="*/ 5297 w 10000"/>
                <a:gd name="connsiteY83" fmla="*/ 9725 h 10000"/>
                <a:gd name="connsiteX84" fmla="*/ 5132 w 10000"/>
                <a:gd name="connsiteY84" fmla="*/ 9644 h 10000"/>
                <a:gd name="connsiteX85" fmla="*/ 4965 w 10000"/>
                <a:gd name="connsiteY85" fmla="*/ 9564 h 10000"/>
                <a:gd name="connsiteX86" fmla="*/ 4794 w 10000"/>
                <a:gd name="connsiteY86" fmla="*/ 9490 h 10000"/>
                <a:gd name="connsiteX87" fmla="*/ 4630 w 10000"/>
                <a:gd name="connsiteY87" fmla="*/ 9403 h 10000"/>
                <a:gd name="connsiteX88" fmla="*/ 4468 w 10000"/>
                <a:gd name="connsiteY88" fmla="*/ 9322 h 10000"/>
                <a:gd name="connsiteX89" fmla="*/ 4297 w 10000"/>
                <a:gd name="connsiteY89" fmla="*/ 9248 h 10000"/>
                <a:gd name="connsiteX90" fmla="*/ 4133 w 10000"/>
                <a:gd name="connsiteY90" fmla="*/ 9181 h 10000"/>
                <a:gd name="connsiteX91" fmla="*/ 3986 w 10000"/>
                <a:gd name="connsiteY91" fmla="*/ 9121 h 10000"/>
                <a:gd name="connsiteX92" fmla="*/ 3851 w 10000"/>
                <a:gd name="connsiteY92" fmla="*/ 9074 h 10000"/>
                <a:gd name="connsiteX93" fmla="*/ 3739 w 10000"/>
                <a:gd name="connsiteY93" fmla="*/ 9047 h 10000"/>
                <a:gd name="connsiteX94" fmla="*/ 3674 w 10000"/>
                <a:gd name="connsiteY94" fmla="*/ 9047 h 10000"/>
                <a:gd name="connsiteX95" fmla="*/ 3598 w 10000"/>
                <a:gd name="connsiteY95" fmla="*/ 9074 h 10000"/>
                <a:gd name="connsiteX96" fmla="*/ 3504 w 10000"/>
                <a:gd name="connsiteY96" fmla="*/ 9107 h 10000"/>
                <a:gd name="connsiteX97" fmla="*/ 3401 w 10000"/>
                <a:gd name="connsiteY97" fmla="*/ 9161 h 10000"/>
                <a:gd name="connsiteX98" fmla="*/ 3283 w 10000"/>
                <a:gd name="connsiteY98" fmla="*/ 9228 h 10000"/>
                <a:gd name="connsiteX99" fmla="*/ 3160 w 10000"/>
                <a:gd name="connsiteY99" fmla="*/ 9309 h 10000"/>
                <a:gd name="connsiteX100" fmla="*/ 3025 w 10000"/>
                <a:gd name="connsiteY100" fmla="*/ 9403 h 10000"/>
                <a:gd name="connsiteX101" fmla="*/ 2840 w 10000"/>
                <a:gd name="connsiteY101" fmla="*/ 9523 h 10000"/>
                <a:gd name="connsiteX102" fmla="*/ 2651 w 10000"/>
                <a:gd name="connsiteY102" fmla="*/ 9624 h 10000"/>
                <a:gd name="connsiteX103" fmla="*/ 2457 w 10000"/>
                <a:gd name="connsiteY103" fmla="*/ 9725 h 10000"/>
                <a:gd name="connsiteX104" fmla="*/ 2260 w 10000"/>
                <a:gd name="connsiteY104" fmla="*/ 9799 h 10000"/>
                <a:gd name="connsiteX105" fmla="*/ 2069 w 10000"/>
                <a:gd name="connsiteY105" fmla="*/ 9866 h 10000"/>
                <a:gd name="connsiteX106" fmla="*/ 1875 w 10000"/>
                <a:gd name="connsiteY106" fmla="*/ 9919 h 10000"/>
                <a:gd name="connsiteX107" fmla="*/ 1687 w 10000"/>
                <a:gd name="connsiteY107" fmla="*/ 9953 h 10000"/>
                <a:gd name="connsiteX108" fmla="*/ 1505 w 10000"/>
                <a:gd name="connsiteY108" fmla="*/ 9980 h 10000"/>
                <a:gd name="connsiteX109" fmla="*/ 1329 w 10000"/>
                <a:gd name="connsiteY109" fmla="*/ 10000 h 10000"/>
                <a:gd name="connsiteX110" fmla="*/ 1161 w 10000"/>
                <a:gd name="connsiteY110" fmla="*/ 10000 h 10000"/>
                <a:gd name="connsiteX111" fmla="*/ 1002 w 10000"/>
                <a:gd name="connsiteY111" fmla="*/ 9987 h 10000"/>
                <a:gd name="connsiteX112" fmla="*/ 861 w 10000"/>
                <a:gd name="connsiteY112" fmla="*/ 9966 h 10000"/>
                <a:gd name="connsiteX113" fmla="*/ 729 w 10000"/>
                <a:gd name="connsiteY113" fmla="*/ 9926 h 10000"/>
                <a:gd name="connsiteX114" fmla="*/ 611 w 10000"/>
                <a:gd name="connsiteY114" fmla="*/ 9879 h 10000"/>
                <a:gd name="connsiteX115" fmla="*/ 511 w 10000"/>
                <a:gd name="connsiteY115" fmla="*/ 9819 h 10000"/>
                <a:gd name="connsiteX116" fmla="*/ 432 w 10000"/>
                <a:gd name="connsiteY116" fmla="*/ 9745 h 10000"/>
                <a:gd name="connsiteX117" fmla="*/ 373 w 10000"/>
                <a:gd name="connsiteY117" fmla="*/ 9664 h 10000"/>
                <a:gd name="connsiteX118" fmla="*/ 335 w 10000"/>
                <a:gd name="connsiteY118" fmla="*/ 9564 h 10000"/>
                <a:gd name="connsiteX119" fmla="*/ 294 w 10000"/>
                <a:gd name="connsiteY119" fmla="*/ 9396 h 10000"/>
                <a:gd name="connsiteX120" fmla="*/ 270 w 10000"/>
                <a:gd name="connsiteY120" fmla="*/ 9228 h 10000"/>
                <a:gd name="connsiteX121" fmla="*/ 267 w 10000"/>
                <a:gd name="connsiteY121" fmla="*/ 9074 h 10000"/>
                <a:gd name="connsiteX122" fmla="*/ 270 w 10000"/>
                <a:gd name="connsiteY122" fmla="*/ 8926 h 10000"/>
                <a:gd name="connsiteX123" fmla="*/ 291 w 10000"/>
                <a:gd name="connsiteY123" fmla="*/ 8799 h 10000"/>
                <a:gd name="connsiteX124" fmla="*/ 312 w 10000"/>
                <a:gd name="connsiteY124" fmla="*/ 8658 h 10000"/>
                <a:gd name="connsiteX125" fmla="*/ 341 w 10000"/>
                <a:gd name="connsiteY125" fmla="*/ 8530 h 10000"/>
                <a:gd name="connsiteX126" fmla="*/ 367 w 10000"/>
                <a:gd name="connsiteY126" fmla="*/ 8403 h 10000"/>
                <a:gd name="connsiteX127" fmla="*/ 400 w 10000"/>
                <a:gd name="connsiteY127" fmla="*/ 8275 h 10000"/>
                <a:gd name="connsiteX128" fmla="*/ 420 w 10000"/>
                <a:gd name="connsiteY128" fmla="*/ 8128 h 10000"/>
                <a:gd name="connsiteX129" fmla="*/ 438 w 10000"/>
                <a:gd name="connsiteY129" fmla="*/ 7980 h 10000"/>
                <a:gd name="connsiteX130" fmla="*/ 444 w 10000"/>
                <a:gd name="connsiteY130" fmla="*/ 7826 h 10000"/>
                <a:gd name="connsiteX131" fmla="*/ 438 w 10000"/>
                <a:gd name="connsiteY131" fmla="*/ 7611 h 10000"/>
                <a:gd name="connsiteX132" fmla="*/ 420 w 10000"/>
                <a:gd name="connsiteY132" fmla="*/ 7416 h 10000"/>
                <a:gd name="connsiteX133" fmla="*/ 391 w 10000"/>
                <a:gd name="connsiteY133" fmla="*/ 7235 h 10000"/>
                <a:gd name="connsiteX134" fmla="*/ 359 w 10000"/>
                <a:gd name="connsiteY134" fmla="*/ 7074 h 10000"/>
                <a:gd name="connsiteX135" fmla="*/ 317 w 10000"/>
                <a:gd name="connsiteY135" fmla="*/ 6919 h 10000"/>
                <a:gd name="connsiteX136" fmla="*/ 270 w 10000"/>
                <a:gd name="connsiteY136" fmla="*/ 6772 h 10000"/>
                <a:gd name="connsiteX137" fmla="*/ 226 w 10000"/>
                <a:gd name="connsiteY137" fmla="*/ 6631 h 10000"/>
                <a:gd name="connsiteX138" fmla="*/ 176 w 10000"/>
                <a:gd name="connsiteY138" fmla="*/ 6497 h 10000"/>
                <a:gd name="connsiteX139" fmla="*/ 132 w 10000"/>
                <a:gd name="connsiteY139" fmla="*/ 6356 h 10000"/>
                <a:gd name="connsiteX140" fmla="*/ 88 w 10000"/>
                <a:gd name="connsiteY140" fmla="*/ 6221 h 10000"/>
                <a:gd name="connsiteX141" fmla="*/ 56 w 10000"/>
                <a:gd name="connsiteY141" fmla="*/ 6074 h 10000"/>
                <a:gd name="connsiteX142" fmla="*/ 26 w 10000"/>
                <a:gd name="connsiteY142" fmla="*/ 5926 h 10000"/>
                <a:gd name="connsiteX143" fmla="*/ 6 w 10000"/>
                <a:gd name="connsiteY143" fmla="*/ 5765 h 10000"/>
                <a:gd name="connsiteX144" fmla="*/ 0 w 10000"/>
                <a:gd name="connsiteY144" fmla="*/ 5591 h 10000"/>
                <a:gd name="connsiteX145" fmla="*/ 3 w 10000"/>
                <a:gd name="connsiteY145" fmla="*/ 5409 h 10000"/>
                <a:gd name="connsiteX146" fmla="*/ 21 w 10000"/>
                <a:gd name="connsiteY146" fmla="*/ 5201 h 10000"/>
                <a:gd name="connsiteX147" fmla="*/ 59 w 10000"/>
                <a:gd name="connsiteY147" fmla="*/ 4987 h 10000"/>
                <a:gd name="connsiteX148" fmla="*/ 179 w 10000"/>
                <a:gd name="connsiteY148" fmla="*/ 4416 h 10000"/>
                <a:gd name="connsiteX149" fmla="*/ 312 w 10000"/>
                <a:gd name="connsiteY149" fmla="*/ 3893 h 10000"/>
                <a:gd name="connsiteX150" fmla="*/ 447 w 10000"/>
                <a:gd name="connsiteY150" fmla="*/ 3409 h 10000"/>
                <a:gd name="connsiteX151" fmla="*/ 597 w 10000"/>
                <a:gd name="connsiteY151" fmla="*/ 2966 h 10000"/>
                <a:gd name="connsiteX152" fmla="*/ 747 w 10000"/>
                <a:gd name="connsiteY152" fmla="*/ 2564 h 10000"/>
                <a:gd name="connsiteX153" fmla="*/ 908 w 10000"/>
                <a:gd name="connsiteY153" fmla="*/ 2201 h 10000"/>
                <a:gd name="connsiteX154" fmla="*/ 1070 w 10000"/>
                <a:gd name="connsiteY154" fmla="*/ 1872 h 10000"/>
                <a:gd name="connsiteX155" fmla="*/ 1414 w 10000"/>
                <a:gd name="connsiteY155" fmla="*/ 1309 h 10000"/>
                <a:gd name="connsiteX156" fmla="*/ 1593 w 10000"/>
                <a:gd name="connsiteY156" fmla="*/ 1067 h 10000"/>
                <a:gd name="connsiteX157" fmla="*/ 1952 w 10000"/>
                <a:gd name="connsiteY157" fmla="*/ 691 h 10000"/>
                <a:gd name="connsiteX158" fmla="*/ 2134 w 10000"/>
                <a:gd name="connsiteY158" fmla="*/ 537 h 10000"/>
                <a:gd name="connsiteX159" fmla="*/ 2313 w 10000"/>
                <a:gd name="connsiteY159" fmla="*/ 403 h 10000"/>
                <a:gd name="connsiteX160" fmla="*/ 2678 w 10000"/>
                <a:gd name="connsiteY160" fmla="*/ 208 h 10000"/>
                <a:gd name="connsiteX161" fmla="*/ 2854 w 10000"/>
                <a:gd name="connsiteY161" fmla="*/ 141 h 10000"/>
                <a:gd name="connsiteX162" fmla="*/ 3031 w 10000"/>
                <a:gd name="connsiteY162" fmla="*/ 81 h 10000"/>
                <a:gd name="connsiteX163" fmla="*/ 3201 w 10000"/>
                <a:gd name="connsiteY163" fmla="*/ 40 h 10000"/>
                <a:gd name="connsiteX164" fmla="*/ 3533 w 10000"/>
                <a:gd name="connsiteY164"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9045 w 10000"/>
                <a:gd name="connsiteY19" fmla="*/ 2121 h 10000"/>
                <a:gd name="connsiteX20" fmla="*/ 9162 w 10000"/>
                <a:gd name="connsiteY20" fmla="*/ 2356 h 10000"/>
                <a:gd name="connsiteX21" fmla="*/ 9277 w 10000"/>
                <a:gd name="connsiteY21" fmla="*/ 2604 h 10000"/>
                <a:gd name="connsiteX22" fmla="*/ 9389 w 10000"/>
                <a:gd name="connsiteY22" fmla="*/ 2866 h 10000"/>
                <a:gd name="connsiteX23" fmla="*/ 9497 w 10000"/>
                <a:gd name="connsiteY23" fmla="*/ 3121 h 10000"/>
                <a:gd name="connsiteX24" fmla="*/ 9600 w 10000"/>
                <a:gd name="connsiteY24" fmla="*/ 3383 h 10000"/>
                <a:gd name="connsiteX25" fmla="*/ 9688 w 10000"/>
                <a:gd name="connsiteY25" fmla="*/ 3651 h 10000"/>
                <a:gd name="connsiteX26" fmla="*/ 9777 w 10000"/>
                <a:gd name="connsiteY26" fmla="*/ 3906 h 10000"/>
                <a:gd name="connsiteX27" fmla="*/ 9847 w 10000"/>
                <a:gd name="connsiteY27" fmla="*/ 4168 h 10000"/>
                <a:gd name="connsiteX28" fmla="*/ 9909 w 10000"/>
                <a:gd name="connsiteY28" fmla="*/ 4416 h 10000"/>
                <a:gd name="connsiteX29" fmla="*/ 9953 w 10000"/>
                <a:gd name="connsiteY29" fmla="*/ 4664 h 10000"/>
                <a:gd name="connsiteX30" fmla="*/ 9988 w 10000"/>
                <a:gd name="connsiteY30" fmla="*/ 4899 h 10000"/>
                <a:gd name="connsiteX31" fmla="*/ 10000 w 10000"/>
                <a:gd name="connsiteY31" fmla="*/ 5121 h 10000"/>
                <a:gd name="connsiteX32" fmla="*/ 9997 w 10000"/>
                <a:gd name="connsiteY32" fmla="*/ 5329 h 10000"/>
                <a:gd name="connsiteX33" fmla="*/ 9974 w 10000"/>
                <a:gd name="connsiteY33" fmla="*/ 5530 h 10000"/>
                <a:gd name="connsiteX34" fmla="*/ 9938 w 10000"/>
                <a:gd name="connsiteY34" fmla="*/ 5644 h 10000"/>
                <a:gd name="connsiteX35" fmla="*/ 9891 w 10000"/>
                <a:gd name="connsiteY35" fmla="*/ 5738 h 10000"/>
                <a:gd name="connsiteX36" fmla="*/ 9821 w 10000"/>
                <a:gd name="connsiteY36" fmla="*/ 5826 h 10000"/>
                <a:gd name="connsiteX37" fmla="*/ 9741 w 10000"/>
                <a:gd name="connsiteY37" fmla="*/ 5893 h 10000"/>
                <a:gd name="connsiteX38" fmla="*/ 9653 w 10000"/>
                <a:gd name="connsiteY38" fmla="*/ 5953 h 10000"/>
                <a:gd name="connsiteX39" fmla="*/ 9553 w 10000"/>
                <a:gd name="connsiteY39" fmla="*/ 5993 h 10000"/>
                <a:gd name="connsiteX40" fmla="*/ 9447 w 10000"/>
                <a:gd name="connsiteY40" fmla="*/ 6040 h 10000"/>
                <a:gd name="connsiteX41" fmla="*/ 9339 w 10000"/>
                <a:gd name="connsiteY41" fmla="*/ 6074 h 10000"/>
                <a:gd name="connsiteX42" fmla="*/ 9224 w 10000"/>
                <a:gd name="connsiteY42" fmla="*/ 6101 h 10000"/>
                <a:gd name="connsiteX43" fmla="*/ 9112 w 10000"/>
                <a:gd name="connsiteY43" fmla="*/ 6128 h 10000"/>
                <a:gd name="connsiteX44" fmla="*/ 8998 w 10000"/>
                <a:gd name="connsiteY44" fmla="*/ 6161 h 10000"/>
                <a:gd name="connsiteX45" fmla="*/ 8892 w 10000"/>
                <a:gd name="connsiteY45" fmla="*/ 6188 h 10000"/>
                <a:gd name="connsiteX46" fmla="*/ 8792 w 10000"/>
                <a:gd name="connsiteY46" fmla="*/ 6221 h 10000"/>
                <a:gd name="connsiteX47" fmla="*/ 8701 w 10000"/>
                <a:gd name="connsiteY47" fmla="*/ 6262 h 10000"/>
                <a:gd name="connsiteX48" fmla="*/ 8621 w 10000"/>
                <a:gd name="connsiteY48" fmla="*/ 6309 h 10000"/>
                <a:gd name="connsiteX49" fmla="*/ 8554 w 10000"/>
                <a:gd name="connsiteY49" fmla="*/ 6369 h 10000"/>
                <a:gd name="connsiteX50" fmla="*/ 8495 w 10000"/>
                <a:gd name="connsiteY50" fmla="*/ 6436 h 10000"/>
                <a:gd name="connsiteX51" fmla="*/ 8463 w 10000"/>
                <a:gd name="connsiteY51" fmla="*/ 6523 h 10000"/>
                <a:gd name="connsiteX52" fmla="*/ 8419 w 10000"/>
                <a:gd name="connsiteY52" fmla="*/ 6711 h 10000"/>
                <a:gd name="connsiteX53" fmla="*/ 8380 w 10000"/>
                <a:gd name="connsiteY53" fmla="*/ 6913 h 10000"/>
                <a:gd name="connsiteX54" fmla="*/ 8354 w 10000"/>
                <a:gd name="connsiteY54" fmla="*/ 7114 h 10000"/>
                <a:gd name="connsiteX55" fmla="*/ 8333 w 10000"/>
                <a:gd name="connsiteY55" fmla="*/ 7322 h 10000"/>
                <a:gd name="connsiteX56" fmla="*/ 8313 w 10000"/>
                <a:gd name="connsiteY56" fmla="*/ 7530 h 10000"/>
                <a:gd name="connsiteX57" fmla="*/ 8289 w 10000"/>
                <a:gd name="connsiteY57" fmla="*/ 7732 h 10000"/>
                <a:gd name="connsiteX58" fmla="*/ 8260 w 10000"/>
                <a:gd name="connsiteY58" fmla="*/ 7913 h 10000"/>
                <a:gd name="connsiteX59" fmla="*/ 8222 w 10000"/>
                <a:gd name="connsiteY59" fmla="*/ 8081 h 10000"/>
                <a:gd name="connsiteX60" fmla="*/ 8172 w 10000"/>
                <a:gd name="connsiteY60" fmla="*/ 8235 h 10000"/>
                <a:gd name="connsiteX61" fmla="*/ 8092 w 10000"/>
                <a:gd name="connsiteY61" fmla="*/ 8403 h 10000"/>
                <a:gd name="connsiteX62" fmla="*/ 7995 w 10000"/>
                <a:gd name="connsiteY62" fmla="*/ 8557 h 10000"/>
                <a:gd name="connsiteX63" fmla="*/ 7878 w 10000"/>
                <a:gd name="connsiteY63" fmla="*/ 8711 h 10000"/>
                <a:gd name="connsiteX64" fmla="*/ 7748 w 10000"/>
                <a:gd name="connsiteY64" fmla="*/ 8866 h 10000"/>
                <a:gd name="connsiteX65" fmla="*/ 7604 w 10000"/>
                <a:gd name="connsiteY65" fmla="*/ 9013 h 10000"/>
                <a:gd name="connsiteX66" fmla="*/ 7457 w 10000"/>
                <a:gd name="connsiteY66" fmla="*/ 9154 h 10000"/>
                <a:gd name="connsiteX67" fmla="*/ 7302 w 10000"/>
                <a:gd name="connsiteY67" fmla="*/ 9282 h 10000"/>
                <a:gd name="connsiteX68" fmla="*/ 7146 w 10000"/>
                <a:gd name="connsiteY68" fmla="*/ 9403 h 10000"/>
                <a:gd name="connsiteX69" fmla="*/ 6987 w 10000"/>
                <a:gd name="connsiteY69" fmla="*/ 9523 h 10000"/>
                <a:gd name="connsiteX70" fmla="*/ 6831 w 10000"/>
                <a:gd name="connsiteY70" fmla="*/ 9624 h 10000"/>
                <a:gd name="connsiteX71" fmla="*/ 6684 w 10000"/>
                <a:gd name="connsiteY71" fmla="*/ 9711 h 10000"/>
                <a:gd name="connsiteX72" fmla="*/ 6540 w 10000"/>
                <a:gd name="connsiteY72" fmla="*/ 9799 h 10000"/>
                <a:gd name="connsiteX73" fmla="*/ 6411 w 10000"/>
                <a:gd name="connsiteY73" fmla="*/ 9859 h 10000"/>
                <a:gd name="connsiteX74" fmla="*/ 6293 w 10000"/>
                <a:gd name="connsiteY74" fmla="*/ 9919 h 10000"/>
                <a:gd name="connsiteX75" fmla="*/ 6196 w 10000"/>
                <a:gd name="connsiteY75" fmla="*/ 9953 h 10000"/>
                <a:gd name="connsiteX76" fmla="*/ 6108 w 10000"/>
                <a:gd name="connsiteY76" fmla="*/ 9966 h 10000"/>
                <a:gd name="connsiteX77" fmla="*/ 6008 w 10000"/>
                <a:gd name="connsiteY77" fmla="*/ 9966 h 10000"/>
                <a:gd name="connsiteX78" fmla="*/ 5888 w 10000"/>
                <a:gd name="connsiteY78" fmla="*/ 9940 h 10000"/>
                <a:gd name="connsiteX79" fmla="*/ 5755 w 10000"/>
                <a:gd name="connsiteY79" fmla="*/ 9906 h 10000"/>
                <a:gd name="connsiteX80" fmla="*/ 5611 w 10000"/>
                <a:gd name="connsiteY80" fmla="*/ 9852 h 10000"/>
                <a:gd name="connsiteX81" fmla="*/ 5459 w 10000"/>
                <a:gd name="connsiteY81" fmla="*/ 9792 h 10000"/>
                <a:gd name="connsiteX82" fmla="*/ 5297 w 10000"/>
                <a:gd name="connsiteY82" fmla="*/ 9725 h 10000"/>
                <a:gd name="connsiteX83" fmla="*/ 5132 w 10000"/>
                <a:gd name="connsiteY83" fmla="*/ 9644 h 10000"/>
                <a:gd name="connsiteX84" fmla="*/ 4965 w 10000"/>
                <a:gd name="connsiteY84" fmla="*/ 9564 h 10000"/>
                <a:gd name="connsiteX85" fmla="*/ 4794 w 10000"/>
                <a:gd name="connsiteY85" fmla="*/ 9490 h 10000"/>
                <a:gd name="connsiteX86" fmla="*/ 4630 w 10000"/>
                <a:gd name="connsiteY86" fmla="*/ 9403 h 10000"/>
                <a:gd name="connsiteX87" fmla="*/ 4468 w 10000"/>
                <a:gd name="connsiteY87" fmla="*/ 9322 h 10000"/>
                <a:gd name="connsiteX88" fmla="*/ 4297 w 10000"/>
                <a:gd name="connsiteY88" fmla="*/ 9248 h 10000"/>
                <a:gd name="connsiteX89" fmla="*/ 4133 w 10000"/>
                <a:gd name="connsiteY89" fmla="*/ 9181 h 10000"/>
                <a:gd name="connsiteX90" fmla="*/ 3986 w 10000"/>
                <a:gd name="connsiteY90" fmla="*/ 9121 h 10000"/>
                <a:gd name="connsiteX91" fmla="*/ 3851 w 10000"/>
                <a:gd name="connsiteY91" fmla="*/ 9074 h 10000"/>
                <a:gd name="connsiteX92" fmla="*/ 3739 w 10000"/>
                <a:gd name="connsiteY92" fmla="*/ 9047 h 10000"/>
                <a:gd name="connsiteX93" fmla="*/ 3674 w 10000"/>
                <a:gd name="connsiteY93" fmla="*/ 9047 h 10000"/>
                <a:gd name="connsiteX94" fmla="*/ 3598 w 10000"/>
                <a:gd name="connsiteY94" fmla="*/ 9074 h 10000"/>
                <a:gd name="connsiteX95" fmla="*/ 3504 w 10000"/>
                <a:gd name="connsiteY95" fmla="*/ 9107 h 10000"/>
                <a:gd name="connsiteX96" fmla="*/ 3401 w 10000"/>
                <a:gd name="connsiteY96" fmla="*/ 9161 h 10000"/>
                <a:gd name="connsiteX97" fmla="*/ 3283 w 10000"/>
                <a:gd name="connsiteY97" fmla="*/ 9228 h 10000"/>
                <a:gd name="connsiteX98" fmla="*/ 3160 w 10000"/>
                <a:gd name="connsiteY98" fmla="*/ 9309 h 10000"/>
                <a:gd name="connsiteX99" fmla="*/ 3025 w 10000"/>
                <a:gd name="connsiteY99" fmla="*/ 9403 h 10000"/>
                <a:gd name="connsiteX100" fmla="*/ 2840 w 10000"/>
                <a:gd name="connsiteY100" fmla="*/ 9523 h 10000"/>
                <a:gd name="connsiteX101" fmla="*/ 2651 w 10000"/>
                <a:gd name="connsiteY101" fmla="*/ 9624 h 10000"/>
                <a:gd name="connsiteX102" fmla="*/ 2457 w 10000"/>
                <a:gd name="connsiteY102" fmla="*/ 9725 h 10000"/>
                <a:gd name="connsiteX103" fmla="*/ 2260 w 10000"/>
                <a:gd name="connsiteY103" fmla="*/ 9799 h 10000"/>
                <a:gd name="connsiteX104" fmla="*/ 2069 w 10000"/>
                <a:gd name="connsiteY104" fmla="*/ 9866 h 10000"/>
                <a:gd name="connsiteX105" fmla="*/ 1875 w 10000"/>
                <a:gd name="connsiteY105" fmla="*/ 9919 h 10000"/>
                <a:gd name="connsiteX106" fmla="*/ 1687 w 10000"/>
                <a:gd name="connsiteY106" fmla="*/ 9953 h 10000"/>
                <a:gd name="connsiteX107" fmla="*/ 1505 w 10000"/>
                <a:gd name="connsiteY107" fmla="*/ 9980 h 10000"/>
                <a:gd name="connsiteX108" fmla="*/ 1329 w 10000"/>
                <a:gd name="connsiteY108" fmla="*/ 10000 h 10000"/>
                <a:gd name="connsiteX109" fmla="*/ 1161 w 10000"/>
                <a:gd name="connsiteY109" fmla="*/ 10000 h 10000"/>
                <a:gd name="connsiteX110" fmla="*/ 1002 w 10000"/>
                <a:gd name="connsiteY110" fmla="*/ 9987 h 10000"/>
                <a:gd name="connsiteX111" fmla="*/ 861 w 10000"/>
                <a:gd name="connsiteY111" fmla="*/ 9966 h 10000"/>
                <a:gd name="connsiteX112" fmla="*/ 729 w 10000"/>
                <a:gd name="connsiteY112" fmla="*/ 9926 h 10000"/>
                <a:gd name="connsiteX113" fmla="*/ 611 w 10000"/>
                <a:gd name="connsiteY113" fmla="*/ 9879 h 10000"/>
                <a:gd name="connsiteX114" fmla="*/ 511 w 10000"/>
                <a:gd name="connsiteY114" fmla="*/ 9819 h 10000"/>
                <a:gd name="connsiteX115" fmla="*/ 432 w 10000"/>
                <a:gd name="connsiteY115" fmla="*/ 9745 h 10000"/>
                <a:gd name="connsiteX116" fmla="*/ 373 w 10000"/>
                <a:gd name="connsiteY116" fmla="*/ 9664 h 10000"/>
                <a:gd name="connsiteX117" fmla="*/ 335 w 10000"/>
                <a:gd name="connsiteY117" fmla="*/ 9564 h 10000"/>
                <a:gd name="connsiteX118" fmla="*/ 294 w 10000"/>
                <a:gd name="connsiteY118" fmla="*/ 9396 h 10000"/>
                <a:gd name="connsiteX119" fmla="*/ 270 w 10000"/>
                <a:gd name="connsiteY119" fmla="*/ 9228 h 10000"/>
                <a:gd name="connsiteX120" fmla="*/ 267 w 10000"/>
                <a:gd name="connsiteY120" fmla="*/ 9074 h 10000"/>
                <a:gd name="connsiteX121" fmla="*/ 270 w 10000"/>
                <a:gd name="connsiteY121" fmla="*/ 8926 h 10000"/>
                <a:gd name="connsiteX122" fmla="*/ 291 w 10000"/>
                <a:gd name="connsiteY122" fmla="*/ 8799 h 10000"/>
                <a:gd name="connsiteX123" fmla="*/ 312 w 10000"/>
                <a:gd name="connsiteY123" fmla="*/ 8658 h 10000"/>
                <a:gd name="connsiteX124" fmla="*/ 341 w 10000"/>
                <a:gd name="connsiteY124" fmla="*/ 8530 h 10000"/>
                <a:gd name="connsiteX125" fmla="*/ 367 w 10000"/>
                <a:gd name="connsiteY125" fmla="*/ 8403 h 10000"/>
                <a:gd name="connsiteX126" fmla="*/ 400 w 10000"/>
                <a:gd name="connsiteY126" fmla="*/ 8275 h 10000"/>
                <a:gd name="connsiteX127" fmla="*/ 420 w 10000"/>
                <a:gd name="connsiteY127" fmla="*/ 8128 h 10000"/>
                <a:gd name="connsiteX128" fmla="*/ 438 w 10000"/>
                <a:gd name="connsiteY128" fmla="*/ 7980 h 10000"/>
                <a:gd name="connsiteX129" fmla="*/ 444 w 10000"/>
                <a:gd name="connsiteY129" fmla="*/ 7826 h 10000"/>
                <a:gd name="connsiteX130" fmla="*/ 438 w 10000"/>
                <a:gd name="connsiteY130" fmla="*/ 7611 h 10000"/>
                <a:gd name="connsiteX131" fmla="*/ 420 w 10000"/>
                <a:gd name="connsiteY131" fmla="*/ 7416 h 10000"/>
                <a:gd name="connsiteX132" fmla="*/ 391 w 10000"/>
                <a:gd name="connsiteY132" fmla="*/ 7235 h 10000"/>
                <a:gd name="connsiteX133" fmla="*/ 359 w 10000"/>
                <a:gd name="connsiteY133" fmla="*/ 7074 h 10000"/>
                <a:gd name="connsiteX134" fmla="*/ 317 w 10000"/>
                <a:gd name="connsiteY134" fmla="*/ 6919 h 10000"/>
                <a:gd name="connsiteX135" fmla="*/ 270 w 10000"/>
                <a:gd name="connsiteY135" fmla="*/ 6772 h 10000"/>
                <a:gd name="connsiteX136" fmla="*/ 226 w 10000"/>
                <a:gd name="connsiteY136" fmla="*/ 6631 h 10000"/>
                <a:gd name="connsiteX137" fmla="*/ 176 w 10000"/>
                <a:gd name="connsiteY137" fmla="*/ 6497 h 10000"/>
                <a:gd name="connsiteX138" fmla="*/ 132 w 10000"/>
                <a:gd name="connsiteY138" fmla="*/ 6356 h 10000"/>
                <a:gd name="connsiteX139" fmla="*/ 88 w 10000"/>
                <a:gd name="connsiteY139" fmla="*/ 6221 h 10000"/>
                <a:gd name="connsiteX140" fmla="*/ 56 w 10000"/>
                <a:gd name="connsiteY140" fmla="*/ 6074 h 10000"/>
                <a:gd name="connsiteX141" fmla="*/ 26 w 10000"/>
                <a:gd name="connsiteY141" fmla="*/ 5926 h 10000"/>
                <a:gd name="connsiteX142" fmla="*/ 6 w 10000"/>
                <a:gd name="connsiteY142" fmla="*/ 5765 h 10000"/>
                <a:gd name="connsiteX143" fmla="*/ 0 w 10000"/>
                <a:gd name="connsiteY143" fmla="*/ 5591 h 10000"/>
                <a:gd name="connsiteX144" fmla="*/ 3 w 10000"/>
                <a:gd name="connsiteY144" fmla="*/ 5409 h 10000"/>
                <a:gd name="connsiteX145" fmla="*/ 21 w 10000"/>
                <a:gd name="connsiteY145" fmla="*/ 5201 h 10000"/>
                <a:gd name="connsiteX146" fmla="*/ 59 w 10000"/>
                <a:gd name="connsiteY146" fmla="*/ 4987 h 10000"/>
                <a:gd name="connsiteX147" fmla="*/ 179 w 10000"/>
                <a:gd name="connsiteY147" fmla="*/ 4416 h 10000"/>
                <a:gd name="connsiteX148" fmla="*/ 312 w 10000"/>
                <a:gd name="connsiteY148" fmla="*/ 3893 h 10000"/>
                <a:gd name="connsiteX149" fmla="*/ 447 w 10000"/>
                <a:gd name="connsiteY149" fmla="*/ 3409 h 10000"/>
                <a:gd name="connsiteX150" fmla="*/ 597 w 10000"/>
                <a:gd name="connsiteY150" fmla="*/ 2966 h 10000"/>
                <a:gd name="connsiteX151" fmla="*/ 747 w 10000"/>
                <a:gd name="connsiteY151" fmla="*/ 2564 h 10000"/>
                <a:gd name="connsiteX152" fmla="*/ 908 w 10000"/>
                <a:gd name="connsiteY152" fmla="*/ 2201 h 10000"/>
                <a:gd name="connsiteX153" fmla="*/ 1070 w 10000"/>
                <a:gd name="connsiteY153" fmla="*/ 1872 h 10000"/>
                <a:gd name="connsiteX154" fmla="*/ 1414 w 10000"/>
                <a:gd name="connsiteY154" fmla="*/ 1309 h 10000"/>
                <a:gd name="connsiteX155" fmla="*/ 1593 w 10000"/>
                <a:gd name="connsiteY155" fmla="*/ 1067 h 10000"/>
                <a:gd name="connsiteX156" fmla="*/ 1952 w 10000"/>
                <a:gd name="connsiteY156" fmla="*/ 691 h 10000"/>
                <a:gd name="connsiteX157" fmla="*/ 2134 w 10000"/>
                <a:gd name="connsiteY157" fmla="*/ 537 h 10000"/>
                <a:gd name="connsiteX158" fmla="*/ 2313 w 10000"/>
                <a:gd name="connsiteY158" fmla="*/ 403 h 10000"/>
                <a:gd name="connsiteX159" fmla="*/ 2678 w 10000"/>
                <a:gd name="connsiteY159" fmla="*/ 208 h 10000"/>
                <a:gd name="connsiteX160" fmla="*/ 2854 w 10000"/>
                <a:gd name="connsiteY160" fmla="*/ 141 h 10000"/>
                <a:gd name="connsiteX161" fmla="*/ 3031 w 10000"/>
                <a:gd name="connsiteY161" fmla="*/ 81 h 10000"/>
                <a:gd name="connsiteX162" fmla="*/ 3201 w 10000"/>
                <a:gd name="connsiteY162" fmla="*/ 40 h 10000"/>
                <a:gd name="connsiteX163" fmla="*/ 3533 w 10000"/>
                <a:gd name="connsiteY163"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474 w 10000"/>
                <a:gd name="connsiteY17" fmla="*/ 1128 h 10000"/>
                <a:gd name="connsiteX18" fmla="*/ 9045 w 10000"/>
                <a:gd name="connsiteY18" fmla="*/ 2121 h 10000"/>
                <a:gd name="connsiteX19" fmla="*/ 9162 w 10000"/>
                <a:gd name="connsiteY19" fmla="*/ 2356 h 10000"/>
                <a:gd name="connsiteX20" fmla="*/ 9277 w 10000"/>
                <a:gd name="connsiteY20" fmla="*/ 2604 h 10000"/>
                <a:gd name="connsiteX21" fmla="*/ 9389 w 10000"/>
                <a:gd name="connsiteY21" fmla="*/ 2866 h 10000"/>
                <a:gd name="connsiteX22" fmla="*/ 9497 w 10000"/>
                <a:gd name="connsiteY22" fmla="*/ 3121 h 10000"/>
                <a:gd name="connsiteX23" fmla="*/ 9600 w 10000"/>
                <a:gd name="connsiteY23" fmla="*/ 3383 h 10000"/>
                <a:gd name="connsiteX24" fmla="*/ 9688 w 10000"/>
                <a:gd name="connsiteY24" fmla="*/ 3651 h 10000"/>
                <a:gd name="connsiteX25" fmla="*/ 9777 w 10000"/>
                <a:gd name="connsiteY25" fmla="*/ 3906 h 10000"/>
                <a:gd name="connsiteX26" fmla="*/ 9847 w 10000"/>
                <a:gd name="connsiteY26" fmla="*/ 4168 h 10000"/>
                <a:gd name="connsiteX27" fmla="*/ 9909 w 10000"/>
                <a:gd name="connsiteY27" fmla="*/ 4416 h 10000"/>
                <a:gd name="connsiteX28" fmla="*/ 9953 w 10000"/>
                <a:gd name="connsiteY28" fmla="*/ 4664 h 10000"/>
                <a:gd name="connsiteX29" fmla="*/ 9988 w 10000"/>
                <a:gd name="connsiteY29" fmla="*/ 4899 h 10000"/>
                <a:gd name="connsiteX30" fmla="*/ 10000 w 10000"/>
                <a:gd name="connsiteY30" fmla="*/ 5121 h 10000"/>
                <a:gd name="connsiteX31" fmla="*/ 9997 w 10000"/>
                <a:gd name="connsiteY31" fmla="*/ 5329 h 10000"/>
                <a:gd name="connsiteX32" fmla="*/ 9974 w 10000"/>
                <a:gd name="connsiteY32" fmla="*/ 5530 h 10000"/>
                <a:gd name="connsiteX33" fmla="*/ 9938 w 10000"/>
                <a:gd name="connsiteY33" fmla="*/ 5644 h 10000"/>
                <a:gd name="connsiteX34" fmla="*/ 9891 w 10000"/>
                <a:gd name="connsiteY34" fmla="*/ 5738 h 10000"/>
                <a:gd name="connsiteX35" fmla="*/ 9821 w 10000"/>
                <a:gd name="connsiteY35" fmla="*/ 5826 h 10000"/>
                <a:gd name="connsiteX36" fmla="*/ 9741 w 10000"/>
                <a:gd name="connsiteY36" fmla="*/ 5893 h 10000"/>
                <a:gd name="connsiteX37" fmla="*/ 9653 w 10000"/>
                <a:gd name="connsiteY37" fmla="*/ 5953 h 10000"/>
                <a:gd name="connsiteX38" fmla="*/ 9553 w 10000"/>
                <a:gd name="connsiteY38" fmla="*/ 5993 h 10000"/>
                <a:gd name="connsiteX39" fmla="*/ 9447 w 10000"/>
                <a:gd name="connsiteY39" fmla="*/ 6040 h 10000"/>
                <a:gd name="connsiteX40" fmla="*/ 9339 w 10000"/>
                <a:gd name="connsiteY40" fmla="*/ 6074 h 10000"/>
                <a:gd name="connsiteX41" fmla="*/ 9224 w 10000"/>
                <a:gd name="connsiteY41" fmla="*/ 6101 h 10000"/>
                <a:gd name="connsiteX42" fmla="*/ 9112 w 10000"/>
                <a:gd name="connsiteY42" fmla="*/ 6128 h 10000"/>
                <a:gd name="connsiteX43" fmla="*/ 8998 w 10000"/>
                <a:gd name="connsiteY43" fmla="*/ 6161 h 10000"/>
                <a:gd name="connsiteX44" fmla="*/ 8892 w 10000"/>
                <a:gd name="connsiteY44" fmla="*/ 6188 h 10000"/>
                <a:gd name="connsiteX45" fmla="*/ 8792 w 10000"/>
                <a:gd name="connsiteY45" fmla="*/ 6221 h 10000"/>
                <a:gd name="connsiteX46" fmla="*/ 8701 w 10000"/>
                <a:gd name="connsiteY46" fmla="*/ 6262 h 10000"/>
                <a:gd name="connsiteX47" fmla="*/ 8621 w 10000"/>
                <a:gd name="connsiteY47" fmla="*/ 6309 h 10000"/>
                <a:gd name="connsiteX48" fmla="*/ 8554 w 10000"/>
                <a:gd name="connsiteY48" fmla="*/ 6369 h 10000"/>
                <a:gd name="connsiteX49" fmla="*/ 8495 w 10000"/>
                <a:gd name="connsiteY49" fmla="*/ 6436 h 10000"/>
                <a:gd name="connsiteX50" fmla="*/ 8463 w 10000"/>
                <a:gd name="connsiteY50" fmla="*/ 6523 h 10000"/>
                <a:gd name="connsiteX51" fmla="*/ 8419 w 10000"/>
                <a:gd name="connsiteY51" fmla="*/ 6711 h 10000"/>
                <a:gd name="connsiteX52" fmla="*/ 8380 w 10000"/>
                <a:gd name="connsiteY52" fmla="*/ 6913 h 10000"/>
                <a:gd name="connsiteX53" fmla="*/ 8354 w 10000"/>
                <a:gd name="connsiteY53" fmla="*/ 7114 h 10000"/>
                <a:gd name="connsiteX54" fmla="*/ 8333 w 10000"/>
                <a:gd name="connsiteY54" fmla="*/ 7322 h 10000"/>
                <a:gd name="connsiteX55" fmla="*/ 8313 w 10000"/>
                <a:gd name="connsiteY55" fmla="*/ 7530 h 10000"/>
                <a:gd name="connsiteX56" fmla="*/ 8289 w 10000"/>
                <a:gd name="connsiteY56" fmla="*/ 7732 h 10000"/>
                <a:gd name="connsiteX57" fmla="*/ 8260 w 10000"/>
                <a:gd name="connsiteY57" fmla="*/ 7913 h 10000"/>
                <a:gd name="connsiteX58" fmla="*/ 8222 w 10000"/>
                <a:gd name="connsiteY58" fmla="*/ 8081 h 10000"/>
                <a:gd name="connsiteX59" fmla="*/ 8172 w 10000"/>
                <a:gd name="connsiteY59" fmla="*/ 8235 h 10000"/>
                <a:gd name="connsiteX60" fmla="*/ 8092 w 10000"/>
                <a:gd name="connsiteY60" fmla="*/ 8403 h 10000"/>
                <a:gd name="connsiteX61" fmla="*/ 7995 w 10000"/>
                <a:gd name="connsiteY61" fmla="*/ 8557 h 10000"/>
                <a:gd name="connsiteX62" fmla="*/ 7878 w 10000"/>
                <a:gd name="connsiteY62" fmla="*/ 8711 h 10000"/>
                <a:gd name="connsiteX63" fmla="*/ 7748 w 10000"/>
                <a:gd name="connsiteY63" fmla="*/ 8866 h 10000"/>
                <a:gd name="connsiteX64" fmla="*/ 7604 w 10000"/>
                <a:gd name="connsiteY64" fmla="*/ 9013 h 10000"/>
                <a:gd name="connsiteX65" fmla="*/ 7457 w 10000"/>
                <a:gd name="connsiteY65" fmla="*/ 9154 h 10000"/>
                <a:gd name="connsiteX66" fmla="*/ 7302 w 10000"/>
                <a:gd name="connsiteY66" fmla="*/ 9282 h 10000"/>
                <a:gd name="connsiteX67" fmla="*/ 7146 w 10000"/>
                <a:gd name="connsiteY67" fmla="*/ 9403 h 10000"/>
                <a:gd name="connsiteX68" fmla="*/ 6987 w 10000"/>
                <a:gd name="connsiteY68" fmla="*/ 9523 h 10000"/>
                <a:gd name="connsiteX69" fmla="*/ 6831 w 10000"/>
                <a:gd name="connsiteY69" fmla="*/ 9624 h 10000"/>
                <a:gd name="connsiteX70" fmla="*/ 6684 w 10000"/>
                <a:gd name="connsiteY70" fmla="*/ 9711 h 10000"/>
                <a:gd name="connsiteX71" fmla="*/ 6540 w 10000"/>
                <a:gd name="connsiteY71" fmla="*/ 9799 h 10000"/>
                <a:gd name="connsiteX72" fmla="*/ 6411 w 10000"/>
                <a:gd name="connsiteY72" fmla="*/ 9859 h 10000"/>
                <a:gd name="connsiteX73" fmla="*/ 6293 w 10000"/>
                <a:gd name="connsiteY73" fmla="*/ 9919 h 10000"/>
                <a:gd name="connsiteX74" fmla="*/ 6196 w 10000"/>
                <a:gd name="connsiteY74" fmla="*/ 9953 h 10000"/>
                <a:gd name="connsiteX75" fmla="*/ 6108 w 10000"/>
                <a:gd name="connsiteY75" fmla="*/ 9966 h 10000"/>
                <a:gd name="connsiteX76" fmla="*/ 6008 w 10000"/>
                <a:gd name="connsiteY76" fmla="*/ 9966 h 10000"/>
                <a:gd name="connsiteX77" fmla="*/ 5888 w 10000"/>
                <a:gd name="connsiteY77" fmla="*/ 9940 h 10000"/>
                <a:gd name="connsiteX78" fmla="*/ 5755 w 10000"/>
                <a:gd name="connsiteY78" fmla="*/ 9906 h 10000"/>
                <a:gd name="connsiteX79" fmla="*/ 5611 w 10000"/>
                <a:gd name="connsiteY79" fmla="*/ 9852 h 10000"/>
                <a:gd name="connsiteX80" fmla="*/ 5459 w 10000"/>
                <a:gd name="connsiteY80" fmla="*/ 9792 h 10000"/>
                <a:gd name="connsiteX81" fmla="*/ 5297 w 10000"/>
                <a:gd name="connsiteY81" fmla="*/ 9725 h 10000"/>
                <a:gd name="connsiteX82" fmla="*/ 5132 w 10000"/>
                <a:gd name="connsiteY82" fmla="*/ 9644 h 10000"/>
                <a:gd name="connsiteX83" fmla="*/ 4965 w 10000"/>
                <a:gd name="connsiteY83" fmla="*/ 9564 h 10000"/>
                <a:gd name="connsiteX84" fmla="*/ 4794 w 10000"/>
                <a:gd name="connsiteY84" fmla="*/ 9490 h 10000"/>
                <a:gd name="connsiteX85" fmla="*/ 4630 w 10000"/>
                <a:gd name="connsiteY85" fmla="*/ 9403 h 10000"/>
                <a:gd name="connsiteX86" fmla="*/ 4468 w 10000"/>
                <a:gd name="connsiteY86" fmla="*/ 9322 h 10000"/>
                <a:gd name="connsiteX87" fmla="*/ 4297 w 10000"/>
                <a:gd name="connsiteY87" fmla="*/ 9248 h 10000"/>
                <a:gd name="connsiteX88" fmla="*/ 4133 w 10000"/>
                <a:gd name="connsiteY88" fmla="*/ 9181 h 10000"/>
                <a:gd name="connsiteX89" fmla="*/ 3986 w 10000"/>
                <a:gd name="connsiteY89" fmla="*/ 9121 h 10000"/>
                <a:gd name="connsiteX90" fmla="*/ 3851 w 10000"/>
                <a:gd name="connsiteY90" fmla="*/ 9074 h 10000"/>
                <a:gd name="connsiteX91" fmla="*/ 3739 w 10000"/>
                <a:gd name="connsiteY91" fmla="*/ 9047 h 10000"/>
                <a:gd name="connsiteX92" fmla="*/ 3674 w 10000"/>
                <a:gd name="connsiteY92" fmla="*/ 9047 h 10000"/>
                <a:gd name="connsiteX93" fmla="*/ 3598 w 10000"/>
                <a:gd name="connsiteY93" fmla="*/ 9074 h 10000"/>
                <a:gd name="connsiteX94" fmla="*/ 3504 w 10000"/>
                <a:gd name="connsiteY94" fmla="*/ 9107 h 10000"/>
                <a:gd name="connsiteX95" fmla="*/ 3401 w 10000"/>
                <a:gd name="connsiteY95" fmla="*/ 9161 h 10000"/>
                <a:gd name="connsiteX96" fmla="*/ 3283 w 10000"/>
                <a:gd name="connsiteY96" fmla="*/ 9228 h 10000"/>
                <a:gd name="connsiteX97" fmla="*/ 3160 w 10000"/>
                <a:gd name="connsiteY97" fmla="*/ 9309 h 10000"/>
                <a:gd name="connsiteX98" fmla="*/ 3025 w 10000"/>
                <a:gd name="connsiteY98" fmla="*/ 9403 h 10000"/>
                <a:gd name="connsiteX99" fmla="*/ 2840 w 10000"/>
                <a:gd name="connsiteY99" fmla="*/ 9523 h 10000"/>
                <a:gd name="connsiteX100" fmla="*/ 2651 w 10000"/>
                <a:gd name="connsiteY100" fmla="*/ 9624 h 10000"/>
                <a:gd name="connsiteX101" fmla="*/ 2457 w 10000"/>
                <a:gd name="connsiteY101" fmla="*/ 9725 h 10000"/>
                <a:gd name="connsiteX102" fmla="*/ 2260 w 10000"/>
                <a:gd name="connsiteY102" fmla="*/ 9799 h 10000"/>
                <a:gd name="connsiteX103" fmla="*/ 2069 w 10000"/>
                <a:gd name="connsiteY103" fmla="*/ 9866 h 10000"/>
                <a:gd name="connsiteX104" fmla="*/ 1875 w 10000"/>
                <a:gd name="connsiteY104" fmla="*/ 9919 h 10000"/>
                <a:gd name="connsiteX105" fmla="*/ 1687 w 10000"/>
                <a:gd name="connsiteY105" fmla="*/ 9953 h 10000"/>
                <a:gd name="connsiteX106" fmla="*/ 1505 w 10000"/>
                <a:gd name="connsiteY106" fmla="*/ 9980 h 10000"/>
                <a:gd name="connsiteX107" fmla="*/ 1329 w 10000"/>
                <a:gd name="connsiteY107" fmla="*/ 10000 h 10000"/>
                <a:gd name="connsiteX108" fmla="*/ 1161 w 10000"/>
                <a:gd name="connsiteY108" fmla="*/ 10000 h 10000"/>
                <a:gd name="connsiteX109" fmla="*/ 1002 w 10000"/>
                <a:gd name="connsiteY109" fmla="*/ 9987 h 10000"/>
                <a:gd name="connsiteX110" fmla="*/ 861 w 10000"/>
                <a:gd name="connsiteY110" fmla="*/ 9966 h 10000"/>
                <a:gd name="connsiteX111" fmla="*/ 729 w 10000"/>
                <a:gd name="connsiteY111" fmla="*/ 9926 h 10000"/>
                <a:gd name="connsiteX112" fmla="*/ 611 w 10000"/>
                <a:gd name="connsiteY112" fmla="*/ 9879 h 10000"/>
                <a:gd name="connsiteX113" fmla="*/ 511 w 10000"/>
                <a:gd name="connsiteY113" fmla="*/ 9819 h 10000"/>
                <a:gd name="connsiteX114" fmla="*/ 432 w 10000"/>
                <a:gd name="connsiteY114" fmla="*/ 9745 h 10000"/>
                <a:gd name="connsiteX115" fmla="*/ 373 w 10000"/>
                <a:gd name="connsiteY115" fmla="*/ 9664 h 10000"/>
                <a:gd name="connsiteX116" fmla="*/ 335 w 10000"/>
                <a:gd name="connsiteY116" fmla="*/ 9564 h 10000"/>
                <a:gd name="connsiteX117" fmla="*/ 294 w 10000"/>
                <a:gd name="connsiteY117" fmla="*/ 9396 h 10000"/>
                <a:gd name="connsiteX118" fmla="*/ 270 w 10000"/>
                <a:gd name="connsiteY118" fmla="*/ 9228 h 10000"/>
                <a:gd name="connsiteX119" fmla="*/ 267 w 10000"/>
                <a:gd name="connsiteY119" fmla="*/ 9074 h 10000"/>
                <a:gd name="connsiteX120" fmla="*/ 270 w 10000"/>
                <a:gd name="connsiteY120" fmla="*/ 8926 h 10000"/>
                <a:gd name="connsiteX121" fmla="*/ 291 w 10000"/>
                <a:gd name="connsiteY121" fmla="*/ 8799 h 10000"/>
                <a:gd name="connsiteX122" fmla="*/ 312 w 10000"/>
                <a:gd name="connsiteY122" fmla="*/ 8658 h 10000"/>
                <a:gd name="connsiteX123" fmla="*/ 341 w 10000"/>
                <a:gd name="connsiteY123" fmla="*/ 8530 h 10000"/>
                <a:gd name="connsiteX124" fmla="*/ 367 w 10000"/>
                <a:gd name="connsiteY124" fmla="*/ 8403 h 10000"/>
                <a:gd name="connsiteX125" fmla="*/ 400 w 10000"/>
                <a:gd name="connsiteY125" fmla="*/ 8275 h 10000"/>
                <a:gd name="connsiteX126" fmla="*/ 420 w 10000"/>
                <a:gd name="connsiteY126" fmla="*/ 8128 h 10000"/>
                <a:gd name="connsiteX127" fmla="*/ 438 w 10000"/>
                <a:gd name="connsiteY127" fmla="*/ 7980 h 10000"/>
                <a:gd name="connsiteX128" fmla="*/ 444 w 10000"/>
                <a:gd name="connsiteY128" fmla="*/ 7826 h 10000"/>
                <a:gd name="connsiteX129" fmla="*/ 438 w 10000"/>
                <a:gd name="connsiteY129" fmla="*/ 7611 h 10000"/>
                <a:gd name="connsiteX130" fmla="*/ 420 w 10000"/>
                <a:gd name="connsiteY130" fmla="*/ 7416 h 10000"/>
                <a:gd name="connsiteX131" fmla="*/ 391 w 10000"/>
                <a:gd name="connsiteY131" fmla="*/ 7235 h 10000"/>
                <a:gd name="connsiteX132" fmla="*/ 359 w 10000"/>
                <a:gd name="connsiteY132" fmla="*/ 7074 h 10000"/>
                <a:gd name="connsiteX133" fmla="*/ 317 w 10000"/>
                <a:gd name="connsiteY133" fmla="*/ 6919 h 10000"/>
                <a:gd name="connsiteX134" fmla="*/ 270 w 10000"/>
                <a:gd name="connsiteY134" fmla="*/ 6772 h 10000"/>
                <a:gd name="connsiteX135" fmla="*/ 226 w 10000"/>
                <a:gd name="connsiteY135" fmla="*/ 6631 h 10000"/>
                <a:gd name="connsiteX136" fmla="*/ 176 w 10000"/>
                <a:gd name="connsiteY136" fmla="*/ 6497 h 10000"/>
                <a:gd name="connsiteX137" fmla="*/ 132 w 10000"/>
                <a:gd name="connsiteY137" fmla="*/ 6356 h 10000"/>
                <a:gd name="connsiteX138" fmla="*/ 88 w 10000"/>
                <a:gd name="connsiteY138" fmla="*/ 6221 h 10000"/>
                <a:gd name="connsiteX139" fmla="*/ 56 w 10000"/>
                <a:gd name="connsiteY139" fmla="*/ 6074 h 10000"/>
                <a:gd name="connsiteX140" fmla="*/ 26 w 10000"/>
                <a:gd name="connsiteY140" fmla="*/ 5926 h 10000"/>
                <a:gd name="connsiteX141" fmla="*/ 6 w 10000"/>
                <a:gd name="connsiteY141" fmla="*/ 5765 h 10000"/>
                <a:gd name="connsiteX142" fmla="*/ 0 w 10000"/>
                <a:gd name="connsiteY142" fmla="*/ 5591 h 10000"/>
                <a:gd name="connsiteX143" fmla="*/ 3 w 10000"/>
                <a:gd name="connsiteY143" fmla="*/ 5409 h 10000"/>
                <a:gd name="connsiteX144" fmla="*/ 21 w 10000"/>
                <a:gd name="connsiteY144" fmla="*/ 5201 h 10000"/>
                <a:gd name="connsiteX145" fmla="*/ 59 w 10000"/>
                <a:gd name="connsiteY145" fmla="*/ 4987 h 10000"/>
                <a:gd name="connsiteX146" fmla="*/ 179 w 10000"/>
                <a:gd name="connsiteY146" fmla="*/ 4416 h 10000"/>
                <a:gd name="connsiteX147" fmla="*/ 312 w 10000"/>
                <a:gd name="connsiteY147" fmla="*/ 3893 h 10000"/>
                <a:gd name="connsiteX148" fmla="*/ 447 w 10000"/>
                <a:gd name="connsiteY148" fmla="*/ 3409 h 10000"/>
                <a:gd name="connsiteX149" fmla="*/ 597 w 10000"/>
                <a:gd name="connsiteY149" fmla="*/ 2966 h 10000"/>
                <a:gd name="connsiteX150" fmla="*/ 747 w 10000"/>
                <a:gd name="connsiteY150" fmla="*/ 2564 h 10000"/>
                <a:gd name="connsiteX151" fmla="*/ 908 w 10000"/>
                <a:gd name="connsiteY151" fmla="*/ 2201 h 10000"/>
                <a:gd name="connsiteX152" fmla="*/ 1070 w 10000"/>
                <a:gd name="connsiteY152" fmla="*/ 1872 h 10000"/>
                <a:gd name="connsiteX153" fmla="*/ 1414 w 10000"/>
                <a:gd name="connsiteY153" fmla="*/ 1309 h 10000"/>
                <a:gd name="connsiteX154" fmla="*/ 1593 w 10000"/>
                <a:gd name="connsiteY154" fmla="*/ 1067 h 10000"/>
                <a:gd name="connsiteX155" fmla="*/ 1952 w 10000"/>
                <a:gd name="connsiteY155" fmla="*/ 691 h 10000"/>
                <a:gd name="connsiteX156" fmla="*/ 2134 w 10000"/>
                <a:gd name="connsiteY156" fmla="*/ 537 h 10000"/>
                <a:gd name="connsiteX157" fmla="*/ 2313 w 10000"/>
                <a:gd name="connsiteY157" fmla="*/ 403 h 10000"/>
                <a:gd name="connsiteX158" fmla="*/ 2678 w 10000"/>
                <a:gd name="connsiteY158" fmla="*/ 208 h 10000"/>
                <a:gd name="connsiteX159" fmla="*/ 2854 w 10000"/>
                <a:gd name="connsiteY159" fmla="*/ 141 h 10000"/>
                <a:gd name="connsiteX160" fmla="*/ 3031 w 10000"/>
                <a:gd name="connsiteY160" fmla="*/ 81 h 10000"/>
                <a:gd name="connsiteX161" fmla="*/ 3201 w 10000"/>
                <a:gd name="connsiteY161" fmla="*/ 40 h 10000"/>
                <a:gd name="connsiteX162" fmla="*/ 3533 w 10000"/>
                <a:gd name="connsiteY162"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474 w 10000"/>
                <a:gd name="connsiteY16" fmla="*/ 1128 h 10000"/>
                <a:gd name="connsiteX17" fmla="*/ 9045 w 10000"/>
                <a:gd name="connsiteY17" fmla="*/ 2121 h 10000"/>
                <a:gd name="connsiteX18" fmla="*/ 9162 w 10000"/>
                <a:gd name="connsiteY18" fmla="*/ 2356 h 10000"/>
                <a:gd name="connsiteX19" fmla="*/ 9277 w 10000"/>
                <a:gd name="connsiteY19" fmla="*/ 2604 h 10000"/>
                <a:gd name="connsiteX20" fmla="*/ 9389 w 10000"/>
                <a:gd name="connsiteY20" fmla="*/ 2866 h 10000"/>
                <a:gd name="connsiteX21" fmla="*/ 9497 w 10000"/>
                <a:gd name="connsiteY21" fmla="*/ 3121 h 10000"/>
                <a:gd name="connsiteX22" fmla="*/ 9600 w 10000"/>
                <a:gd name="connsiteY22" fmla="*/ 3383 h 10000"/>
                <a:gd name="connsiteX23" fmla="*/ 9688 w 10000"/>
                <a:gd name="connsiteY23" fmla="*/ 3651 h 10000"/>
                <a:gd name="connsiteX24" fmla="*/ 9777 w 10000"/>
                <a:gd name="connsiteY24" fmla="*/ 3906 h 10000"/>
                <a:gd name="connsiteX25" fmla="*/ 9847 w 10000"/>
                <a:gd name="connsiteY25" fmla="*/ 4168 h 10000"/>
                <a:gd name="connsiteX26" fmla="*/ 9909 w 10000"/>
                <a:gd name="connsiteY26" fmla="*/ 4416 h 10000"/>
                <a:gd name="connsiteX27" fmla="*/ 9953 w 10000"/>
                <a:gd name="connsiteY27" fmla="*/ 4664 h 10000"/>
                <a:gd name="connsiteX28" fmla="*/ 9988 w 10000"/>
                <a:gd name="connsiteY28" fmla="*/ 4899 h 10000"/>
                <a:gd name="connsiteX29" fmla="*/ 10000 w 10000"/>
                <a:gd name="connsiteY29" fmla="*/ 5121 h 10000"/>
                <a:gd name="connsiteX30" fmla="*/ 9997 w 10000"/>
                <a:gd name="connsiteY30" fmla="*/ 5329 h 10000"/>
                <a:gd name="connsiteX31" fmla="*/ 9974 w 10000"/>
                <a:gd name="connsiteY31" fmla="*/ 5530 h 10000"/>
                <a:gd name="connsiteX32" fmla="*/ 9938 w 10000"/>
                <a:gd name="connsiteY32" fmla="*/ 5644 h 10000"/>
                <a:gd name="connsiteX33" fmla="*/ 9891 w 10000"/>
                <a:gd name="connsiteY33" fmla="*/ 5738 h 10000"/>
                <a:gd name="connsiteX34" fmla="*/ 9821 w 10000"/>
                <a:gd name="connsiteY34" fmla="*/ 5826 h 10000"/>
                <a:gd name="connsiteX35" fmla="*/ 9741 w 10000"/>
                <a:gd name="connsiteY35" fmla="*/ 5893 h 10000"/>
                <a:gd name="connsiteX36" fmla="*/ 9653 w 10000"/>
                <a:gd name="connsiteY36" fmla="*/ 5953 h 10000"/>
                <a:gd name="connsiteX37" fmla="*/ 9553 w 10000"/>
                <a:gd name="connsiteY37" fmla="*/ 5993 h 10000"/>
                <a:gd name="connsiteX38" fmla="*/ 9447 w 10000"/>
                <a:gd name="connsiteY38" fmla="*/ 6040 h 10000"/>
                <a:gd name="connsiteX39" fmla="*/ 9339 w 10000"/>
                <a:gd name="connsiteY39" fmla="*/ 6074 h 10000"/>
                <a:gd name="connsiteX40" fmla="*/ 9224 w 10000"/>
                <a:gd name="connsiteY40" fmla="*/ 6101 h 10000"/>
                <a:gd name="connsiteX41" fmla="*/ 9112 w 10000"/>
                <a:gd name="connsiteY41" fmla="*/ 6128 h 10000"/>
                <a:gd name="connsiteX42" fmla="*/ 8998 w 10000"/>
                <a:gd name="connsiteY42" fmla="*/ 6161 h 10000"/>
                <a:gd name="connsiteX43" fmla="*/ 8892 w 10000"/>
                <a:gd name="connsiteY43" fmla="*/ 6188 h 10000"/>
                <a:gd name="connsiteX44" fmla="*/ 8792 w 10000"/>
                <a:gd name="connsiteY44" fmla="*/ 6221 h 10000"/>
                <a:gd name="connsiteX45" fmla="*/ 8701 w 10000"/>
                <a:gd name="connsiteY45" fmla="*/ 6262 h 10000"/>
                <a:gd name="connsiteX46" fmla="*/ 8621 w 10000"/>
                <a:gd name="connsiteY46" fmla="*/ 6309 h 10000"/>
                <a:gd name="connsiteX47" fmla="*/ 8554 w 10000"/>
                <a:gd name="connsiteY47" fmla="*/ 6369 h 10000"/>
                <a:gd name="connsiteX48" fmla="*/ 8495 w 10000"/>
                <a:gd name="connsiteY48" fmla="*/ 6436 h 10000"/>
                <a:gd name="connsiteX49" fmla="*/ 8463 w 10000"/>
                <a:gd name="connsiteY49" fmla="*/ 6523 h 10000"/>
                <a:gd name="connsiteX50" fmla="*/ 8419 w 10000"/>
                <a:gd name="connsiteY50" fmla="*/ 6711 h 10000"/>
                <a:gd name="connsiteX51" fmla="*/ 8380 w 10000"/>
                <a:gd name="connsiteY51" fmla="*/ 6913 h 10000"/>
                <a:gd name="connsiteX52" fmla="*/ 8354 w 10000"/>
                <a:gd name="connsiteY52" fmla="*/ 7114 h 10000"/>
                <a:gd name="connsiteX53" fmla="*/ 8333 w 10000"/>
                <a:gd name="connsiteY53" fmla="*/ 7322 h 10000"/>
                <a:gd name="connsiteX54" fmla="*/ 8313 w 10000"/>
                <a:gd name="connsiteY54" fmla="*/ 7530 h 10000"/>
                <a:gd name="connsiteX55" fmla="*/ 8289 w 10000"/>
                <a:gd name="connsiteY55" fmla="*/ 7732 h 10000"/>
                <a:gd name="connsiteX56" fmla="*/ 8260 w 10000"/>
                <a:gd name="connsiteY56" fmla="*/ 7913 h 10000"/>
                <a:gd name="connsiteX57" fmla="*/ 8222 w 10000"/>
                <a:gd name="connsiteY57" fmla="*/ 8081 h 10000"/>
                <a:gd name="connsiteX58" fmla="*/ 8172 w 10000"/>
                <a:gd name="connsiteY58" fmla="*/ 8235 h 10000"/>
                <a:gd name="connsiteX59" fmla="*/ 8092 w 10000"/>
                <a:gd name="connsiteY59" fmla="*/ 8403 h 10000"/>
                <a:gd name="connsiteX60" fmla="*/ 7995 w 10000"/>
                <a:gd name="connsiteY60" fmla="*/ 8557 h 10000"/>
                <a:gd name="connsiteX61" fmla="*/ 7878 w 10000"/>
                <a:gd name="connsiteY61" fmla="*/ 8711 h 10000"/>
                <a:gd name="connsiteX62" fmla="*/ 7748 w 10000"/>
                <a:gd name="connsiteY62" fmla="*/ 8866 h 10000"/>
                <a:gd name="connsiteX63" fmla="*/ 7604 w 10000"/>
                <a:gd name="connsiteY63" fmla="*/ 9013 h 10000"/>
                <a:gd name="connsiteX64" fmla="*/ 7457 w 10000"/>
                <a:gd name="connsiteY64" fmla="*/ 9154 h 10000"/>
                <a:gd name="connsiteX65" fmla="*/ 7302 w 10000"/>
                <a:gd name="connsiteY65" fmla="*/ 9282 h 10000"/>
                <a:gd name="connsiteX66" fmla="*/ 7146 w 10000"/>
                <a:gd name="connsiteY66" fmla="*/ 9403 h 10000"/>
                <a:gd name="connsiteX67" fmla="*/ 6987 w 10000"/>
                <a:gd name="connsiteY67" fmla="*/ 9523 h 10000"/>
                <a:gd name="connsiteX68" fmla="*/ 6831 w 10000"/>
                <a:gd name="connsiteY68" fmla="*/ 9624 h 10000"/>
                <a:gd name="connsiteX69" fmla="*/ 6684 w 10000"/>
                <a:gd name="connsiteY69" fmla="*/ 9711 h 10000"/>
                <a:gd name="connsiteX70" fmla="*/ 6540 w 10000"/>
                <a:gd name="connsiteY70" fmla="*/ 9799 h 10000"/>
                <a:gd name="connsiteX71" fmla="*/ 6411 w 10000"/>
                <a:gd name="connsiteY71" fmla="*/ 9859 h 10000"/>
                <a:gd name="connsiteX72" fmla="*/ 6293 w 10000"/>
                <a:gd name="connsiteY72" fmla="*/ 9919 h 10000"/>
                <a:gd name="connsiteX73" fmla="*/ 6196 w 10000"/>
                <a:gd name="connsiteY73" fmla="*/ 9953 h 10000"/>
                <a:gd name="connsiteX74" fmla="*/ 6108 w 10000"/>
                <a:gd name="connsiteY74" fmla="*/ 9966 h 10000"/>
                <a:gd name="connsiteX75" fmla="*/ 6008 w 10000"/>
                <a:gd name="connsiteY75" fmla="*/ 9966 h 10000"/>
                <a:gd name="connsiteX76" fmla="*/ 5888 w 10000"/>
                <a:gd name="connsiteY76" fmla="*/ 9940 h 10000"/>
                <a:gd name="connsiteX77" fmla="*/ 5755 w 10000"/>
                <a:gd name="connsiteY77" fmla="*/ 9906 h 10000"/>
                <a:gd name="connsiteX78" fmla="*/ 5611 w 10000"/>
                <a:gd name="connsiteY78" fmla="*/ 9852 h 10000"/>
                <a:gd name="connsiteX79" fmla="*/ 5459 w 10000"/>
                <a:gd name="connsiteY79" fmla="*/ 9792 h 10000"/>
                <a:gd name="connsiteX80" fmla="*/ 5297 w 10000"/>
                <a:gd name="connsiteY80" fmla="*/ 9725 h 10000"/>
                <a:gd name="connsiteX81" fmla="*/ 5132 w 10000"/>
                <a:gd name="connsiteY81" fmla="*/ 9644 h 10000"/>
                <a:gd name="connsiteX82" fmla="*/ 4965 w 10000"/>
                <a:gd name="connsiteY82" fmla="*/ 9564 h 10000"/>
                <a:gd name="connsiteX83" fmla="*/ 4794 w 10000"/>
                <a:gd name="connsiteY83" fmla="*/ 9490 h 10000"/>
                <a:gd name="connsiteX84" fmla="*/ 4630 w 10000"/>
                <a:gd name="connsiteY84" fmla="*/ 9403 h 10000"/>
                <a:gd name="connsiteX85" fmla="*/ 4468 w 10000"/>
                <a:gd name="connsiteY85" fmla="*/ 9322 h 10000"/>
                <a:gd name="connsiteX86" fmla="*/ 4297 w 10000"/>
                <a:gd name="connsiteY86" fmla="*/ 9248 h 10000"/>
                <a:gd name="connsiteX87" fmla="*/ 4133 w 10000"/>
                <a:gd name="connsiteY87" fmla="*/ 9181 h 10000"/>
                <a:gd name="connsiteX88" fmla="*/ 3986 w 10000"/>
                <a:gd name="connsiteY88" fmla="*/ 9121 h 10000"/>
                <a:gd name="connsiteX89" fmla="*/ 3851 w 10000"/>
                <a:gd name="connsiteY89" fmla="*/ 9074 h 10000"/>
                <a:gd name="connsiteX90" fmla="*/ 3739 w 10000"/>
                <a:gd name="connsiteY90" fmla="*/ 9047 h 10000"/>
                <a:gd name="connsiteX91" fmla="*/ 3674 w 10000"/>
                <a:gd name="connsiteY91" fmla="*/ 9047 h 10000"/>
                <a:gd name="connsiteX92" fmla="*/ 3598 w 10000"/>
                <a:gd name="connsiteY92" fmla="*/ 9074 h 10000"/>
                <a:gd name="connsiteX93" fmla="*/ 3504 w 10000"/>
                <a:gd name="connsiteY93" fmla="*/ 9107 h 10000"/>
                <a:gd name="connsiteX94" fmla="*/ 3401 w 10000"/>
                <a:gd name="connsiteY94" fmla="*/ 9161 h 10000"/>
                <a:gd name="connsiteX95" fmla="*/ 3283 w 10000"/>
                <a:gd name="connsiteY95" fmla="*/ 9228 h 10000"/>
                <a:gd name="connsiteX96" fmla="*/ 3160 w 10000"/>
                <a:gd name="connsiteY96" fmla="*/ 9309 h 10000"/>
                <a:gd name="connsiteX97" fmla="*/ 3025 w 10000"/>
                <a:gd name="connsiteY97" fmla="*/ 9403 h 10000"/>
                <a:gd name="connsiteX98" fmla="*/ 2840 w 10000"/>
                <a:gd name="connsiteY98" fmla="*/ 9523 h 10000"/>
                <a:gd name="connsiteX99" fmla="*/ 2651 w 10000"/>
                <a:gd name="connsiteY99" fmla="*/ 9624 h 10000"/>
                <a:gd name="connsiteX100" fmla="*/ 2457 w 10000"/>
                <a:gd name="connsiteY100" fmla="*/ 9725 h 10000"/>
                <a:gd name="connsiteX101" fmla="*/ 2260 w 10000"/>
                <a:gd name="connsiteY101" fmla="*/ 9799 h 10000"/>
                <a:gd name="connsiteX102" fmla="*/ 2069 w 10000"/>
                <a:gd name="connsiteY102" fmla="*/ 9866 h 10000"/>
                <a:gd name="connsiteX103" fmla="*/ 1875 w 10000"/>
                <a:gd name="connsiteY103" fmla="*/ 9919 h 10000"/>
                <a:gd name="connsiteX104" fmla="*/ 1687 w 10000"/>
                <a:gd name="connsiteY104" fmla="*/ 9953 h 10000"/>
                <a:gd name="connsiteX105" fmla="*/ 1505 w 10000"/>
                <a:gd name="connsiteY105" fmla="*/ 9980 h 10000"/>
                <a:gd name="connsiteX106" fmla="*/ 1329 w 10000"/>
                <a:gd name="connsiteY106" fmla="*/ 10000 h 10000"/>
                <a:gd name="connsiteX107" fmla="*/ 1161 w 10000"/>
                <a:gd name="connsiteY107" fmla="*/ 10000 h 10000"/>
                <a:gd name="connsiteX108" fmla="*/ 1002 w 10000"/>
                <a:gd name="connsiteY108" fmla="*/ 9987 h 10000"/>
                <a:gd name="connsiteX109" fmla="*/ 861 w 10000"/>
                <a:gd name="connsiteY109" fmla="*/ 9966 h 10000"/>
                <a:gd name="connsiteX110" fmla="*/ 729 w 10000"/>
                <a:gd name="connsiteY110" fmla="*/ 9926 h 10000"/>
                <a:gd name="connsiteX111" fmla="*/ 611 w 10000"/>
                <a:gd name="connsiteY111" fmla="*/ 9879 h 10000"/>
                <a:gd name="connsiteX112" fmla="*/ 511 w 10000"/>
                <a:gd name="connsiteY112" fmla="*/ 9819 h 10000"/>
                <a:gd name="connsiteX113" fmla="*/ 432 w 10000"/>
                <a:gd name="connsiteY113" fmla="*/ 9745 h 10000"/>
                <a:gd name="connsiteX114" fmla="*/ 373 w 10000"/>
                <a:gd name="connsiteY114" fmla="*/ 9664 h 10000"/>
                <a:gd name="connsiteX115" fmla="*/ 335 w 10000"/>
                <a:gd name="connsiteY115" fmla="*/ 9564 h 10000"/>
                <a:gd name="connsiteX116" fmla="*/ 294 w 10000"/>
                <a:gd name="connsiteY116" fmla="*/ 9396 h 10000"/>
                <a:gd name="connsiteX117" fmla="*/ 270 w 10000"/>
                <a:gd name="connsiteY117" fmla="*/ 9228 h 10000"/>
                <a:gd name="connsiteX118" fmla="*/ 267 w 10000"/>
                <a:gd name="connsiteY118" fmla="*/ 9074 h 10000"/>
                <a:gd name="connsiteX119" fmla="*/ 270 w 10000"/>
                <a:gd name="connsiteY119" fmla="*/ 8926 h 10000"/>
                <a:gd name="connsiteX120" fmla="*/ 291 w 10000"/>
                <a:gd name="connsiteY120" fmla="*/ 8799 h 10000"/>
                <a:gd name="connsiteX121" fmla="*/ 312 w 10000"/>
                <a:gd name="connsiteY121" fmla="*/ 8658 h 10000"/>
                <a:gd name="connsiteX122" fmla="*/ 341 w 10000"/>
                <a:gd name="connsiteY122" fmla="*/ 8530 h 10000"/>
                <a:gd name="connsiteX123" fmla="*/ 367 w 10000"/>
                <a:gd name="connsiteY123" fmla="*/ 8403 h 10000"/>
                <a:gd name="connsiteX124" fmla="*/ 400 w 10000"/>
                <a:gd name="connsiteY124" fmla="*/ 8275 h 10000"/>
                <a:gd name="connsiteX125" fmla="*/ 420 w 10000"/>
                <a:gd name="connsiteY125" fmla="*/ 8128 h 10000"/>
                <a:gd name="connsiteX126" fmla="*/ 438 w 10000"/>
                <a:gd name="connsiteY126" fmla="*/ 7980 h 10000"/>
                <a:gd name="connsiteX127" fmla="*/ 444 w 10000"/>
                <a:gd name="connsiteY127" fmla="*/ 7826 h 10000"/>
                <a:gd name="connsiteX128" fmla="*/ 438 w 10000"/>
                <a:gd name="connsiteY128" fmla="*/ 7611 h 10000"/>
                <a:gd name="connsiteX129" fmla="*/ 420 w 10000"/>
                <a:gd name="connsiteY129" fmla="*/ 7416 h 10000"/>
                <a:gd name="connsiteX130" fmla="*/ 391 w 10000"/>
                <a:gd name="connsiteY130" fmla="*/ 7235 h 10000"/>
                <a:gd name="connsiteX131" fmla="*/ 359 w 10000"/>
                <a:gd name="connsiteY131" fmla="*/ 7074 h 10000"/>
                <a:gd name="connsiteX132" fmla="*/ 317 w 10000"/>
                <a:gd name="connsiteY132" fmla="*/ 6919 h 10000"/>
                <a:gd name="connsiteX133" fmla="*/ 270 w 10000"/>
                <a:gd name="connsiteY133" fmla="*/ 6772 h 10000"/>
                <a:gd name="connsiteX134" fmla="*/ 226 w 10000"/>
                <a:gd name="connsiteY134" fmla="*/ 6631 h 10000"/>
                <a:gd name="connsiteX135" fmla="*/ 176 w 10000"/>
                <a:gd name="connsiteY135" fmla="*/ 6497 h 10000"/>
                <a:gd name="connsiteX136" fmla="*/ 132 w 10000"/>
                <a:gd name="connsiteY136" fmla="*/ 6356 h 10000"/>
                <a:gd name="connsiteX137" fmla="*/ 88 w 10000"/>
                <a:gd name="connsiteY137" fmla="*/ 6221 h 10000"/>
                <a:gd name="connsiteX138" fmla="*/ 56 w 10000"/>
                <a:gd name="connsiteY138" fmla="*/ 6074 h 10000"/>
                <a:gd name="connsiteX139" fmla="*/ 26 w 10000"/>
                <a:gd name="connsiteY139" fmla="*/ 5926 h 10000"/>
                <a:gd name="connsiteX140" fmla="*/ 6 w 10000"/>
                <a:gd name="connsiteY140" fmla="*/ 5765 h 10000"/>
                <a:gd name="connsiteX141" fmla="*/ 0 w 10000"/>
                <a:gd name="connsiteY141" fmla="*/ 5591 h 10000"/>
                <a:gd name="connsiteX142" fmla="*/ 3 w 10000"/>
                <a:gd name="connsiteY142" fmla="*/ 5409 h 10000"/>
                <a:gd name="connsiteX143" fmla="*/ 21 w 10000"/>
                <a:gd name="connsiteY143" fmla="*/ 5201 h 10000"/>
                <a:gd name="connsiteX144" fmla="*/ 59 w 10000"/>
                <a:gd name="connsiteY144" fmla="*/ 4987 h 10000"/>
                <a:gd name="connsiteX145" fmla="*/ 179 w 10000"/>
                <a:gd name="connsiteY145" fmla="*/ 4416 h 10000"/>
                <a:gd name="connsiteX146" fmla="*/ 312 w 10000"/>
                <a:gd name="connsiteY146" fmla="*/ 3893 h 10000"/>
                <a:gd name="connsiteX147" fmla="*/ 447 w 10000"/>
                <a:gd name="connsiteY147" fmla="*/ 3409 h 10000"/>
                <a:gd name="connsiteX148" fmla="*/ 597 w 10000"/>
                <a:gd name="connsiteY148" fmla="*/ 2966 h 10000"/>
                <a:gd name="connsiteX149" fmla="*/ 747 w 10000"/>
                <a:gd name="connsiteY149" fmla="*/ 2564 h 10000"/>
                <a:gd name="connsiteX150" fmla="*/ 908 w 10000"/>
                <a:gd name="connsiteY150" fmla="*/ 2201 h 10000"/>
                <a:gd name="connsiteX151" fmla="*/ 1070 w 10000"/>
                <a:gd name="connsiteY151" fmla="*/ 1872 h 10000"/>
                <a:gd name="connsiteX152" fmla="*/ 1414 w 10000"/>
                <a:gd name="connsiteY152" fmla="*/ 1309 h 10000"/>
                <a:gd name="connsiteX153" fmla="*/ 1593 w 10000"/>
                <a:gd name="connsiteY153" fmla="*/ 1067 h 10000"/>
                <a:gd name="connsiteX154" fmla="*/ 1952 w 10000"/>
                <a:gd name="connsiteY154" fmla="*/ 691 h 10000"/>
                <a:gd name="connsiteX155" fmla="*/ 2134 w 10000"/>
                <a:gd name="connsiteY155" fmla="*/ 537 h 10000"/>
                <a:gd name="connsiteX156" fmla="*/ 2313 w 10000"/>
                <a:gd name="connsiteY156" fmla="*/ 403 h 10000"/>
                <a:gd name="connsiteX157" fmla="*/ 2678 w 10000"/>
                <a:gd name="connsiteY157" fmla="*/ 208 h 10000"/>
                <a:gd name="connsiteX158" fmla="*/ 2854 w 10000"/>
                <a:gd name="connsiteY158" fmla="*/ 141 h 10000"/>
                <a:gd name="connsiteX159" fmla="*/ 3031 w 10000"/>
                <a:gd name="connsiteY159" fmla="*/ 81 h 10000"/>
                <a:gd name="connsiteX160" fmla="*/ 3201 w 10000"/>
                <a:gd name="connsiteY160" fmla="*/ 40 h 10000"/>
                <a:gd name="connsiteX161" fmla="*/ 3533 w 10000"/>
                <a:gd name="connsiteY161"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9045 w 10000"/>
                <a:gd name="connsiteY16" fmla="*/ 2121 h 10000"/>
                <a:gd name="connsiteX17" fmla="*/ 9162 w 10000"/>
                <a:gd name="connsiteY17" fmla="*/ 2356 h 10000"/>
                <a:gd name="connsiteX18" fmla="*/ 9277 w 10000"/>
                <a:gd name="connsiteY18" fmla="*/ 2604 h 10000"/>
                <a:gd name="connsiteX19" fmla="*/ 9389 w 10000"/>
                <a:gd name="connsiteY19" fmla="*/ 2866 h 10000"/>
                <a:gd name="connsiteX20" fmla="*/ 9497 w 10000"/>
                <a:gd name="connsiteY20" fmla="*/ 3121 h 10000"/>
                <a:gd name="connsiteX21" fmla="*/ 9600 w 10000"/>
                <a:gd name="connsiteY21" fmla="*/ 3383 h 10000"/>
                <a:gd name="connsiteX22" fmla="*/ 9688 w 10000"/>
                <a:gd name="connsiteY22" fmla="*/ 3651 h 10000"/>
                <a:gd name="connsiteX23" fmla="*/ 9777 w 10000"/>
                <a:gd name="connsiteY23" fmla="*/ 3906 h 10000"/>
                <a:gd name="connsiteX24" fmla="*/ 9847 w 10000"/>
                <a:gd name="connsiteY24" fmla="*/ 4168 h 10000"/>
                <a:gd name="connsiteX25" fmla="*/ 9909 w 10000"/>
                <a:gd name="connsiteY25" fmla="*/ 4416 h 10000"/>
                <a:gd name="connsiteX26" fmla="*/ 9953 w 10000"/>
                <a:gd name="connsiteY26" fmla="*/ 4664 h 10000"/>
                <a:gd name="connsiteX27" fmla="*/ 9988 w 10000"/>
                <a:gd name="connsiteY27" fmla="*/ 4899 h 10000"/>
                <a:gd name="connsiteX28" fmla="*/ 10000 w 10000"/>
                <a:gd name="connsiteY28" fmla="*/ 5121 h 10000"/>
                <a:gd name="connsiteX29" fmla="*/ 9997 w 10000"/>
                <a:gd name="connsiteY29" fmla="*/ 5329 h 10000"/>
                <a:gd name="connsiteX30" fmla="*/ 9974 w 10000"/>
                <a:gd name="connsiteY30" fmla="*/ 5530 h 10000"/>
                <a:gd name="connsiteX31" fmla="*/ 9938 w 10000"/>
                <a:gd name="connsiteY31" fmla="*/ 5644 h 10000"/>
                <a:gd name="connsiteX32" fmla="*/ 9891 w 10000"/>
                <a:gd name="connsiteY32" fmla="*/ 5738 h 10000"/>
                <a:gd name="connsiteX33" fmla="*/ 9821 w 10000"/>
                <a:gd name="connsiteY33" fmla="*/ 5826 h 10000"/>
                <a:gd name="connsiteX34" fmla="*/ 9741 w 10000"/>
                <a:gd name="connsiteY34" fmla="*/ 5893 h 10000"/>
                <a:gd name="connsiteX35" fmla="*/ 9653 w 10000"/>
                <a:gd name="connsiteY35" fmla="*/ 5953 h 10000"/>
                <a:gd name="connsiteX36" fmla="*/ 9553 w 10000"/>
                <a:gd name="connsiteY36" fmla="*/ 5993 h 10000"/>
                <a:gd name="connsiteX37" fmla="*/ 9447 w 10000"/>
                <a:gd name="connsiteY37" fmla="*/ 6040 h 10000"/>
                <a:gd name="connsiteX38" fmla="*/ 9339 w 10000"/>
                <a:gd name="connsiteY38" fmla="*/ 6074 h 10000"/>
                <a:gd name="connsiteX39" fmla="*/ 9224 w 10000"/>
                <a:gd name="connsiteY39" fmla="*/ 6101 h 10000"/>
                <a:gd name="connsiteX40" fmla="*/ 9112 w 10000"/>
                <a:gd name="connsiteY40" fmla="*/ 6128 h 10000"/>
                <a:gd name="connsiteX41" fmla="*/ 8998 w 10000"/>
                <a:gd name="connsiteY41" fmla="*/ 6161 h 10000"/>
                <a:gd name="connsiteX42" fmla="*/ 8892 w 10000"/>
                <a:gd name="connsiteY42" fmla="*/ 6188 h 10000"/>
                <a:gd name="connsiteX43" fmla="*/ 8792 w 10000"/>
                <a:gd name="connsiteY43" fmla="*/ 6221 h 10000"/>
                <a:gd name="connsiteX44" fmla="*/ 8701 w 10000"/>
                <a:gd name="connsiteY44" fmla="*/ 6262 h 10000"/>
                <a:gd name="connsiteX45" fmla="*/ 8621 w 10000"/>
                <a:gd name="connsiteY45" fmla="*/ 6309 h 10000"/>
                <a:gd name="connsiteX46" fmla="*/ 8554 w 10000"/>
                <a:gd name="connsiteY46" fmla="*/ 6369 h 10000"/>
                <a:gd name="connsiteX47" fmla="*/ 8495 w 10000"/>
                <a:gd name="connsiteY47" fmla="*/ 6436 h 10000"/>
                <a:gd name="connsiteX48" fmla="*/ 8463 w 10000"/>
                <a:gd name="connsiteY48" fmla="*/ 6523 h 10000"/>
                <a:gd name="connsiteX49" fmla="*/ 8419 w 10000"/>
                <a:gd name="connsiteY49" fmla="*/ 6711 h 10000"/>
                <a:gd name="connsiteX50" fmla="*/ 8380 w 10000"/>
                <a:gd name="connsiteY50" fmla="*/ 6913 h 10000"/>
                <a:gd name="connsiteX51" fmla="*/ 8354 w 10000"/>
                <a:gd name="connsiteY51" fmla="*/ 7114 h 10000"/>
                <a:gd name="connsiteX52" fmla="*/ 8333 w 10000"/>
                <a:gd name="connsiteY52" fmla="*/ 7322 h 10000"/>
                <a:gd name="connsiteX53" fmla="*/ 8313 w 10000"/>
                <a:gd name="connsiteY53" fmla="*/ 7530 h 10000"/>
                <a:gd name="connsiteX54" fmla="*/ 8289 w 10000"/>
                <a:gd name="connsiteY54" fmla="*/ 7732 h 10000"/>
                <a:gd name="connsiteX55" fmla="*/ 8260 w 10000"/>
                <a:gd name="connsiteY55" fmla="*/ 7913 h 10000"/>
                <a:gd name="connsiteX56" fmla="*/ 8222 w 10000"/>
                <a:gd name="connsiteY56" fmla="*/ 8081 h 10000"/>
                <a:gd name="connsiteX57" fmla="*/ 8172 w 10000"/>
                <a:gd name="connsiteY57" fmla="*/ 8235 h 10000"/>
                <a:gd name="connsiteX58" fmla="*/ 8092 w 10000"/>
                <a:gd name="connsiteY58" fmla="*/ 8403 h 10000"/>
                <a:gd name="connsiteX59" fmla="*/ 7995 w 10000"/>
                <a:gd name="connsiteY59" fmla="*/ 8557 h 10000"/>
                <a:gd name="connsiteX60" fmla="*/ 7878 w 10000"/>
                <a:gd name="connsiteY60" fmla="*/ 8711 h 10000"/>
                <a:gd name="connsiteX61" fmla="*/ 7748 w 10000"/>
                <a:gd name="connsiteY61" fmla="*/ 8866 h 10000"/>
                <a:gd name="connsiteX62" fmla="*/ 7604 w 10000"/>
                <a:gd name="connsiteY62" fmla="*/ 9013 h 10000"/>
                <a:gd name="connsiteX63" fmla="*/ 7457 w 10000"/>
                <a:gd name="connsiteY63" fmla="*/ 9154 h 10000"/>
                <a:gd name="connsiteX64" fmla="*/ 7302 w 10000"/>
                <a:gd name="connsiteY64" fmla="*/ 9282 h 10000"/>
                <a:gd name="connsiteX65" fmla="*/ 7146 w 10000"/>
                <a:gd name="connsiteY65" fmla="*/ 9403 h 10000"/>
                <a:gd name="connsiteX66" fmla="*/ 6987 w 10000"/>
                <a:gd name="connsiteY66" fmla="*/ 9523 h 10000"/>
                <a:gd name="connsiteX67" fmla="*/ 6831 w 10000"/>
                <a:gd name="connsiteY67" fmla="*/ 9624 h 10000"/>
                <a:gd name="connsiteX68" fmla="*/ 6684 w 10000"/>
                <a:gd name="connsiteY68" fmla="*/ 9711 h 10000"/>
                <a:gd name="connsiteX69" fmla="*/ 6540 w 10000"/>
                <a:gd name="connsiteY69" fmla="*/ 9799 h 10000"/>
                <a:gd name="connsiteX70" fmla="*/ 6411 w 10000"/>
                <a:gd name="connsiteY70" fmla="*/ 9859 h 10000"/>
                <a:gd name="connsiteX71" fmla="*/ 6293 w 10000"/>
                <a:gd name="connsiteY71" fmla="*/ 9919 h 10000"/>
                <a:gd name="connsiteX72" fmla="*/ 6196 w 10000"/>
                <a:gd name="connsiteY72" fmla="*/ 9953 h 10000"/>
                <a:gd name="connsiteX73" fmla="*/ 6108 w 10000"/>
                <a:gd name="connsiteY73" fmla="*/ 9966 h 10000"/>
                <a:gd name="connsiteX74" fmla="*/ 6008 w 10000"/>
                <a:gd name="connsiteY74" fmla="*/ 9966 h 10000"/>
                <a:gd name="connsiteX75" fmla="*/ 5888 w 10000"/>
                <a:gd name="connsiteY75" fmla="*/ 9940 h 10000"/>
                <a:gd name="connsiteX76" fmla="*/ 5755 w 10000"/>
                <a:gd name="connsiteY76" fmla="*/ 9906 h 10000"/>
                <a:gd name="connsiteX77" fmla="*/ 5611 w 10000"/>
                <a:gd name="connsiteY77" fmla="*/ 9852 h 10000"/>
                <a:gd name="connsiteX78" fmla="*/ 5459 w 10000"/>
                <a:gd name="connsiteY78" fmla="*/ 9792 h 10000"/>
                <a:gd name="connsiteX79" fmla="*/ 5297 w 10000"/>
                <a:gd name="connsiteY79" fmla="*/ 9725 h 10000"/>
                <a:gd name="connsiteX80" fmla="*/ 5132 w 10000"/>
                <a:gd name="connsiteY80" fmla="*/ 9644 h 10000"/>
                <a:gd name="connsiteX81" fmla="*/ 4965 w 10000"/>
                <a:gd name="connsiteY81" fmla="*/ 9564 h 10000"/>
                <a:gd name="connsiteX82" fmla="*/ 4794 w 10000"/>
                <a:gd name="connsiteY82" fmla="*/ 9490 h 10000"/>
                <a:gd name="connsiteX83" fmla="*/ 4630 w 10000"/>
                <a:gd name="connsiteY83" fmla="*/ 9403 h 10000"/>
                <a:gd name="connsiteX84" fmla="*/ 4468 w 10000"/>
                <a:gd name="connsiteY84" fmla="*/ 9322 h 10000"/>
                <a:gd name="connsiteX85" fmla="*/ 4297 w 10000"/>
                <a:gd name="connsiteY85" fmla="*/ 9248 h 10000"/>
                <a:gd name="connsiteX86" fmla="*/ 4133 w 10000"/>
                <a:gd name="connsiteY86" fmla="*/ 9181 h 10000"/>
                <a:gd name="connsiteX87" fmla="*/ 3986 w 10000"/>
                <a:gd name="connsiteY87" fmla="*/ 9121 h 10000"/>
                <a:gd name="connsiteX88" fmla="*/ 3851 w 10000"/>
                <a:gd name="connsiteY88" fmla="*/ 9074 h 10000"/>
                <a:gd name="connsiteX89" fmla="*/ 3739 w 10000"/>
                <a:gd name="connsiteY89" fmla="*/ 9047 h 10000"/>
                <a:gd name="connsiteX90" fmla="*/ 3674 w 10000"/>
                <a:gd name="connsiteY90" fmla="*/ 9047 h 10000"/>
                <a:gd name="connsiteX91" fmla="*/ 3598 w 10000"/>
                <a:gd name="connsiteY91" fmla="*/ 9074 h 10000"/>
                <a:gd name="connsiteX92" fmla="*/ 3504 w 10000"/>
                <a:gd name="connsiteY92" fmla="*/ 9107 h 10000"/>
                <a:gd name="connsiteX93" fmla="*/ 3401 w 10000"/>
                <a:gd name="connsiteY93" fmla="*/ 9161 h 10000"/>
                <a:gd name="connsiteX94" fmla="*/ 3283 w 10000"/>
                <a:gd name="connsiteY94" fmla="*/ 9228 h 10000"/>
                <a:gd name="connsiteX95" fmla="*/ 3160 w 10000"/>
                <a:gd name="connsiteY95" fmla="*/ 9309 h 10000"/>
                <a:gd name="connsiteX96" fmla="*/ 3025 w 10000"/>
                <a:gd name="connsiteY96" fmla="*/ 9403 h 10000"/>
                <a:gd name="connsiteX97" fmla="*/ 2840 w 10000"/>
                <a:gd name="connsiteY97" fmla="*/ 9523 h 10000"/>
                <a:gd name="connsiteX98" fmla="*/ 2651 w 10000"/>
                <a:gd name="connsiteY98" fmla="*/ 9624 h 10000"/>
                <a:gd name="connsiteX99" fmla="*/ 2457 w 10000"/>
                <a:gd name="connsiteY99" fmla="*/ 9725 h 10000"/>
                <a:gd name="connsiteX100" fmla="*/ 2260 w 10000"/>
                <a:gd name="connsiteY100" fmla="*/ 9799 h 10000"/>
                <a:gd name="connsiteX101" fmla="*/ 2069 w 10000"/>
                <a:gd name="connsiteY101" fmla="*/ 9866 h 10000"/>
                <a:gd name="connsiteX102" fmla="*/ 1875 w 10000"/>
                <a:gd name="connsiteY102" fmla="*/ 9919 h 10000"/>
                <a:gd name="connsiteX103" fmla="*/ 1687 w 10000"/>
                <a:gd name="connsiteY103" fmla="*/ 9953 h 10000"/>
                <a:gd name="connsiteX104" fmla="*/ 1505 w 10000"/>
                <a:gd name="connsiteY104" fmla="*/ 9980 h 10000"/>
                <a:gd name="connsiteX105" fmla="*/ 1329 w 10000"/>
                <a:gd name="connsiteY105" fmla="*/ 10000 h 10000"/>
                <a:gd name="connsiteX106" fmla="*/ 1161 w 10000"/>
                <a:gd name="connsiteY106" fmla="*/ 10000 h 10000"/>
                <a:gd name="connsiteX107" fmla="*/ 1002 w 10000"/>
                <a:gd name="connsiteY107" fmla="*/ 9987 h 10000"/>
                <a:gd name="connsiteX108" fmla="*/ 861 w 10000"/>
                <a:gd name="connsiteY108" fmla="*/ 9966 h 10000"/>
                <a:gd name="connsiteX109" fmla="*/ 729 w 10000"/>
                <a:gd name="connsiteY109" fmla="*/ 9926 h 10000"/>
                <a:gd name="connsiteX110" fmla="*/ 611 w 10000"/>
                <a:gd name="connsiteY110" fmla="*/ 9879 h 10000"/>
                <a:gd name="connsiteX111" fmla="*/ 511 w 10000"/>
                <a:gd name="connsiteY111" fmla="*/ 9819 h 10000"/>
                <a:gd name="connsiteX112" fmla="*/ 432 w 10000"/>
                <a:gd name="connsiteY112" fmla="*/ 9745 h 10000"/>
                <a:gd name="connsiteX113" fmla="*/ 373 w 10000"/>
                <a:gd name="connsiteY113" fmla="*/ 9664 h 10000"/>
                <a:gd name="connsiteX114" fmla="*/ 335 w 10000"/>
                <a:gd name="connsiteY114" fmla="*/ 9564 h 10000"/>
                <a:gd name="connsiteX115" fmla="*/ 294 w 10000"/>
                <a:gd name="connsiteY115" fmla="*/ 9396 h 10000"/>
                <a:gd name="connsiteX116" fmla="*/ 270 w 10000"/>
                <a:gd name="connsiteY116" fmla="*/ 9228 h 10000"/>
                <a:gd name="connsiteX117" fmla="*/ 267 w 10000"/>
                <a:gd name="connsiteY117" fmla="*/ 9074 h 10000"/>
                <a:gd name="connsiteX118" fmla="*/ 270 w 10000"/>
                <a:gd name="connsiteY118" fmla="*/ 8926 h 10000"/>
                <a:gd name="connsiteX119" fmla="*/ 291 w 10000"/>
                <a:gd name="connsiteY119" fmla="*/ 8799 h 10000"/>
                <a:gd name="connsiteX120" fmla="*/ 312 w 10000"/>
                <a:gd name="connsiteY120" fmla="*/ 8658 h 10000"/>
                <a:gd name="connsiteX121" fmla="*/ 341 w 10000"/>
                <a:gd name="connsiteY121" fmla="*/ 8530 h 10000"/>
                <a:gd name="connsiteX122" fmla="*/ 367 w 10000"/>
                <a:gd name="connsiteY122" fmla="*/ 8403 h 10000"/>
                <a:gd name="connsiteX123" fmla="*/ 400 w 10000"/>
                <a:gd name="connsiteY123" fmla="*/ 8275 h 10000"/>
                <a:gd name="connsiteX124" fmla="*/ 420 w 10000"/>
                <a:gd name="connsiteY124" fmla="*/ 8128 h 10000"/>
                <a:gd name="connsiteX125" fmla="*/ 438 w 10000"/>
                <a:gd name="connsiteY125" fmla="*/ 7980 h 10000"/>
                <a:gd name="connsiteX126" fmla="*/ 444 w 10000"/>
                <a:gd name="connsiteY126" fmla="*/ 7826 h 10000"/>
                <a:gd name="connsiteX127" fmla="*/ 438 w 10000"/>
                <a:gd name="connsiteY127" fmla="*/ 7611 h 10000"/>
                <a:gd name="connsiteX128" fmla="*/ 420 w 10000"/>
                <a:gd name="connsiteY128" fmla="*/ 7416 h 10000"/>
                <a:gd name="connsiteX129" fmla="*/ 391 w 10000"/>
                <a:gd name="connsiteY129" fmla="*/ 7235 h 10000"/>
                <a:gd name="connsiteX130" fmla="*/ 359 w 10000"/>
                <a:gd name="connsiteY130" fmla="*/ 7074 h 10000"/>
                <a:gd name="connsiteX131" fmla="*/ 317 w 10000"/>
                <a:gd name="connsiteY131" fmla="*/ 6919 h 10000"/>
                <a:gd name="connsiteX132" fmla="*/ 270 w 10000"/>
                <a:gd name="connsiteY132" fmla="*/ 6772 h 10000"/>
                <a:gd name="connsiteX133" fmla="*/ 226 w 10000"/>
                <a:gd name="connsiteY133" fmla="*/ 6631 h 10000"/>
                <a:gd name="connsiteX134" fmla="*/ 176 w 10000"/>
                <a:gd name="connsiteY134" fmla="*/ 6497 h 10000"/>
                <a:gd name="connsiteX135" fmla="*/ 132 w 10000"/>
                <a:gd name="connsiteY135" fmla="*/ 6356 h 10000"/>
                <a:gd name="connsiteX136" fmla="*/ 88 w 10000"/>
                <a:gd name="connsiteY136" fmla="*/ 6221 h 10000"/>
                <a:gd name="connsiteX137" fmla="*/ 56 w 10000"/>
                <a:gd name="connsiteY137" fmla="*/ 6074 h 10000"/>
                <a:gd name="connsiteX138" fmla="*/ 26 w 10000"/>
                <a:gd name="connsiteY138" fmla="*/ 5926 h 10000"/>
                <a:gd name="connsiteX139" fmla="*/ 6 w 10000"/>
                <a:gd name="connsiteY139" fmla="*/ 5765 h 10000"/>
                <a:gd name="connsiteX140" fmla="*/ 0 w 10000"/>
                <a:gd name="connsiteY140" fmla="*/ 5591 h 10000"/>
                <a:gd name="connsiteX141" fmla="*/ 3 w 10000"/>
                <a:gd name="connsiteY141" fmla="*/ 5409 h 10000"/>
                <a:gd name="connsiteX142" fmla="*/ 21 w 10000"/>
                <a:gd name="connsiteY142" fmla="*/ 5201 h 10000"/>
                <a:gd name="connsiteX143" fmla="*/ 59 w 10000"/>
                <a:gd name="connsiteY143" fmla="*/ 4987 h 10000"/>
                <a:gd name="connsiteX144" fmla="*/ 179 w 10000"/>
                <a:gd name="connsiteY144" fmla="*/ 4416 h 10000"/>
                <a:gd name="connsiteX145" fmla="*/ 312 w 10000"/>
                <a:gd name="connsiteY145" fmla="*/ 3893 h 10000"/>
                <a:gd name="connsiteX146" fmla="*/ 447 w 10000"/>
                <a:gd name="connsiteY146" fmla="*/ 3409 h 10000"/>
                <a:gd name="connsiteX147" fmla="*/ 597 w 10000"/>
                <a:gd name="connsiteY147" fmla="*/ 2966 h 10000"/>
                <a:gd name="connsiteX148" fmla="*/ 747 w 10000"/>
                <a:gd name="connsiteY148" fmla="*/ 2564 h 10000"/>
                <a:gd name="connsiteX149" fmla="*/ 908 w 10000"/>
                <a:gd name="connsiteY149" fmla="*/ 2201 h 10000"/>
                <a:gd name="connsiteX150" fmla="*/ 1070 w 10000"/>
                <a:gd name="connsiteY150" fmla="*/ 1872 h 10000"/>
                <a:gd name="connsiteX151" fmla="*/ 1414 w 10000"/>
                <a:gd name="connsiteY151" fmla="*/ 1309 h 10000"/>
                <a:gd name="connsiteX152" fmla="*/ 1593 w 10000"/>
                <a:gd name="connsiteY152" fmla="*/ 1067 h 10000"/>
                <a:gd name="connsiteX153" fmla="*/ 1952 w 10000"/>
                <a:gd name="connsiteY153" fmla="*/ 691 h 10000"/>
                <a:gd name="connsiteX154" fmla="*/ 2134 w 10000"/>
                <a:gd name="connsiteY154" fmla="*/ 537 h 10000"/>
                <a:gd name="connsiteX155" fmla="*/ 2313 w 10000"/>
                <a:gd name="connsiteY155" fmla="*/ 403 h 10000"/>
                <a:gd name="connsiteX156" fmla="*/ 2678 w 10000"/>
                <a:gd name="connsiteY156" fmla="*/ 208 h 10000"/>
                <a:gd name="connsiteX157" fmla="*/ 2854 w 10000"/>
                <a:gd name="connsiteY157" fmla="*/ 141 h 10000"/>
                <a:gd name="connsiteX158" fmla="*/ 3031 w 10000"/>
                <a:gd name="connsiteY158" fmla="*/ 81 h 10000"/>
                <a:gd name="connsiteX159" fmla="*/ 3201 w 10000"/>
                <a:gd name="connsiteY159" fmla="*/ 40 h 10000"/>
                <a:gd name="connsiteX160" fmla="*/ 3533 w 10000"/>
                <a:gd name="connsiteY160"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9045 w 10000"/>
                <a:gd name="connsiteY15" fmla="*/ 2121 h 10000"/>
                <a:gd name="connsiteX16" fmla="*/ 9162 w 10000"/>
                <a:gd name="connsiteY16" fmla="*/ 2356 h 10000"/>
                <a:gd name="connsiteX17" fmla="*/ 9277 w 10000"/>
                <a:gd name="connsiteY17" fmla="*/ 2604 h 10000"/>
                <a:gd name="connsiteX18" fmla="*/ 9389 w 10000"/>
                <a:gd name="connsiteY18" fmla="*/ 2866 h 10000"/>
                <a:gd name="connsiteX19" fmla="*/ 9497 w 10000"/>
                <a:gd name="connsiteY19" fmla="*/ 3121 h 10000"/>
                <a:gd name="connsiteX20" fmla="*/ 9600 w 10000"/>
                <a:gd name="connsiteY20" fmla="*/ 3383 h 10000"/>
                <a:gd name="connsiteX21" fmla="*/ 9688 w 10000"/>
                <a:gd name="connsiteY21" fmla="*/ 3651 h 10000"/>
                <a:gd name="connsiteX22" fmla="*/ 9777 w 10000"/>
                <a:gd name="connsiteY22" fmla="*/ 3906 h 10000"/>
                <a:gd name="connsiteX23" fmla="*/ 9847 w 10000"/>
                <a:gd name="connsiteY23" fmla="*/ 4168 h 10000"/>
                <a:gd name="connsiteX24" fmla="*/ 9909 w 10000"/>
                <a:gd name="connsiteY24" fmla="*/ 4416 h 10000"/>
                <a:gd name="connsiteX25" fmla="*/ 9953 w 10000"/>
                <a:gd name="connsiteY25" fmla="*/ 4664 h 10000"/>
                <a:gd name="connsiteX26" fmla="*/ 9988 w 10000"/>
                <a:gd name="connsiteY26" fmla="*/ 4899 h 10000"/>
                <a:gd name="connsiteX27" fmla="*/ 10000 w 10000"/>
                <a:gd name="connsiteY27" fmla="*/ 5121 h 10000"/>
                <a:gd name="connsiteX28" fmla="*/ 9997 w 10000"/>
                <a:gd name="connsiteY28" fmla="*/ 5329 h 10000"/>
                <a:gd name="connsiteX29" fmla="*/ 9974 w 10000"/>
                <a:gd name="connsiteY29" fmla="*/ 5530 h 10000"/>
                <a:gd name="connsiteX30" fmla="*/ 9938 w 10000"/>
                <a:gd name="connsiteY30" fmla="*/ 5644 h 10000"/>
                <a:gd name="connsiteX31" fmla="*/ 9891 w 10000"/>
                <a:gd name="connsiteY31" fmla="*/ 5738 h 10000"/>
                <a:gd name="connsiteX32" fmla="*/ 9821 w 10000"/>
                <a:gd name="connsiteY32" fmla="*/ 5826 h 10000"/>
                <a:gd name="connsiteX33" fmla="*/ 9741 w 10000"/>
                <a:gd name="connsiteY33" fmla="*/ 5893 h 10000"/>
                <a:gd name="connsiteX34" fmla="*/ 9653 w 10000"/>
                <a:gd name="connsiteY34" fmla="*/ 5953 h 10000"/>
                <a:gd name="connsiteX35" fmla="*/ 9553 w 10000"/>
                <a:gd name="connsiteY35" fmla="*/ 5993 h 10000"/>
                <a:gd name="connsiteX36" fmla="*/ 9447 w 10000"/>
                <a:gd name="connsiteY36" fmla="*/ 6040 h 10000"/>
                <a:gd name="connsiteX37" fmla="*/ 9339 w 10000"/>
                <a:gd name="connsiteY37" fmla="*/ 6074 h 10000"/>
                <a:gd name="connsiteX38" fmla="*/ 9224 w 10000"/>
                <a:gd name="connsiteY38" fmla="*/ 6101 h 10000"/>
                <a:gd name="connsiteX39" fmla="*/ 9112 w 10000"/>
                <a:gd name="connsiteY39" fmla="*/ 6128 h 10000"/>
                <a:gd name="connsiteX40" fmla="*/ 8998 w 10000"/>
                <a:gd name="connsiteY40" fmla="*/ 6161 h 10000"/>
                <a:gd name="connsiteX41" fmla="*/ 8892 w 10000"/>
                <a:gd name="connsiteY41" fmla="*/ 6188 h 10000"/>
                <a:gd name="connsiteX42" fmla="*/ 8792 w 10000"/>
                <a:gd name="connsiteY42" fmla="*/ 6221 h 10000"/>
                <a:gd name="connsiteX43" fmla="*/ 8701 w 10000"/>
                <a:gd name="connsiteY43" fmla="*/ 6262 h 10000"/>
                <a:gd name="connsiteX44" fmla="*/ 8621 w 10000"/>
                <a:gd name="connsiteY44" fmla="*/ 6309 h 10000"/>
                <a:gd name="connsiteX45" fmla="*/ 8554 w 10000"/>
                <a:gd name="connsiteY45" fmla="*/ 6369 h 10000"/>
                <a:gd name="connsiteX46" fmla="*/ 8495 w 10000"/>
                <a:gd name="connsiteY46" fmla="*/ 6436 h 10000"/>
                <a:gd name="connsiteX47" fmla="*/ 8463 w 10000"/>
                <a:gd name="connsiteY47" fmla="*/ 6523 h 10000"/>
                <a:gd name="connsiteX48" fmla="*/ 8419 w 10000"/>
                <a:gd name="connsiteY48" fmla="*/ 6711 h 10000"/>
                <a:gd name="connsiteX49" fmla="*/ 8380 w 10000"/>
                <a:gd name="connsiteY49" fmla="*/ 6913 h 10000"/>
                <a:gd name="connsiteX50" fmla="*/ 8354 w 10000"/>
                <a:gd name="connsiteY50" fmla="*/ 7114 h 10000"/>
                <a:gd name="connsiteX51" fmla="*/ 8333 w 10000"/>
                <a:gd name="connsiteY51" fmla="*/ 7322 h 10000"/>
                <a:gd name="connsiteX52" fmla="*/ 8313 w 10000"/>
                <a:gd name="connsiteY52" fmla="*/ 7530 h 10000"/>
                <a:gd name="connsiteX53" fmla="*/ 8289 w 10000"/>
                <a:gd name="connsiteY53" fmla="*/ 7732 h 10000"/>
                <a:gd name="connsiteX54" fmla="*/ 8260 w 10000"/>
                <a:gd name="connsiteY54" fmla="*/ 7913 h 10000"/>
                <a:gd name="connsiteX55" fmla="*/ 8222 w 10000"/>
                <a:gd name="connsiteY55" fmla="*/ 8081 h 10000"/>
                <a:gd name="connsiteX56" fmla="*/ 8172 w 10000"/>
                <a:gd name="connsiteY56" fmla="*/ 8235 h 10000"/>
                <a:gd name="connsiteX57" fmla="*/ 8092 w 10000"/>
                <a:gd name="connsiteY57" fmla="*/ 8403 h 10000"/>
                <a:gd name="connsiteX58" fmla="*/ 7995 w 10000"/>
                <a:gd name="connsiteY58" fmla="*/ 8557 h 10000"/>
                <a:gd name="connsiteX59" fmla="*/ 7878 w 10000"/>
                <a:gd name="connsiteY59" fmla="*/ 8711 h 10000"/>
                <a:gd name="connsiteX60" fmla="*/ 7748 w 10000"/>
                <a:gd name="connsiteY60" fmla="*/ 8866 h 10000"/>
                <a:gd name="connsiteX61" fmla="*/ 7604 w 10000"/>
                <a:gd name="connsiteY61" fmla="*/ 9013 h 10000"/>
                <a:gd name="connsiteX62" fmla="*/ 7457 w 10000"/>
                <a:gd name="connsiteY62" fmla="*/ 9154 h 10000"/>
                <a:gd name="connsiteX63" fmla="*/ 7302 w 10000"/>
                <a:gd name="connsiteY63" fmla="*/ 9282 h 10000"/>
                <a:gd name="connsiteX64" fmla="*/ 7146 w 10000"/>
                <a:gd name="connsiteY64" fmla="*/ 9403 h 10000"/>
                <a:gd name="connsiteX65" fmla="*/ 6987 w 10000"/>
                <a:gd name="connsiteY65" fmla="*/ 9523 h 10000"/>
                <a:gd name="connsiteX66" fmla="*/ 6831 w 10000"/>
                <a:gd name="connsiteY66" fmla="*/ 9624 h 10000"/>
                <a:gd name="connsiteX67" fmla="*/ 6684 w 10000"/>
                <a:gd name="connsiteY67" fmla="*/ 9711 h 10000"/>
                <a:gd name="connsiteX68" fmla="*/ 6540 w 10000"/>
                <a:gd name="connsiteY68" fmla="*/ 9799 h 10000"/>
                <a:gd name="connsiteX69" fmla="*/ 6411 w 10000"/>
                <a:gd name="connsiteY69" fmla="*/ 9859 h 10000"/>
                <a:gd name="connsiteX70" fmla="*/ 6293 w 10000"/>
                <a:gd name="connsiteY70" fmla="*/ 9919 h 10000"/>
                <a:gd name="connsiteX71" fmla="*/ 6196 w 10000"/>
                <a:gd name="connsiteY71" fmla="*/ 9953 h 10000"/>
                <a:gd name="connsiteX72" fmla="*/ 6108 w 10000"/>
                <a:gd name="connsiteY72" fmla="*/ 9966 h 10000"/>
                <a:gd name="connsiteX73" fmla="*/ 6008 w 10000"/>
                <a:gd name="connsiteY73" fmla="*/ 9966 h 10000"/>
                <a:gd name="connsiteX74" fmla="*/ 5888 w 10000"/>
                <a:gd name="connsiteY74" fmla="*/ 9940 h 10000"/>
                <a:gd name="connsiteX75" fmla="*/ 5755 w 10000"/>
                <a:gd name="connsiteY75" fmla="*/ 9906 h 10000"/>
                <a:gd name="connsiteX76" fmla="*/ 5611 w 10000"/>
                <a:gd name="connsiteY76" fmla="*/ 9852 h 10000"/>
                <a:gd name="connsiteX77" fmla="*/ 5459 w 10000"/>
                <a:gd name="connsiteY77" fmla="*/ 9792 h 10000"/>
                <a:gd name="connsiteX78" fmla="*/ 5297 w 10000"/>
                <a:gd name="connsiteY78" fmla="*/ 9725 h 10000"/>
                <a:gd name="connsiteX79" fmla="*/ 5132 w 10000"/>
                <a:gd name="connsiteY79" fmla="*/ 9644 h 10000"/>
                <a:gd name="connsiteX80" fmla="*/ 4965 w 10000"/>
                <a:gd name="connsiteY80" fmla="*/ 9564 h 10000"/>
                <a:gd name="connsiteX81" fmla="*/ 4794 w 10000"/>
                <a:gd name="connsiteY81" fmla="*/ 9490 h 10000"/>
                <a:gd name="connsiteX82" fmla="*/ 4630 w 10000"/>
                <a:gd name="connsiteY82" fmla="*/ 9403 h 10000"/>
                <a:gd name="connsiteX83" fmla="*/ 4468 w 10000"/>
                <a:gd name="connsiteY83" fmla="*/ 9322 h 10000"/>
                <a:gd name="connsiteX84" fmla="*/ 4297 w 10000"/>
                <a:gd name="connsiteY84" fmla="*/ 9248 h 10000"/>
                <a:gd name="connsiteX85" fmla="*/ 4133 w 10000"/>
                <a:gd name="connsiteY85" fmla="*/ 9181 h 10000"/>
                <a:gd name="connsiteX86" fmla="*/ 3986 w 10000"/>
                <a:gd name="connsiteY86" fmla="*/ 9121 h 10000"/>
                <a:gd name="connsiteX87" fmla="*/ 3851 w 10000"/>
                <a:gd name="connsiteY87" fmla="*/ 9074 h 10000"/>
                <a:gd name="connsiteX88" fmla="*/ 3739 w 10000"/>
                <a:gd name="connsiteY88" fmla="*/ 9047 h 10000"/>
                <a:gd name="connsiteX89" fmla="*/ 3674 w 10000"/>
                <a:gd name="connsiteY89" fmla="*/ 9047 h 10000"/>
                <a:gd name="connsiteX90" fmla="*/ 3598 w 10000"/>
                <a:gd name="connsiteY90" fmla="*/ 9074 h 10000"/>
                <a:gd name="connsiteX91" fmla="*/ 3504 w 10000"/>
                <a:gd name="connsiteY91" fmla="*/ 9107 h 10000"/>
                <a:gd name="connsiteX92" fmla="*/ 3401 w 10000"/>
                <a:gd name="connsiteY92" fmla="*/ 9161 h 10000"/>
                <a:gd name="connsiteX93" fmla="*/ 3283 w 10000"/>
                <a:gd name="connsiteY93" fmla="*/ 9228 h 10000"/>
                <a:gd name="connsiteX94" fmla="*/ 3160 w 10000"/>
                <a:gd name="connsiteY94" fmla="*/ 9309 h 10000"/>
                <a:gd name="connsiteX95" fmla="*/ 3025 w 10000"/>
                <a:gd name="connsiteY95" fmla="*/ 9403 h 10000"/>
                <a:gd name="connsiteX96" fmla="*/ 2840 w 10000"/>
                <a:gd name="connsiteY96" fmla="*/ 9523 h 10000"/>
                <a:gd name="connsiteX97" fmla="*/ 2651 w 10000"/>
                <a:gd name="connsiteY97" fmla="*/ 9624 h 10000"/>
                <a:gd name="connsiteX98" fmla="*/ 2457 w 10000"/>
                <a:gd name="connsiteY98" fmla="*/ 9725 h 10000"/>
                <a:gd name="connsiteX99" fmla="*/ 2260 w 10000"/>
                <a:gd name="connsiteY99" fmla="*/ 9799 h 10000"/>
                <a:gd name="connsiteX100" fmla="*/ 2069 w 10000"/>
                <a:gd name="connsiteY100" fmla="*/ 9866 h 10000"/>
                <a:gd name="connsiteX101" fmla="*/ 1875 w 10000"/>
                <a:gd name="connsiteY101" fmla="*/ 9919 h 10000"/>
                <a:gd name="connsiteX102" fmla="*/ 1687 w 10000"/>
                <a:gd name="connsiteY102" fmla="*/ 9953 h 10000"/>
                <a:gd name="connsiteX103" fmla="*/ 1505 w 10000"/>
                <a:gd name="connsiteY103" fmla="*/ 9980 h 10000"/>
                <a:gd name="connsiteX104" fmla="*/ 1329 w 10000"/>
                <a:gd name="connsiteY104" fmla="*/ 10000 h 10000"/>
                <a:gd name="connsiteX105" fmla="*/ 1161 w 10000"/>
                <a:gd name="connsiteY105" fmla="*/ 10000 h 10000"/>
                <a:gd name="connsiteX106" fmla="*/ 1002 w 10000"/>
                <a:gd name="connsiteY106" fmla="*/ 9987 h 10000"/>
                <a:gd name="connsiteX107" fmla="*/ 861 w 10000"/>
                <a:gd name="connsiteY107" fmla="*/ 9966 h 10000"/>
                <a:gd name="connsiteX108" fmla="*/ 729 w 10000"/>
                <a:gd name="connsiteY108" fmla="*/ 9926 h 10000"/>
                <a:gd name="connsiteX109" fmla="*/ 611 w 10000"/>
                <a:gd name="connsiteY109" fmla="*/ 9879 h 10000"/>
                <a:gd name="connsiteX110" fmla="*/ 511 w 10000"/>
                <a:gd name="connsiteY110" fmla="*/ 9819 h 10000"/>
                <a:gd name="connsiteX111" fmla="*/ 432 w 10000"/>
                <a:gd name="connsiteY111" fmla="*/ 9745 h 10000"/>
                <a:gd name="connsiteX112" fmla="*/ 373 w 10000"/>
                <a:gd name="connsiteY112" fmla="*/ 9664 h 10000"/>
                <a:gd name="connsiteX113" fmla="*/ 335 w 10000"/>
                <a:gd name="connsiteY113" fmla="*/ 9564 h 10000"/>
                <a:gd name="connsiteX114" fmla="*/ 294 w 10000"/>
                <a:gd name="connsiteY114" fmla="*/ 9396 h 10000"/>
                <a:gd name="connsiteX115" fmla="*/ 270 w 10000"/>
                <a:gd name="connsiteY115" fmla="*/ 9228 h 10000"/>
                <a:gd name="connsiteX116" fmla="*/ 267 w 10000"/>
                <a:gd name="connsiteY116" fmla="*/ 9074 h 10000"/>
                <a:gd name="connsiteX117" fmla="*/ 270 w 10000"/>
                <a:gd name="connsiteY117" fmla="*/ 8926 h 10000"/>
                <a:gd name="connsiteX118" fmla="*/ 291 w 10000"/>
                <a:gd name="connsiteY118" fmla="*/ 8799 h 10000"/>
                <a:gd name="connsiteX119" fmla="*/ 312 w 10000"/>
                <a:gd name="connsiteY119" fmla="*/ 8658 h 10000"/>
                <a:gd name="connsiteX120" fmla="*/ 341 w 10000"/>
                <a:gd name="connsiteY120" fmla="*/ 8530 h 10000"/>
                <a:gd name="connsiteX121" fmla="*/ 367 w 10000"/>
                <a:gd name="connsiteY121" fmla="*/ 8403 h 10000"/>
                <a:gd name="connsiteX122" fmla="*/ 400 w 10000"/>
                <a:gd name="connsiteY122" fmla="*/ 8275 h 10000"/>
                <a:gd name="connsiteX123" fmla="*/ 420 w 10000"/>
                <a:gd name="connsiteY123" fmla="*/ 8128 h 10000"/>
                <a:gd name="connsiteX124" fmla="*/ 438 w 10000"/>
                <a:gd name="connsiteY124" fmla="*/ 7980 h 10000"/>
                <a:gd name="connsiteX125" fmla="*/ 444 w 10000"/>
                <a:gd name="connsiteY125" fmla="*/ 7826 h 10000"/>
                <a:gd name="connsiteX126" fmla="*/ 438 w 10000"/>
                <a:gd name="connsiteY126" fmla="*/ 7611 h 10000"/>
                <a:gd name="connsiteX127" fmla="*/ 420 w 10000"/>
                <a:gd name="connsiteY127" fmla="*/ 7416 h 10000"/>
                <a:gd name="connsiteX128" fmla="*/ 391 w 10000"/>
                <a:gd name="connsiteY128" fmla="*/ 7235 h 10000"/>
                <a:gd name="connsiteX129" fmla="*/ 359 w 10000"/>
                <a:gd name="connsiteY129" fmla="*/ 7074 h 10000"/>
                <a:gd name="connsiteX130" fmla="*/ 317 w 10000"/>
                <a:gd name="connsiteY130" fmla="*/ 6919 h 10000"/>
                <a:gd name="connsiteX131" fmla="*/ 270 w 10000"/>
                <a:gd name="connsiteY131" fmla="*/ 6772 h 10000"/>
                <a:gd name="connsiteX132" fmla="*/ 226 w 10000"/>
                <a:gd name="connsiteY132" fmla="*/ 6631 h 10000"/>
                <a:gd name="connsiteX133" fmla="*/ 176 w 10000"/>
                <a:gd name="connsiteY133" fmla="*/ 6497 h 10000"/>
                <a:gd name="connsiteX134" fmla="*/ 132 w 10000"/>
                <a:gd name="connsiteY134" fmla="*/ 6356 h 10000"/>
                <a:gd name="connsiteX135" fmla="*/ 88 w 10000"/>
                <a:gd name="connsiteY135" fmla="*/ 6221 h 10000"/>
                <a:gd name="connsiteX136" fmla="*/ 56 w 10000"/>
                <a:gd name="connsiteY136" fmla="*/ 6074 h 10000"/>
                <a:gd name="connsiteX137" fmla="*/ 26 w 10000"/>
                <a:gd name="connsiteY137" fmla="*/ 5926 h 10000"/>
                <a:gd name="connsiteX138" fmla="*/ 6 w 10000"/>
                <a:gd name="connsiteY138" fmla="*/ 5765 h 10000"/>
                <a:gd name="connsiteX139" fmla="*/ 0 w 10000"/>
                <a:gd name="connsiteY139" fmla="*/ 5591 h 10000"/>
                <a:gd name="connsiteX140" fmla="*/ 3 w 10000"/>
                <a:gd name="connsiteY140" fmla="*/ 5409 h 10000"/>
                <a:gd name="connsiteX141" fmla="*/ 21 w 10000"/>
                <a:gd name="connsiteY141" fmla="*/ 5201 h 10000"/>
                <a:gd name="connsiteX142" fmla="*/ 59 w 10000"/>
                <a:gd name="connsiteY142" fmla="*/ 4987 h 10000"/>
                <a:gd name="connsiteX143" fmla="*/ 179 w 10000"/>
                <a:gd name="connsiteY143" fmla="*/ 4416 h 10000"/>
                <a:gd name="connsiteX144" fmla="*/ 312 w 10000"/>
                <a:gd name="connsiteY144" fmla="*/ 3893 h 10000"/>
                <a:gd name="connsiteX145" fmla="*/ 447 w 10000"/>
                <a:gd name="connsiteY145" fmla="*/ 3409 h 10000"/>
                <a:gd name="connsiteX146" fmla="*/ 597 w 10000"/>
                <a:gd name="connsiteY146" fmla="*/ 2966 h 10000"/>
                <a:gd name="connsiteX147" fmla="*/ 747 w 10000"/>
                <a:gd name="connsiteY147" fmla="*/ 2564 h 10000"/>
                <a:gd name="connsiteX148" fmla="*/ 908 w 10000"/>
                <a:gd name="connsiteY148" fmla="*/ 2201 h 10000"/>
                <a:gd name="connsiteX149" fmla="*/ 1070 w 10000"/>
                <a:gd name="connsiteY149" fmla="*/ 1872 h 10000"/>
                <a:gd name="connsiteX150" fmla="*/ 1414 w 10000"/>
                <a:gd name="connsiteY150" fmla="*/ 1309 h 10000"/>
                <a:gd name="connsiteX151" fmla="*/ 1593 w 10000"/>
                <a:gd name="connsiteY151" fmla="*/ 1067 h 10000"/>
                <a:gd name="connsiteX152" fmla="*/ 1952 w 10000"/>
                <a:gd name="connsiteY152" fmla="*/ 691 h 10000"/>
                <a:gd name="connsiteX153" fmla="*/ 2134 w 10000"/>
                <a:gd name="connsiteY153" fmla="*/ 537 h 10000"/>
                <a:gd name="connsiteX154" fmla="*/ 2313 w 10000"/>
                <a:gd name="connsiteY154" fmla="*/ 403 h 10000"/>
                <a:gd name="connsiteX155" fmla="*/ 2678 w 10000"/>
                <a:gd name="connsiteY155" fmla="*/ 208 h 10000"/>
                <a:gd name="connsiteX156" fmla="*/ 2854 w 10000"/>
                <a:gd name="connsiteY156" fmla="*/ 141 h 10000"/>
                <a:gd name="connsiteX157" fmla="*/ 3031 w 10000"/>
                <a:gd name="connsiteY157" fmla="*/ 81 h 10000"/>
                <a:gd name="connsiteX158" fmla="*/ 3201 w 10000"/>
                <a:gd name="connsiteY158" fmla="*/ 40 h 10000"/>
                <a:gd name="connsiteX159" fmla="*/ 3533 w 10000"/>
                <a:gd name="connsiteY159"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070 w 10000"/>
                <a:gd name="connsiteY148" fmla="*/ 1872 h 10000"/>
                <a:gd name="connsiteX149" fmla="*/ 1414 w 10000"/>
                <a:gd name="connsiteY149" fmla="*/ 1309 h 10000"/>
                <a:gd name="connsiteX150" fmla="*/ 1593 w 10000"/>
                <a:gd name="connsiteY150" fmla="*/ 1067 h 10000"/>
                <a:gd name="connsiteX151" fmla="*/ 1952 w 10000"/>
                <a:gd name="connsiteY151" fmla="*/ 691 h 10000"/>
                <a:gd name="connsiteX152" fmla="*/ 2134 w 10000"/>
                <a:gd name="connsiteY152" fmla="*/ 537 h 10000"/>
                <a:gd name="connsiteX153" fmla="*/ 2313 w 10000"/>
                <a:gd name="connsiteY153" fmla="*/ 403 h 10000"/>
                <a:gd name="connsiteX154" fmla="*/ 2678 w 10000"/>
                <a:gd name="connsiteY154" fmla="*/ 208 h 10000"/>
                <a:gd name="connsiteX155" fmla="*/ 2854 w 10000"/>
                <a:gd name="connsiteY155" fmla="*/ 141 h 10000"/>
                <a:gd name="connsiteX156" fmla="*/ 3031 w 10000"/>
                <a:gd name="connsiteY156" fmla="*/ 81 h 10000"/>
                <a:gd name="connsiteX157" fmla="*/ 3201 w 10000"/>
                <a:gd name="connsiteY157" fmla="*/ 40 h 10000"/>
                <a:gd name="connsiteX158" fmla="*/ 3533 w 10000"/>
                <a:gd name="connsiteY158"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414 w 10000"/>
                <a:gd name="connsiteY148" fmla="*/ 1309 h 10000"/>
                <a:gd name="connsiteX149" fmla="*/ 1593 w 10000"/>
                <a:gd name="connsiteY149" fmla="*/ 1067 h 10000"/>
                <a:gd name="connsiteX150" fmla="*/ 1952 w 10000"/>
                <a:gd name="connsiteY150" fmla="*/ 691 h 10000"/>
                <a:gd name="connsiteX151" fmla="*/ 2134 w 10000"/>
                <a:gd name="connsiteY151" fmla="*/ 537 h 10000"/>
                <a:gd name="connsiteX152" fmla="*/ 2313 w 10000"/>
                <a:gd name="connsiteY152" fmla="*/ 403 h 10000"/>
                <a:gd name="connsiteX153" fmla="*/ 2678 w 10000"/>
                <a:gd name="connsiteY153" fmla="*/ 208 h 10000"/>
                <a:gd name="connsiteX154" fmla="*/ 2854 w 10000"/>
                <a:gd name="connsiteY154" fmla="*/ 141 h 10000"/>
                <a:gd name="connsiteX155" fmla="*/ 3031 w 10000"/>
                <a:gd name="connsiteY155" fmla="*/ 81 h 10000"/>
                <a:gd name="connsiteX156" fmla="*/ 3201 w 10000"/>
                <a:gd name="connsiteY156" fmla="*/ 40 h 10000"/>
                <a:gd name="connsiteX157" fmla="*/ 3533 w 10000"/>
                <a:gd name="connsiteY157"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414 w 10000"/>
                <a:gd name="connsiteY148" fmla="*/ 1309 h 10000"/>
                <a:gd name="connsiteX149" fmla="*/ 1952 w 10000"/>
                <a:gd name="connsiteY149" fmla="*/ 691 h 10000"/>
                <a:gd name="connsiteX150" fmla="*/ 2134 w 10000"/>
                <a:gd name="connsiteY150" fmla="*/ 537 h 10000"/>
                <a:gd name="connsiteX151" fmla="*/ 2313 w 10000"/>
                <a:gd name="connsiteY151" fmla="*/ 403 h 10000"/>
                <a:gd name="connsiteX152" fmla="*/ 2678 w 10000"/>
                <a:gd name="connsiteY152" fmla="*/ 208 h 10000"/>
                <a:gd name="connsiteX153" fmla="*/ 2854 w 10000"/>
                <a:gd name="connsiteY153" fmla="*/ 141 h 10000"/>
                <a:gd name="connsiteX154" fmla="*/ 3031 w 10000"/>
                <a:gd name="connsiteY154" fmla="*/ 81 h 10000"/>
                <a:gd name="connsiteX155" fmla="*/ 3201 w 10000"/>
                <a:gd name="connsiteY155" fmla="*/ 40 h 10000"/>
                <a:gd name="connsiteX156" fmla="*/ 3533 w 10000"/>
                <a:gd name="connsiteY156"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952 w 10000"/>
                <a:gd name="connsiteY148" fmla="*/ 691 h 10000"/>
                <a:gd name="connsiteX149" fmla="*/ 2134 w 10000"/>
                <a:gd name="connsiteY149" fmla="*/ 537 h 10000"/>
                <a:gd name="connsiteX150" fmla="*/ 2313 w 10000"/>
                <a:gd name="connsiteY150" fmla="*/ 403 h 10000"/>
                <a:gd name="connsiteX151" fmla="*/ 2678 w 10000"/>
                <a:gd name="connsiteY151" fmla="*/ 208 h 10000"/>
                <a:gd name="connsiteX152" fmla="*/ 2854 w 10000"/>
                <a:gd name="connsiteY152" fmla="*/ 141 h 10000"/>
                <a:gd name="connsiteX153" fmla="*/ 3031 w 10000"/>
                <a:gd name="connsiteY153" fmla="*/ 81 h 10000"/>
                <a:gd name="connsiteX154" fmla="*/ 3201 w 10000"/>
                <a:gd name="connsiteY154" fmla="*/ 40 h 10000"/>
                <a:gd name="connsiteX155" fmla="*/ 3533 w 10000"/>
                <a:gd name="connsiteY155"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1952 w 10000"/>
                <a:gd name="connsiteY147" fmla="*/ 691 h 10000"/>
                <a:gd name="connsiteX148" fmla="*/ 2134 w 10000"/>
                <a:gd name="connsiteY148" fmla="*/ 537 h 10000"/>
                <a:gd name="connsiteX149" fmla="*/ 2313 w 10000"/>
                <a:gd name="connsiteY149" fmla="*/ 403 h 10000"/>
                <a:gd name="connsiteX150" fmla="*/ 2678 w 10000"/>
                <a:gd name="connsiteY150" fmla="*/ 208 h 10000"/>
                <a:gd name="connsiteX151" fmla="*/ 2854 w 10000"/>
                <a:gd name="connsiteY151" fmla="*/ 141 h 10000"/>
                <a:gd name="connsiteX152" fmla="*/ 3031 w 10000"/>
                <a:gd name="connsiteY152" fmla="*/ 81 h 10000"/>
                <a:gd name="connsiteX153" fmla="*/ 3201 w 10000"/>
                <a:gd name="connsiteY153" fmla="*/ 40 h 10000"/>
                <a:gd name="connsiteX154" fmla="*/ 3533 w 10000"/>
                <a:gd name="connsiteY154"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1952 w 10000"/>
                <a:gd name="connsiteY146" fmla="*/ 691 h 10000"/>
                <a:gd name="connsiteX147" fmla="*/ 2134 w 10000"/>
                <a:gd name="connsiteY147" fmla="*/ 537 h 10000"/>
                <a:gd name="connsiteX148" fmla="*/ 2313 w 10000"/>
                <a:gd name="connsiteY148" fmla="*/ 403 h 10000"/>
                <a:gd name="connsiteX149" fmla="*/ 2678 w 10000"/>
                <a:gd name="connsiteY149" fmla="*/ 208 h 10000"/>
                <a:gd name="connsiteX150" fmla="*/ 2854 w 10000"/>
                <a:gd name="connsiteY150" fmla="*/ 141 h 10000"/>
                <a:gd name="connsiteX151" fmla="*/ 3031 w 10000"/>
                <a:gd name="connsiteY151" fmla="*/ 81 h 10000"/>
                <a:gd name="connsiteX152" fmla="*/ 3201 w 10000"/>
                <a:gd name="connsiteY152" fmla="*/ 40 h 10000"/>
                <a:gd name="connsiteX153" fmla="*/ 3533 w 10000"/>
                <a:gd name="connsiteY153"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597 w 10000"/>
                <a:gd name="connsiteY144" fmla="*/ 2966 h 10000"/>
                <a:gd name="connsiteX145" fmla="*/ 1952 w 10000"/>
                <a:gd name="connsiteY145" fmla="*/ 691 h 10000"/>
                <a:gd name="connsiteX146" fmla="*/ 2134 w 10000"/>
                <a:gd name="connsiteY146" fmla="*/ 537 h 10000"/>
                <a:gd name="connsiteX147" fmla="*/ 2313 w 10000"/>
                <a:gd name="connsiteY147" fmla="*/ 403 h 10000"/>
                <a:gd name="connsiteX148" fmla="*/ 2678 w 10000"/>
                <a:gd name="connsiteY148" fmla="*/ 208 h 10000"/>
                <a:gd name="connsiteX149" fmla="*/ 2854 w 10000"/>
                <a:gd name="connsiteY149" fmla="*/ 141 h 10000"/>
                <a:gd name="connsiteX150" fmla="*/ 3031 w 10000"/>
                <a:gd name="connsiteY150" fmla="*/ 81 h 10000"/>
                <a:gd name="connsiteX151" fmla="*/ 3201 w 10000"/>
                <a:gd name="connsiteY151" fmla="*/ 40 h 10000"/>
                <a:gd name="connsiteX152" fmla="*/ 3533 w 10000"/>
                <a:gd name="connsiteY152"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597 w 10000"/>
                <a:gd name="connsiteY143" fmla="*/ 2966 h 10000"/>
                <a:gd name="connsiteX144" fmla="*/ 1952 w 10000"/>
                <a:gd name="connsiteY144" fmla="*/ 691 h 10000"/>
                <a:gd name="connsiteX145" fmla="*/ 2134 w 10000"/>
                <a:gd name="connsiteY145" fmla="*/ 537 h 10000"/>
                <a:gd name="connsiteX146" fmla="*/ 2313 w 10000"/>
                <a:gd name="connsiteY146" fmla="*/ 403 h 10000"/>
                <a:gd name="connsiteX147" fmla="*/ 2678 w 10000"/>
                <a:gd name="connsiteY147" fmla="*/ 208 h 10000"/>
                <a:gd name="connsiteX148" fmla="*/ 2854 w 10000"/>
                <a:gd name="connsiteY148" fmla="*/ 141 h 10000"/>
                <a:gd name="connsiteX149" fmla="*/ 3031 w 10000"/>
                <a:gd name="connsiteY149" fmla="*/ 81 h 10000"/>
                <a:gd name="connsiteX150" fmla="*/ 3201 w 10000"/>
                <a:gd name="connsiteY150" fmla="*/ 40 h 10000"/>
                <a:gd name="connsiteX151" fmla="*/ 3533 w 10000"/>
                <a:gd name="connsiteY151"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1952 w 10000"/>
                <a:gd name="connsiteY143" fmla="*/ 691 h 10000"/>
                <a:gd name="connsiteX144" fmla="*/ 2134 w 10000"/>
                <a:gd name="connsiteY144" fmla="*/ 537 h 10000"/>
                <a:gd name="connsiteX145" fmla="*/ 2313 w 10000"/>
                <a:gd name="connsiteY145" fmla="*/ 403 h 10000"/>
                <a:gd name="connsiteX146" fmla="*/ 2678 w 10000"/>
                <a:gd name="connsiteY146" fmla="*/ 208 h 10000"/>
                <a:gd name="connsiteX147" fmla="*/ 2854 w 10000"/>
                <a:gd name="connsiteY147" fmla="*/ 141 h 10000"/>
                <a:gd name="connsiteX148" fmla="*/ 3031 w 10000"/>
                <a:gd name="connsiteY148" fmla="*/ 81 h 10000"/>
                <a:gd name="connsiteX149" fmla="*/ 3201 w 10000"/>
                <a:gd name="connsiteY149" fmla="*/ 40 h 10000"/>
                <a:gd name="connsiteX150" fmla="*/ 3533 w 10000"/>
                <a:gd name="connsiteY150"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952 w 10000"/>
                <a:gd name="connsiteY142" fmla="*/ 691 h 10000"/>
                <a:gd name="connsiteX143" fmla="*/ 2134 w 10000"/>
                <a:gd name="connsiteY143" fmla="*/ 537 h 10000"/>
                <a:gd name="connsiteX144" fmla="*/ 2313 w 10000"/>
                <a:gd name="connsiteY144" fmla="*/ 403 h 10000"/>
                <a:gd name="connsiteX145" fmla="*/ 2678 w 10000"/>
                <a:gd name="connsiteY145" fmla="*/ 208 h 10000"/>
                <a:gd name="connsiteX146" fmla="*/ 2854 w 10000"/>
                <a:gd name="connsiteY146" fmla="*/ 141 h 10000"/>
                <a:gd name="connsiteX147" fmla="*/ 3031 w 10000"/>
                <a:gd name="connsiteY147" fmla="*/ 81 h 10000"/>
                <a:gd name="connsiteX148" fmla="*/ 3201 w 10000"/>
                <a:gd name="connsiteY148" fmla="*/ 40 h 10000"/>
                <a:gd name="connsiteX149" fmla="*/ 3533 w 10000"/>
                <a:gd name="connsiteY149"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0000" h="10000">
                  <a:moveTo>
                    <a:pt x="3533" y="0"/>
                  </a:moveTo>
                  <a:lnTo>
                    <a:pt x="3839" y="0"/>
                  </a:lnTo>
                  <a:lnTo>
                    <a:pt x="3983" y="7"/>
                  </a:lnTo>
                  <a:lnTo>
                    <a:pt x="4115" y="27"/>
                  </a:lnTo>
                  <a:lnTo>
                    <a:pt x="4245" y="40"/>
                  </a:lnTo>
                  <a:lnTo>
                    <a:pt x="4362" y="67"/>
                  </a:lnTo>
                  <a:cubicBezTo>
                    <a:pt x="4415" y="77"/>
                    <a:pt x="4495" y="89"/>
                    <a:pt x="4562" y="101"/>
                  </a:cubicBezTo>
                  <a:lnTo>
                    <a:pt x="4979" y="154"/>
                  </a:lnTo>
                  <a:lnTo>
                    <a:pt x="5203" y="181"/>
                  </a:lnTo>
                  <a:lnTo>
                    <a:pt x="5667" y="201"/>
                  </a:lnTo>
                  <a:lnTo>
                    <a:pt x="6373" y="235"/>
                  </a:lnTo>
                  <a:lnTo>
                    <a:pt x="6834" y="275"/>
                  </a:lnTo>
                  <a:lnTo>
                    <a:pt x="7269" y="336"/>
                  </a:lnTo>
                  <a:lnTo>
                    <a:pt x="7837" y="517"/>
                  </a:lnTo>
                  <a:lnTo>
                    <a:pt x="9045" y="2121"/>
                  </a:lnTo>
                  <a:lnTo>
                    <a:pt x="9162" y="2356"/>
                  </a:lnTo>
                  <a:cubicBezTo>
                    <a:pt x="9200" y="2439"/>
                    <a:pt x="9239" y="2521"/>
                    <a:pt x="9277" y="2604"/>
                  </a:cubicBezTo>
                  <a:cubicBezTo>
                    <a:pt x="9314" y="2691"/>
                    <a:pt x="9352" y="2779"/>
                    <a:pt x="9389" y="2866"/>
                  </a:cubicBezTo>
                  <a:lnTo>
                    <a:pt x="9497" y="3121"/>
                  </a:lnTo>
                  <a:cubicBezTo>
                    <a:pt x="9531" y="3208"/>
                    <a:pt x="9566" y="3296"/>
                    <a:pt x="9600" y="3383"/>
                  </a:cubicBezTo>
                  <a:cubicBezTo>
                    <a:pt x="9629" y="3472"/>
                    <a:pt x="9659" y="3562"/>
                    <a:pt x="9688" y="3651"/>
                  </a:cubicBezTo>
                  <a:cubicBezTo>
                    <a:pt x="9718" y="3736"/>
                    <a:pt x="9747" y="3821"/>
                    <a:pt x="9777" y="3906"/>
                  </a:cubicBezTo>
                  <a:cubicBezTo>
                    <a:pt x="9800" y="3993"/>
                    <a:pt x="9824" y="4081"/>
                    <a:pt x="9847" y="4168"/>
                  </a:cubicBezTo>
                  <a:cubicBezTo>
                    <a:pt x="9868" y="4251"/>
                    <a:pt x="9888" y="4333"/>
                    <a:pt x="9909" y="4416"/>
                  </a:cubicBezTo>
                  <a:cubicBezTo>
                    <a:pt x="9924" y="4499"/>
                    <a:pt x="9938" y="4581"/>
                    <a:pt x="9953" y="4664"/>
                  </a:cubicBezTo>
                  <a:cubicBezTo>
                    <a:pt x="9965" y="4742"/>
                    <a:pt x="9976" y="4821"/>
                    <a:pt x="9988" y="4899"/>
                  </a:cubicBezTo>
                  <a:lnTo>
                    <a:pt x="10000" y="5121"/>
                  </a:lnTo>
                  <a:cubicBezTo>
                    <a:pt x="9999" y="5190"/>
                    <a:pt x="9998" y="5260"/>
                    <a:pt x="9997" y="5329"/>
                  </a:cubicBezTo>
                  <a:cubicBezTo>
                    <a:pt x="9989" y="5396"/>
                    <a:pt x="9982" y="5463"/>
                    <a:pt x="9974" y="5530"/>
                  </a:cubicBezTo>
                  <a:lnTo>
                    <a:pt x="9938" y="5644"/>
                  </a:lnTo>
                  <a:cubicBezTo>
                    <a:pt x="9922" y="5675"/>
                    <a:pt x="9907" y="5707"/>
                    <a:pt x="9891" y="5738"/>
                  </a:cubicBezTo>
                  <a:lnTo>
                    <a:pt x="9821" y="5826"/>
                  </a:lnTo>
                  <a:cubicBezTo>
                    <a:pt x="9794" y="5848"/>
                    <a:pt x="9768" y="5871"/>
                    <a:pt x="9741" y="5893"/>
                  </a:cubicBezTo>
                  <a:lnTo>
                    <a:pt x="9653" y="5953"/>
                  </a:lnTo>
                  <a:lnTo>
                    <a:pt x="9553" y="5993"/>
                  </a:lnTo>
                  <a:cubicBezTo>
                    <a:pt x="9518" y="6009"/>
                    <a:pt x="9482" y="6024"/>
                    <a:pt x="9447" y="6040"/>
                  </a:cubicBezTo>
                  <a:lnTo>
                    <a:pt x="9339" y="6074"/>
                  </a:lnTo>
                  <a:lnTo>
                    <a:pt x="9224" y="6101"/>
                  </a:lnTo>
                  <a:lnTo>
                    <a:pt x="9112" y="6128"/>
                  </a:lnTo>
                  <a:lnTo>
                    <a:pt x="8998" y="6161"/>
                  </a:lnTo>
                  <a:lnTo>
                    <a:pt x="8892" y="6188"/>
                  </a:lnTo>
                  <a:lnTo>
                    <a:pt x="8792" y="6221"/>
                  </a:lnTo>
                  <a:cubicBezTo>
                    <a:pt x="8762" y="6235"/>
                    <a:pt x="8731" y="6248"/>
                    <a:pt x="8701" y="6262"/>
                  </a:cubicBezTo>
                  <a:lnTo>
                    <a:pt x="8621" y="6309"/>
                  </a:lnTo>
                  <a:cubicBezTo>
                    <a:pt x="8599" y="6329"/>
                    <a:pt x="8576" y="6349"/>
                    <a:pt x="8554" y="6369"/>
                  </a:cubicBezTo>
                  <a:cubicBezTo>
                    <a:pt x="8534" y="6391"/>
                    <a:pt x="8515" y="6414"/>
                    <a:pt x="8495" y="6436"/>
                  </a:cubicBezTo>
                  <a:cubicBezTo>
                    <a:pt x="8484" y="6465"/>
                    <a:pt x="8474" y="6494"/>
                    <a:pt x="8463" y="6523"/>
                  </a:cubicBezTo>
                  <a:cubicBezTo>
                    <a:pt x="8448" y="6586"/>
                    <a:pt x="8434" y="6648"/>
                    <a:pt x="8419" y="6711"/>
                  </a:cubicBezTo>
                  <a:cubicBezTo>
                    <a:pt x="8406" y="6778"/>
                    <a:pt x="8393" y="6846"/>
                    <a:pt x="8380" y="6913"/>
                  </a:cubicBezTo>
                  <a:cubicBezTo>
                    <a:pt x="8371" y="6980"/>
                    <a:pt x="8363" y="7047"/>
                    <a:pt x="8354" y="7114"/>
                  </a:cubicBezTo>
                  <a:cubicBezTo>
                    <a:pt x="8347" y="7183"/>
                    <a:pt x="8340" y="7253"/>
                    <a:pt x="8333" y="7322"/>
                  </a:cubicBezTo>
                  <a:cubicBezTo>
                    <a:pt x="8326" y="7391"/>
                    <a:pt x="8320" y="7461"/>
                    <a:pt x="8313" y="7530"/>
                  </a:cubicBezTo>
                  <a:cubicBezTo>
                    <a:pt x="8305" y="7597"/>
                    <a:pt x="8297" y="7665"/>
                    <a:pt x="8289" y="7732"/>
                  </a:cubicBezTo>
                  <a:cubicBezTo>
                    <a:pt x="8279" y="7792"/>
                    <a:pt x="8270" y="7853"/>
                    <a:pt x="8260" y="7913"/>
                  </a:cubicBezTo>
                  <a:cubicBezTo>
                    <a:pt x="8247" y="7969"/>
                    <a:pt x="8235" y="8025"/>
                    <a:pt x="8222" y="8081"/>
                  </a:cubicBezTo>
                  <a:cubicBezTo>
                    <a:pt x="8205" y="8132"/>
                    <a:pt x="8189" y="8184"/>
                    <a:pt x="8172" y="8235"/>
                  </a:cubicBezTo>
                  <a:cubicBezTo>
                    <a:pt x="8145" y="8291"/>
                    <a:pt x="8119" y="8347"/>
                    <a:pt x="8092" y="8403"/>
                  </a:cubicBezTo>
                  <a:lnTo>
                    <a:pt x="7995" y="8557"/>
                  </a:lnTo>
                  <a:lnTo>
                    <a:pt x="7878" y="8711"/>
                  </a:lnTo>
                  <a:cubicBezTo>
                    <a:pt x="7835" y="8763"/>
                    <a:pt x="7791" y="8814"/>
                    <a:pt x="7748" y="8866"/>
                  </a:cubicBezTo>
                  <a:lnTo>
                    <a:pt x="7604" y="9013"/>
                  </a:lnTo>
                  <a:lnTo>
                    <a:pt x="7457" y="9154"/>
                  </a:lnTo>
                  <a:lnTo>
                    <a:pt x="7302" y="9282"/>
                  </a:lnTo>
                  <a:lnTo>
                    <a:pt x="7146" y="9403"/>
                  </a:lnTo>
                  <a:lnTo>
                    <a:pt x="6987" y="9523"/>
                  </a:lnTo>
                  <a:lnTo>
                    <a:pt x="6831" y="9624"/>
                  </a:lnTo>
                  <a:lnTo>
                    <a:pt x="6684" y="9711"/>
                  </a:lnTo>
                  <a:lnTo>
                    <a:pt x="6540" y="9799"/>
                  </a:lnTo>
                  <a:lnTo>
                    <a:pt x="6411" y="9859"/>
                  </a:lnTo>
                  <a:lnTo>
                    <a:pt x="6293" y="9919"/>
                  </a:lnTo>
                  <a:lnTo>
                    <a:pt x="6196" y="9953"/>
                  </a:lnTo>
                  <a:lnTo>
                    <a:pt x="6108" y="9966"/>
                  </a:lnTo>
                  <a:lnTo>
                    <a:pt x="6008" y="9966"/>
                  </a:lnTo>
                  <a:lnTo>
                    <a:pt x="5888" y="9940"/>
                  </a:lnTo>
                  <a:lnTo>
                    <a:pt x="5755" y="9906"/>
                  </a:lnTo>
                  <a:lnTo>
                    <a:pt x="5611" y="9852"/>
                  </a:lnTo>
                  <a:lnTo>
                    <a:pt x="5459" y="9792"/>
                  </a:lnTo>
                  <a:lnTo>
                    <a:pt x="5297" y="9725"/>
                  </a:lnTo>
                  <a:lnTo>
                    <a:pt x="5132" y="9644"/>
                  </a:lnTo>
                  <a:lnTo>
                    <a:pt x="4965" y="9564"/>
                  </a:lnTo>
                  <a:lnTo>
                    <a:pt x="4794" y="9490"/>
                  </a:lnTo>
                  <a:lnTo>
                    <a:pt x="4630" y="9403"/>
                  </a:lnTo>
                  <a:lnTo>
                    <a:pt x="4468" y="9322"/>
                  </a:lnTo>
                  <a:lnTo>
                    <a:pt x="4297" y="9248"/>
                  </a:lnTo>
                  <a:lnTo>
                    <a:pt x="4133" y="9181"/>
                  </a:lnTo>
                  <a:lnTo>
                    <a:pt x="3986" y="9121"/>
                  </a:lnTo>
                  <a:lnTo>
                    <a:pt x="3851" y="9074"/>
                  </a:lnTo>
                  <a:lnTo>
                    <a:pt x="3739" y="9047"/>
                  </a:lnTo>
                  <a:lnTo>
                    <a:pt x="3674" y="9047"/>
                  </a:lnTo>
                  <a:lnTo>
                    <a:pt x="3598" y="9074"/>
                  </a:lnTo>
                  <a:lnTo>
                    <a:pt x="3504" y="9107"/>
                  </a:lnTo>
                  <a:lnTo>
                    <a:pt x="3401" y="9161"/>
                  </a:lnTo>
                  <a:lnTo>
                    <a:pt x="3283" y="9228"/>
                  </a:lnTo>
                  <a:lnTo>
                    <a:pt x="3160" y="9309"/>
                  </a:lnTo>
                  <a:lnTo>
                    <a:pt x="3025" y="9403"/>
                  </a:lnTo>
                  <a:lnTo>
                    <a:pt x="2840" y="9523"/>
                  </a:lnTo>
                  <a:lnTo>
                    <a:pt x="2651" y="9624"/>
                  </a:lnTo>
                  <a:lnTo>
                    <a:pt x="2457" y="9725"/>
                  </a:lnTo>
                  <a:lnTo>
                    <a:pt x="2260" y="9799"/>
                  </a:lnTo>
                  <a:lnTo>
                    <a:pt x="2069" y="9866"/>
                  </a:lnTo>
                  <a:lnTo>
                    <a:pt x="1875" y="9919"/>
                  </a:lnTo>
                  <a:lnTo>
                    <a:pt x="1687" y="9953"/>
                  </a:lnTo>
                  <a:lnTo>
                    <a:pt x="1505" y="9980"/>
                  </a:lnTo>
                  <a:lnTo>
                    <a:pt x="1329" y="10000"/>
                  </a:lnTo>
                  <a:lnTo>
                    <a:pt x="1161" y="10000"/>
                  </a:lnTo>
                  <a:lnTo>
                    <a:pt x="1002" y="9987"/>
                  </a:lnTo>
                  <a:lnTo>
                    <a:pt x="861" y="9966"/>
                  </a:lnTo>
                  <a:lnTo>
                    <a:pt x="729" y="9926"/>
                  </a:lnTo>
                  <a:cubicBezTo>
                    <a:pt x="690" y="9910"/>
                    <a:pt x="650" y="9895"/>
                    <a:pt x="611" y="9879"/>
                  </a:cubicBezTo>
                  <a:lnTo>
                    <a:pt x="511" y="9819"/>
                  </a:lnTo>
                  <a:cubicBezTo>
                    <a:pt x="485" y="9794"/>
                    <a:pt x="458" y="9770"/>
                    <a:pt x="432" y="9745"/>
                  </a:cubicBezTo>
                  <a:cubicBezTo>
                    <a:pt x="412" y="9718"/>
                    <a:pt x="393" y="9691"/>
                    <a:pt x="373" y="9664"/>
                  </a:cubicBezTo>
                  <a:cubicBezTo>
                    <a:pt x="360" y="9631"/>
                    <a:pt x="348" y="9597"/>
                    <a:pt x="335" y="9564"/>
                  </a:cubicBezTo>
                  <a:cubicBezTo>
                    <a:pt x="321" y="9508"/>
                    <a:pt x="308" y="9452"/>
                    <a:pt x="294" y="9396"/>
                  </a:cubicBezTo>
                  <a:lnTo>
                    <a:pt x="270" y="9228"/>
                  </a:lnTo>
                  <a:cubicBezTo>
                    <a:pt x="269" y="9177"/>
                    <a:pt x="268" y="9125"/>
                    <a:pt x="267" y="9074"/>
                  </a:cubicBezTo>
                  <a:cubicBezTo>
                    <a:pt x="268" y="9025"/>
                    <a:pt x="269" y="8975"/>
                    <a:pt x="270" y="8926"/>
                  </a:cubicBezTo>
                  <a:cubicBezTo>
                    <a:pt x="277" y="8884"/>
                    <a:pt x="284" y="8841"/>
                    <a:pt x="291" y="8799"/>
                  </a:cubicBezTo>
                  <a:lnTo>
                    <a:pt x="312" y="8658"/>
                  </a:lnTo>
                  <a:cubicBezTo>
                    <a:pt x="322" y="8615"/>
                    <a:pt x="331" y="8573"/>
                    <a:pt x="341" y="8530"/>
                  </a:cubicBezTo>
                  <a:cubicBezTo>
                    <a:pt x="350" y="8488"/>
                    <a:pt x="358" y="8445"/>
                    <a:pt x="367" y="8403"/>
                  </a:cubicBezTo>
                  <a:cubicBezTo>
                    <a:pt x="378" y="8360"/>
                    <a:pt x="389" y="8318"/>
                    <a:pt x="400" y="8275"/>
                  </a:cubicBezTo>
                  <a:cubicBezTo>
                    <a:pt x="407" y="8226"/>
                    <a:pt x="413" y="8177"/>
                    <a:pt x="420" y="8128"/>
                  </a:cubicBezTo>
                  <a:cubicBezTo>
                    <a:pt x="426" y="8079"/>
                    <a:pt x="432" y="8029"/>
                    <a:pt x="438" y="7980"/>
                  </a:cubicBezTo>
                  <a:cubicBezTo>
                    <a:pt x="440" y="7929"/>
                    <a:pt x="442" y="7877"/>
                    <a:pt x="444" y="7826"/>
                  </a:cubicBezTo>
                  <a:cubicBezTo>
                    <a:pt x="442" y="7754"/>
                    <a:pt x="440" y="7683"/>
                    <a:pt x="438" y="7611"/>
                  </a:cubicBezTo>
                  <a:lnTo>
                    <a:pt x="420" y="7416"/>
                  </a:lnTo>
                  <a:cubicBezTo>
                    <a:pt x="410" y="7356"/>
                    <a:pt x="401" y="7295"/>
                    <a:pt x="391" y="7235"/>
                  </a:cubicBezTo>
                  <a:cubicBezTo>
                    <a:pt x="380" y="7181"/>
                    <a:pt x="370" y="7128"/>
                    <a:pt x="359" y="7074"/>
                  </a:cubicBezTo>
                  <a:cubicBezTo>
                    <a:pt x="345" y="7022"/>
                    <a:pt x="331" y="6971"/>
                    <a:pt x="317" y="6919"/>
                  </a:cubicBezTo>
                  <a:cubicBezTo>
                    <a:pt x="301" y="6870"/>
                    <a:pt x="286" y="6821"/>
                    <a:pt x="270" y="6772"/>
                  </a:cubicBezTo>
                  <a:cubicBezTo>
                    <a:pt x="255" y="6725"/>
                    <a:pt x="241" y="6678"/>
                    <a:pt x="226" y="6631"/>
                  </a:cubicBezTo>
                  <a:cubicBezTo>
                    <a:pt x="209" y="6586"/>
                    <a:pt x="193" y="6542"/>
                    <a:pt x="176" y="6497"/>
                  </a:cubicBezTo>
                  <a:cubicBezTo>
                    <a:pt x="161" y="6450"/>
                    <a:pt x="147" y="6403"/>
                    <a:pt x="132" y="6356"/>
                  </a:cubicBezTo>
                  <a:cubicBezTo>
                    <a:pt x="117" y="6311"/>
                    <a:pt x="103" y="6266"/>
                    <a:pt x="88" y="6221"/>
                  </a:cubicBezTo>
                  <a:cubicBezTo>
                    <a:pt x="77" y="6172"/>
                    <a:pt x="67" y="6123"/>
                    <a:pt x="56" y="6074"/>
                  </a:cubicBezTo>
                  <a:cubicBezTo>
                    <a:pt x="46" y="6025"/>
                    <a:pt x="36" y="5975"/>
                    <a:pt x="26" y="5926"/>
                  </a:cubicBezTo>
                  <a:cubicBezTo>
                    <a:pt x="19" y="5872"/>
                    <a:pt x="13" y="5819"/>
                    <a:pt x="6" y="5765"/>
                  </a:cubicBezTo>
                  <a:lnTo>
                    <a:pt x="0" y="5591"/>
                  </a:lnTo>
                  <a:cubicBezTo>
                    <a:pt x="1" y="5530"/>
                    <a:pt x="2" y="5470"/>
                    <a:pt x="3" y="5409"/>
                  </a:cubicBezTo>
                  <a:cubicBezTo>
                    <a:pt x="9" y="5340"/>
                    <a:pt x="15" y="5270"/>
                    <a:pt x="21" y="5201"/>
                  </a:cubicBezTo>
                  <a:cubicBezTo>
                    <a:pt x="34" y="5130"/>
                    <a:pt x="46" y="5058"/>
                    <a:pt x="59" y="4987"/>
                  </a:cubicBezTo>
                  <a:lnTo>
                    <a:pt x="1952" y="691"/>
                  </a:lnTo>
                  <a:cubicBezTo>
                    <a:pt x="2013" y="640"/>
                    <a:pt x="2073" y="588"/>
                    <a:pt x="2134" y="537"/>
                  </a:cubicBezTo>
                  <a:lnTo>
                    <a:pt x="2313" y="403"/>
                  </a:lnTo>
                  <a:lnTo>
                    <a:pt x="2678" y="208"/>
                  </a:lnTo>
                  <a:lnTo>
                    <a:pt x="2854" y="141"/>
                  </a:lnTo>
                  <a:lnTo>
                    <a:pt x="3031" y="81"/>
                  </a:lnTo>
                  <a:lnTo>
                    <a:pt x="3201" y="40"/>
                  </a:lnTo>
                  <a:lnTo>
                    <a:pt x="3533" y="0"/>
                  </a:lnTo>
                  <a:close/>
                </a:path>
              </a:pathLst>
            </a:custGeom>
            <a:solidFill>
              <a:schemeClr val="accent4">
                <a:lumMod val="40000"/>
                <a:lumOff val="60000"/>
              </a:schemeClr>
            </a:solidFill>
            <a:ln w="0">
              <a:solidFill>
                <a:schemeClr val="accent4">
                  <a:lumMod val="40000"/>
                  <a:lumOff val="60000"/>
                </a:schemeClr>
              </a:solidFill>
              <a:prstDash val="solid"/>
              <a:round/>
              <a:headEnd/>
              <a:tailEnd/>
            </a:ln>
          </p:spPr>
          <p:txBody>
            <a:bodyPr vert="horz" wrap="square" lIns="87085" tIns="43543" rIns="87085" bIns="43543" numCol="1" anchor="t" anchorCtr="0" compatLnSpc="1">
              <a:prstTxWarp prst="textNoShape">
                <a:avLst/>
              </a:prstTxWarp>
            </a:bodyPr>
            <a:lstStyle/>
            <a:p>
              <a:pPr defTabSz="870853">
                <a:defRPr/>
              </a:pPr>
              <a:endParaRPr lang="de-DE" sz="2400" kern="0">
                <a:solidFill>
                  <a:prstClr val="black"/>
                </a:solidFill>
              </a:endParaRPr>
            </a:p>
          </p:txBody>
        </p:sp>
        <p:sp>
          <p:nvSpPr>
            <p:cNvPr id="246" name="Freihandform 55">
              <a:extLst>
                <a:ext uri="{FF2B5EF4-FFF2-40B4-BE49-F238E27FC236}">
                  <a16:creationId xmlns:a16="http://schemas.microsoft.com/office/drawing/2014/main" id="{FEC22FBA-3747-48AA-A405-A0B9275A9429}"/>
                </a:ext>
              </a:extLst>
            </p:cNvPr>
            <p:cNvSpPr/>
            <p:nvPr/>
          </p:nvSpPr>
          <p:spPr>
            <a:xfrm>
              <a:off x="7804075" y="6108532"/>
              <a:ext cx="967429" cy="493099"/>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0B898D"/>
            </a:solidFill>
            <a:ln w="25400" cap="flat" cmpd="sng" algn="ctr">
              <a:solidFill>
                <a:srgbClr val="0B898D"/>
              </a:solidFill>
              <a:prstDash val="solid"/>
            </a:ln>
            <a:effectLst/>
          </p:spPr>
          <p:txBody>
            <a:bodyPr rtlCol="0" anchor="ctr"/>
            <a:lstStyle/>
            <a:p>
              <a:pPr algn="ctr" defTabSz="870853"/>
              <a:endParaRPr lang="de-DE" sz="2400" kern="0" dirty="0">
                <a:solidFill>
                  <a:prstClr val="white"/>
                </a:solidFill>
              </a:endParaRPr>
            </a:p>
          </p:txBody>
        </p:sp>
        <p:sp>
          <p:nvSpPr>
            <p:cNvPr id="247" name="TextBox 246">
              <a:extLst>
                <a:ext uri="{FF2B5EF4-FFF2-40B4-BE49-F238E27FC236}">
                  <a16:creationId xmlns:a16="http://schemas.microsoft.com/office/drawing/2014/main" id="{A1732261-13BF-4C5A-8AEB-398A58D61993}"/>
                </a:ext>
              </a:extLst>
            </p:cNvPr>
            <p:cNvSpPr txBox="1"/>
            <p:nvPr/>
          </p:nvSpPr>
          <p:spPr>
            <a:xfrm>
              <a:off x="7677659" y="5715120"/>
              <a:ext cx="1250581" cy="707886"/>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Tenerife</a:t>
              </a:r>
              <a:br>
                <a:rPr lang="en-US" sz="2000" b="1" dirty="0">
                  <a:cs typeface="Arial" panose="020B0604020202020204" pitchFamily="34" charset="0"/>
                </a:rPr>
              </a:br>
              <a:endParaRPr lang="en-US" sz="2000" b="1" dirty="0">
                <a:cs typeface="Arial" panose="020B0604020202020204" pitchFamily="34" charset="0"/>
              </a:endParaRPr>
            </a:p>
          </p:txBody>
        </p:sp>
      </p:grpSp>
      <p:sp>
        <p:nvSpPr>
          <p:cNvPr id="248" name="TextBox 247">
            <a:extLst>
              <a:ext uri="{FF2B5EF4-FFF2-40B4-BE49-F238E27FC236}">
                <a16:creationId xmlns:a16="http://schemas.microsoft.com/office/drawing/2014/main" id="{21F7DBE7-6BAD-4530-B578-E7BE92679613}"/>
              </a:ext>
            </a:extLst>
          </p:cNvPr>
          <p:cNvSpPr txBox="1"/>
          <p:nvPr/>
        </p:nvSpPr>
        <p:spPr>
          <a:xfrm>
            <a:off x="2412462" y="1641853"/>
            <a:ext cx="2006045" cy="400110"/>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Dispersal</a:t>
            </a:r>
          </a:p>
        </p:txBody>
      </p:sp>
      <p:sp>
        <p:nvSpPr>
          <p:cNvPr id="249" name="TextBox 248">
            <a:extLst>
              <a:ext uri="{FF2B5EF4-FFF2-40B4-BE49-F238E27FC236}">
                <a16:creationId xmlns:a16="http://schemas.microsoft.com/office/drawing/2014/main" id="{09FC66E0-117A-45B0-ACDD-FF7EB65EA1E2}"/>
              </a:ext>
            </a:extLst>
          </p:cNvPr>
          <p:cNvSpPr txBox="1"/>
          <p:nvPr/>
        </p:nvSpPr>
        <p:spPr>
          <a:xfrm>
            <a:off x="4916408" y="1641853"/>
            <a:ext cx="1866772" cy="400110"/>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Speciation</a:t>
            </a:r>
            <a:endParaRPr lang="en-US" sz="2000" dirty="0">
              <a:cs typeface="Arial" panose="020B0604020202020204" pitchFamily="34" charset="0"/>
            </a:endParaRPr>
          </a:p>
        </p:txBody>
      </p:sp>
      <p:cxnSp>
        <p:nvCxnSpPr>
          <p:cNvPr id="6" name="Straight Arrow Connector 5">
            <a:extLst>
              <a:ext uri="{FF2B5EF4-FFF2-40B4-BE49-F238E27FC236}">
                <a16:creationId xmlns:a16="http://schemas.microsoft.com/office/drawing/2014/main" id="{7F488550-5437-4573-9F07-E7416CF780EF}"/>
              </a:ext>
            </a:extLst>
          </p:cNvPr>
          <p:cNvCxnSpPr>
            <a:cxnSpLocks/>
          </p:cNvCxnSpPr>
          <p:nvPr/>
        </p:nvCxnSpPr>
        <p:spPr>
          <a:xfrm flipH="1">
            <a:off x="3688630" y="3808444"/>
            <a:ext cx="1354266" cy="1823122"/>
          </a:xfrm>
          <a:prstGeom prst="straightConnector1">
            <a:avLst/>
          </a:prstGeom>
          <a:ln w="57150">
            <a:solidFill>
              <a:srgbClr val="CF58ED"/>
            </a:solidFill>
            <a:tailEnd type="triangle"/>
          </a:ln>
        </p:spPr>
        <p:style>
          <a:lnRef idx="1">
            <a:schemeClr val="accent1"/>
          </a:lnRef>
          <a:fillRef idx="0">
            <a:schemeClr val="accent1"/>
          </a:fillRef>
          <a:effectRef idx="0">
            <a:schemeClr val="accent1"/>
          </a:effectRef>
          <a:fontRef idx="minor">
            <a:schemeClr val="tx1"/>
          </a:fontRef>
        </p:style>
      </p:cxnSp>
      <p:sp>
        <p:nvSpPr>
          <p:cNvPr id="261" name="Title 1">
            <a:extLst>
              <a:ext uri="{FF2B5EF4-FFF2-40B4-BE49-F238E27FC236}">
                <a16:creationId xmlns:a16="http://schemas.microsoft.com/office/drawing/2014/main" id="{0D563334-509D-44C3-B6FC-F5412D2100BD}"/>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p>
          <a:p>
            <a:pPr algn="ctr"/>
            <a:r>
              <a:rPr lang="en-US" sz="3600" dirty="0"/>
              <a:t>Functional diversity components</a:t>
            </a:r>
          </a:p>
        </p:txBody>
      </p:sp>
      <p:cxnSp>
        <p:nvCxnSpPr>
          <p:cNvPr id="262" name="Straight Connector 261">
            <a:extLst>
              <a:ext uri="{FF2B5EF4-FFF2-40B4-BE49-F238E27FC236}">
                <a16:creationId xmlns:a16="http://schemas.microsoft.com/office/drawing/2014/main" id="{CD781A1E-2D8C-45CD-ACC1-937B2BEA3116}"/>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91960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7C82C-DA22-4545-B677-221BD8833557}"/>
              </a:ext>
            </a:extLst>
          </p:cNvPr>
          <p:cNvSpPr>
            <a:spLocks noGrp="1"/>
          </p:cNvSpPr>
          <p:nvPr>
            <p:ph type="title"/>
          </p:nvPr>
        </p:nvSpPr>
        <p:spPr/>
        <p:txBody>
          <a:bodyPr/>
          <a:lstStyle/>
          <a:p>
            <a:r>
              <a:rPr lang="en-US" dirty="0"/>
              <a:t>Let’s do an exercise!</a:t>
            </a:r>
          </a:p>
        </p:txBody>
      </p:sp>
      <p:sp>
        <p:nvSpPr>
          <p:cNvPr id="4" name="Slide Number Placeholder 3">
            <a:extLst>
              <a:ext uri="{FF2B5EF4-FFF2-40B4-BE49-F238E27FC236}">
                <a16:creationId xmlns:a16="http://schemas.microsoft.com/office/drawing/2014/main" id="{39F343FC-6872-417C-A531-DA759C86AF04}"/>
              </a:ext>
            </a:extLst>
          </p:cNvPr>
          <p:cNvSpPr>
            <a:spLocks noGrp="1"/>
          </p:cNvSpPr>
          <p:nvPr>
            <p:ph type="sldNum" sz="quarter" idx="12"/>
          </p:nvPr>
        </p:nvSpPr>
        <p:spPr/>
        <p:txBody>
          <a:bodyPr/>
          <a:lstStyle/>
          <a:p>
            <a:fld id="{C73C8D7F-9C84-47C4-B132-BAD03B6622AA}" type="slidenum">
              <a:rPr lang="LID4096" smtClean="0"/>
              <a:t>58</a:t>
            </a:fld>
            <a:endParaRPr lang="LID4096"/>
          </a:p>
        </p:txBody>
      </p:sp>
    </p:spTree>
    <p:extLst>
      <p:ext uri="{BB962C8B-B14F-4D97-AF65-F5344CB8AC3E}">
        <p14:creationId xmlns:p14="http://schemas.microsoft.com/office/powerpoint/2010/main" val="2669775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2170675-72E4-4FCA-BEB7-B0BCB70A54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02" t="5487" b="27549"/>
          <a:stretch/>
        </p:blipFill>
        <p:spPr bwMode="auto">
          <a:xfrm>
            <a:off x="2502131" y="3293996"/>
            <a:ext cx="5771782" cy="205605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a:extLst>
              <a:ext uri="{FF2B5EF4-FFF2-40B4-BE49-F238E27FC236}">
                <a16:creationId xmlns:a16="http://schemas.microsoft.com/office/drawing/2014/main" id="{0EC72BA9-2B6B-46D8-A1EB-74E41AC14DFC}"/>
              </a:ext>
            </a:extLst>
          </p:cNvPr>
          <p:cNvSpPr>
            <a:spLocks noGrp="1"/>
          </p:cNvSpPr>
          <p:nvPr>
            <p:ph type="title"/>
          </p:nvPr>
        </p:nvSpPr>
        <p:spPr/>
        <p:txBody>
          <a:bodyPr>
            <a:normAutofit/>
          </a:bodyPr>
          <a:lstStyle/>
          <a:p>
            <a:r>
              <a:rPr lang="en-US"/>
              <a:t>Functional diversity quantification</a:t>
            </a:r>
            <a:endParaRPr lang="LID4096"/>
          </a:p>
        </p:txBody>
      </p:sp>
      <p:sp>
        <p:nvSpPr>
          <p:cNvPr id="14" name="Rectangle 13">
            <a:extLst>
              <a:ext uri="{FF2B5EF4-FFF2-40B4-BE49-F238E27FC236}">
                <a16:creationId xmlns:a16="http://schemas.microsoft.com/office/drawing/2014/main" id="{496638AA-FCDD-473E-A0D5-A3508082D33E}"/>
              </a:ext>
            </a:extLst>
          </p:cNvPr>
          <p:cNvSpPr/>
          <p:nvPr/>
        </p:nvSpPr>
        <p:spPr>
          <a:xfrm>
            <a:off x="3299896" y="2832331"/>
            <a:ext cx="1688283" cy="461665"/>
          </a:xfrm>
          <a:prstGeom prst="rect">
            <a:avLst/>
          </a:prstGeom>
        </p:spPr>
        <p:txBody>
          <a:bodyPr wrap="none">
            <a:spAutoFit/>
          </a:bodyPr>
          <a:lstStyle/>
          <a:p>
            <a:r>
              <a:rPr lang="de-DE" sz="2400" dirty="0" err="1"/>
              <a:t>Convex</a:t>
            </a:r>
            <a:r>
              <a:rPr lang="de-DE" sz="2400" dirty="0"/>
              <a:t> hull </a:t>
            </a:r>
            <a:endParaRPr lang="en-US" sz="2400" dirty="0"/>
          </a:p>
        </p:txBody>
      </p:sp>
      <p:sp>
        <p:nvSpPr>
          <p:cNvPr id="15" name="Rectangle 14">
            <a:extLst>
              <a:ext uri="{FF2B5EF4-FFF2-40B4-BE49-F238E27FC236}">
                <a16:creationId xmlns:a16="http://schemas.microsoft.com/office/drawing/2014/main" id="{8297751C-985C-4599-A35B-14CD71D18F33}"/>
              </a:ext>
            </a:extLst>
          </p:cNvPr>
          <p:cNvSpPr/>
          <p:nvPr/>
        </p:nvSpPr>
        <p:spPr>
          <a:xfrm>
            <a:off x="5806106" y="2745722"/>
            <a:ext cx="1872629" cy="461665"/>
          </a:xfrm>
          <a:prstGeom prst="rect">
            <a:avLst/>
          </a:prstGeom>
        </p:spPr>
        <p:txBody>
          <a:bodyPr wrap="none">
            <a:spAutoFit/>
          </a:bodyPr>
          <a:lstStyle/>
          <a:p>
            <a:r>
              <a:rPr lang="de-DE" sz="2400" dirty="0"/>
              <a:t>Hypervolume</a:t>
            </a:r>
            <a:endParaRPr lang="en-US" sz="2400" dirty="0"/>
          </a:p>
        </p:txBody>
      </p:sp>
      <p:sp>
        <p:nvSpPr>
          <p:cNvPr id="3" name="Rectangle 2">
            <a:extLst>
              <a:ext uri="{FF2B5EF4-FFF2-40B4-BE49-F238E27FC236}">
                <a16:creationId xmlns:a16="http://schemas.microsoft.com/office/drawing/2014/main" id="{789FE29D-6E83-4FC8-BC6F-0A7FB83F3A7F}"/>
              </a:ext>
            </a:extLst>
          </p:cNvPr>
          <p:cNvSpPr/>
          <p:nvPr/>
        </p:nvSpPr>
        <p:spPr>
          <a:xfrm>
            <a:off x="2254151" y="5283457"/>
            <a:ext cx="3133871" cy="589072"/>
          </a:xfrm>
          <a:prstGeom prst="rect">
            <a:avLst/>
          </a:prstGeom>
        </p:spPr>
        <p:txBody>
          <a:bodyPr wrap="none">
            <a:spAutoFit/>
          </a:bodyPr>
          <a:lstStyle/>
          <a:p>
            <a:pPr>
              <a:lnSpc>
                <a:spcPct val="150000"/>
              </a:lnSpc>
            </a:pPr>
            <a:r>
              <a:rPr lang="en-US" sz="2400" dirty="0" err="1"/>
              <a:t>Laliberté</a:t>
            </a:r>
            <a:r>
              <a:rPr lang="en-US" sz="2400" dirty="0"/>
              <a:t> et al approach</a:t>
            </a:r>
          </a:p>
        </p:txBody>
      </p:sp>
      <p:sp>
        <p:nvSpPr>
          <p:cNvPr id="17" name="Rectangle 16">
            <a:extLst>
              <a:ext uri="{FF2B5EF4-FFF2-40B4-BE49-F238E27FC236}">
                <a16:creationId xmlns:a16="http://schemas.microsoft.com/office/drawing/2014/main" id="{2CF10266-9C9E-428B-9D6F-3E6AA44E0759}"/>
              </a:ext>
            </a:extLst>
          </p:cNvPr>
          <p:cNvSpPr/>
          <p:nvPr/>
        </p:nvSpPr>
        <p:spPr>
          <a:xfrm>
            <a:off x="5674712" y="5473005"/>
            <a:ext cx="5421612" cy="1384995"/>
          </a:xfrm>
          <a:prstGeom prst="rect">
            <a:avLst/>
          </a:prstGeom>
        </p:spPr>
        <p:txBody>
          <a:bodyPr wrap="none">
            <a:spAutoFit/>
          </a:bodyPr>
          <a:lstStyle/>
          <a:p>
            <a:r>
              <a:rPr lang="de-DE" sz="2400" dirty="0"/>
              <a:t>Blonder </a:t>
            </a:r>
            <a:r>
              <a:rPr lang="en-US" sz="2400" dirty="0"/>
              <a:t>approach</a:t>
            </a:r>
          </a:p>
          <a:p>
            <a:pPr>
              <a:lnSpc>
                <a:spcPct val="150000"/>
              </a:lnSpc>
            </a:pPr>
            <a:r>
              <a:rPr lang="en-US" sz="2400" dirty="0"/>
              <a:t>It detects possible holes in the trait space.</a:t>
            </a:r>
          </a:p>
          <a:p>
            <a:endParaRPr lang="LID4096" sz="2400" dirty="0"/>
          </a:p>
        </p:txBody>
      </p:sp>
      <p:sp>
        <p:nvSpPr>
          <p:cNvPr id="4" name="Rectangle 3">
            <a:extLst>
              <a:ext uri="{FF2B5EF4-FFF2-40B4-BE49-F238E27FC236}">
                <a16:creationId xmlns:a16="http://schemas.microsoft.com/office/drawing/2014/main" id="{03A42A20-5176-4677-BA11-F8A5D9F26262}"/>
              </a:ext>
            </a:extLst>
          </p:cNvPr>
          <p:cNvSpPr/>
          <p:nvPr/>
        </p:nvSpPr>
        <p:spPr>
          <a:xfrm>
            <a:off x="0" y="1623056"/>
            <a:ext cx="6096000" cy="671851"/>
          </a:xfrm>
          <a:prstGeom prst="rect">
            <a:avLst/>
          </a:prstGeom>
        </p:spPr>
        <p:txBody>
          <a:bodyPr wrap="square">
            <a:spAutoFit/>
          </a:bodyPr>
          <a:lstStyle/>
          <a:p>
            <a:pPr lvl="1">
              <a:lnSpc>
                <a:spcPct val="150000"/>
              </a:lnSpc>
            </a:pPr>
            <a:r>
              <a:rPr lang="de-DE" sz="2800" dirty="0" err="1"/>
              <a:t>Functional</a:t>
            </a:r>
            <a:r>
              <a:rPr lang="de-DE" sz="2800" dirty="0"/>
              <a:t> </a:t>
            </a:r>
            <a:r>
              <a:rPr lang="de-DE" sz="2800" dirty="0" err="1"/>
              <a:t>richness</a:t>
            </a:r>
            <a:r>
              <a:rPr lang="de-DE" sz="2800" dirty="0"/>
              <a:t> (</a:t>
            </a:r>
            <a:r>
              <a:rPr lang="de-DE" sz="2800" dirty="0" err="1"/>
              <a:t>volume</a:t>
            </a:r>
            <a:r>
              <a:rPr lang="de-DE" sz="2800" dirty="0"/>
              <a:t>)</a:t>
            </a:r>
          </a:p>
        </p:txBody>
      </p:sp>
      <p:sp>
        <p:nvSpPr>
          <p:cNvPr id="6" name="Rectangle 5">
            <a:extLst>
              <a:ext uri="{FF2B5EF4-FFF2-40B4-BE49-F238E27FC236}">
                <a16:creationId xmlns:a16="http://schemas.microsoft.com/office/drawing/2014/main" id="{D0870070-824C-4836-8803-71D10F4E33BB}"/>
              </a:ext>
            </a:extLst>
          </p:cNvPr>
          <p:cNvSpPr/>
          <p:nvPr/>
        </p:nvSpPr>
        <p:spPr>
          <a:xfrm>
            <a:off x="9004300" y="3166657"/>
            <a:ext cx="2349500" cy="400110"/>
          </a:xfrm>
          <a:prstGeom prst="rect">
            <a:avLst/>
          </a:prstGeom>
        </p:spPr>
        <p:txBody>
          <a:bodyPr wrap="square">
            <a:spAutoFit/>
          </a:bodyPr>
          <a:lstStyle/>
          <a:p>
            <a:r>
              <a:rPr lang="en-US" sz="2000" dirty="0">
                <a:solidFill>
                  <a:srgbClr val="222222"/>
                </a:solidFill>
                <a:latin typeface="Agency FB" panose="020B0503020202020204" pitchFamily="34" charset="0"/>
              </a:rPr>
              <a:t>Blonder 2018</a:t>
            </a:r>
            <a:endParaRPr lang="LID4096" sz="2000" dirty="0">
              <a:latin typeface="Agency FB" panose="020B0503020202020204" pitchFamily="34" charset="0"/>
            </a:endParaRPr>
          </a:p>
        </p:txBody>
      </p:sp>
      <p:sp>
        <p:nvSpPr>
          <p:cNvPr id="5" name="Slide Number Placeholder 4">
            <a:extLst>
              <a:ext uri="{FF2B5EF4-FFF2-40B4-BE49-F238E27FC236}">
                <a16:creationId xmlns:a16="http://schemas.microsoft.com/office/drawing/2014/main" id="{BA5393E6-2D3B-4412-A1A9-C73C639EC828}"/>
              </a:ext>
            </a:extLst>
          </p:cNvPr>
          <p:cNvSpPr>
            <a:spLocks noGrp="1"/>
          </p:cNvSpPr>
          <p:nvPr>
            <p:ph type="sldNum" sz="quarter" idx="12"/>
          </p:nvPr>
        </p:nvSpPr>
        <p:spPr>
          <a:xfrm>
            <a:off x="9890183" y="5935803"/>
            <a:ext cx="1312025" cy="365125"/>
          </a:xfrm>
        </p:spPr>
        <p:txBody>
          <a:bodyPr/>
          <a:lstStyle/>
          <a:p>
            <a:fld id="{C73C8D7F-9C84-47C4-B132-BAD03B6622AA}" type="slidenum">
              <a:rPr lang="LID4096" smtClean="0"/>
              <a:t>59</a:t>
            </a:fld>
            <a:endParaRPr lang="LID4096"/>
          </a:p>
        </p:txBody>
      </p:sp>
      <p:cxnSp>
        <p:nvCxnSpPr>
          <p:cNvPr id="18" name="Straight Connector 17">
            <a:extLst>
              <a:ext uri="{FF2B5EF4-FFF2-40B4-BE49-F238E27FC236}">
                <a16:creationId xmlns:a16="http://schemas.microsoft.com/office/drawing/2014/main" id="{7D3A242F-5FB0-4C2C-96E5-08C151DE679A}"/>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876141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5C38B-8FE9-45E0-B3F5-B1683567ADD0}"/>
              </a:ext>
            </a:extLst>
          </p:cNvPr>
          <p:cNvSpPr>
            <a:spLocks noGrp="1"/>
          </p:cNvSpPr>
          <p:nvPr>
            <p:ph type="title"/>
          </p:nvPr>
        </p:nvSpPr>
        <p:spPr/>
        <p:txBody>
          <a:bodyPr/>
          <a:lstStyle/>
          <a:p>
            <a:r>
              <a:rPr lang="en-US" dirty="0"/>
              <a:t>Biodiversity facets</a:t>
            </a:r>
          </a:p>
        </p:txBody>
      </p:sp>
      <p:sp>
        <p:nvSpPr>
          <p:cNvPr id="4" name="Slide Number Placeholder 3">
            <a:extLst>
              <a:ext uri="{FF2B5EF4-FFF2-40B4-BE49-F238E27FC236}">
                <a16:creationId xmlns:a16="http://schemas.microsoft.com/office/drawing/2014/main" id="{A83EFED3-1EA6-4B17-AC4F-8F7AD713D9B5}"/>
              </a:ext>
            </a:extLst>
          </p:cNvPr>
          <p:cNvSpPr>
            <a:spLocks noGrp="1"/>
          </p:cNvSpPr>
          <p:nvPr>
            <p:ph type="sldNum" sz="quarter" idx="12"/>
          </p:nvPr>
        </p:nvSpPr>
        <p:spPr/>
        <p:txBody>
          <a:bodyPr/>
          <a:lstStyle/>
          <a:p>
            <a:fld id="{C73C8D7F-9C84-47C4-B132-BAD03B6622AA}" type="slidenum">
              <a:rPr lang="LID4096" smtClean="0"/>
              <a:t>6</a:t>
            </a:fld>
            <a:endParaRPr lang="LID4096" dirty="0"/>
          </a:p>
        </p:txBody>
      </p:sp>
      <p:sp>
        <p:nvSpPr>
          <p:cNvPr id="8" name="Content Placeholder 2">
            <a:extLst>
              <a:ext uri="{FF2B5EF4-FFF2-40B4-BE49-F238E27FC236}">
                <a16:creationId xmlns:a16="http://schemas.microsoft.com/office/drawing/2014/main" id="{A6AE9FC2-B420-4BC7-98BF-2AD33493DD14}"/>
              </a:ext>
            </a:extLst>
          </p:cNvPr>
          <p:cNvSpPr txBox="1">
            <a:spLocks/>
          </p:cNvSpPr>
          <p:nvPr/>
        </p:nvSpPr>
        <p:spPr>
          <a:xfrm>
            <a:off x="838199" y="1825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60000"/>
              </a:lnSpc>
              <a:buNone/>
            </a:pPr>
            <a:endParaRPr lang="en-US" sz="2500" b="1" dirty="0"/>
          </a:p>
          <a:p>
            <a:pPr marL="0" indent="0" algn="ctr">
              <a:lnSpc>
                <a:spcPct val="160000"/>
              </a:lnSpc>
              <a:buNone/>
            </a:pPr>
            <a:r>
              <a:rPr lang="en-US" sz="3000" b="1" dirty="0"/>
              <a:t>Today we focus on the functional facet</a:t>
            </a:r>
          </a:p>
          <a:p>
            <a:pPr marL="0" indent="0" algn="ctr">
              <a:lnSpc>
                <a:spcPct val="160000"/>
              </a:lnSpc>
              <a:buNone/>
            </a:pPr>
            <a:r>
              <a:rPr lang="en-US" sz="2500" dirty="0"/>
              <a:t>Its ecological importance relates to communities and ecosystem dynamics, as well as stability, and productivity. </a:t>
            </a:r>
          </a:p>
        </p:txBody>
      </p:sp>
      <p:sp>
        <p:nvSpPr>
          <p:cNvPr id="3" name="Rectangle 2">
            <a:extLst>
              <a:ext uri="{FF2B5EF4-FFF2-40B4-BE49-F238E27FC236}">
                <a16:creationId xmlns:a16="http://schemas.microsoft.com/office/drawing/2014/main" id="{6AED2E2A-C6C0-4A11-B9F9-A77EA4D29F2D}"/>
              </a:ext>
            </a:extLst>
          </p:cNvPr>
          <p:cNvSpPr/>
          <p:nvPr/>
        </p:nvSpPr>
        <p:spPr>
          <a:xfrm>
            <a:off x="7688074" y="5829807"/>
            <a:ext cx="2484976" cy="400110"/>
          </a:xfrm>
          <a:prstGeom prst="rect">
            <a:avLst/>
          </a:prstGeom>
        </p:spPr>
        <p:txBody>
          <a:bodyPr wrap="none">
            <a:spAutoFit/>
          </a:bodyPr>
          <a:lstStyle/>
          <a:p>
            <a:r>
              <a:rPr lang="en-US" sz="2000" dirty="0">
                <a:latin typeface="Agency FB" panose="020B0503020202020204" pitchFamily="34" charset="0"/>
              </a:rPr>
              <a:t>Tilman 2001; Bello et al 2021 </a:t>
            </a:r>
          </a:p>
        </p:txBody>
      </p:sp>
    </p:spTree>
    <p:extLst>
      <p:ext uri="{BB962C8B-B14F-4D97-AF65-F5344CB8AC3E}">
        <p14:creationId xmlns:p14="http://schemas.microsoft.com/office/powerpoint/2010/main" val="26647673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72BA9-2B6B-46D8-A1EB-74E41AC14DFC}"/>
              </a:ext>
            </a:extLst>
          </p:cNvPr>
          <p:cNvSpPr>
            <a:spLocks noGrp="1"/>
          </p:cNvSpPr>
          <p:nvPr>
            <p:ph type="title"/>
          </p:nvPr>
        </p:nvSpPr>
        <p:spPr/>
        <p:txBody>
          <a:bodyPr>
            <a:normAutofit/>
          </a:bodyPr>
          <a:lstStyle/>
          <a:p>
            <a:r>
              <a:rPr lang="en-US" dirty="0"/>
              <a:t>Functional diversity quantification</a:t>
            </a:r>
            <a:endParaRPr lang="LID4096" dirty="0"/>
          </a:p>
        </p:txBody>
      </p:sp>
      <p:pic>
        <p:nvPicPr>
          <p:cNvPr id="11" name="Picture 10">
            <a:extLst>
              <a:ext uri="{FF2B5EF4-FFF2-40B4-BE49-F238E27FC236}">
                <a16:creationId xmlns:a16="http://schemas.microsoft.com/office/drawing/2014/main" id="{6FA57730-BF6A-4393-858E-8F2451FFCA58}"/>
              </a:ext>
            </a:extLst>
          </p:cNvPr>
          <p:cNvPicPr>
            <a:picLocks noChangeAspect="1"/>
          </p:cNvPicPr>
          <p:nvPr/>
        </p:nvPicPr>
        <p:blipFill>
          <a:blip r:embed="rId3"/>
          <a:stretch>
            <a:fillRect/>
          </a:stretch>
        </p:blipFill>
        <p:spPr>
          <a:xfrm>
            <a:off x="1532212" y="2440427"/>
            <a:ext cx="4943342" cy="3526403"/>
          </a:xfrm>
          <a:prstGeom prst="rect">
            <a:avLst/>
          </a:prstGeom>
        </p:spPr>
      </p:pic>
      <p:pic>
        <p:nvPicPr>
          <p:cNvPr id="18" name="Picture 17">
            <a:extLst>
              <a:ext uri="{FF2B5EF4-FFF2-40B4-BE49-F238E27FC236}">
                <a16:creationId xmlns:a16="http://schemas.microsoft.com/office/drawing/2014/main" id="{FA3846CC-3D62-4089-A6EC-E5F7B54DDB34}"/>
              </a:ext>
            </a:extLst>
          </p:cNvPr>
          <p:cNvPicPr>
            <a:picLocks noChangeAspect="1"/>
          </p:cNvPicPr>
          <p:nvPr/>
        </p:nvPicPr>
        <p:blipFill>
          <a:blip r:embed="rId4"/>
          <a:stretch>
            <a:fillRect/>
          </a:stretch>
        </p:blipFill>
        <p:spPr>
          <a:xfrm>
            <a:off x="6864376" y="2098123"/>
            <a:ext cx="3895725" cy="3886200"/>
          </a:xfrm>
          <a:prstGeom prst="rect">
            <a:avLst/>
          </a:prstGeom>
        </p:spPr>
      </p:pic>
      <p:sp>
        <p:nvSpPr>
          <p:cNvPr id="3" name="Slide Number Placeholder 2">
            <a:extLst>
              <a:ext uri="{FF2B5EF4-FFF2-40B4-BE49-F238E27FC236}">
                <a16:creationId xmlns:a16="http://schemas.microsoft.com/office/drawing/2014/main" id="{0C05D46C-98B1-4C58-A696-1B624529B0AA}"/>
              </a:ext>
            </a:extLst>
          </p:cNvPr>
          <p:cNvSpPr>
            <a:spLocks noGrp="1"/>
          </p:cNvSpPr>
          <p:nvPr>
            <p:ph type="sldNum" sz="quarter" idx="12"/>
          </p:nvPr>
        </p:nvSpPr>
        <p:spPr>
          <a:xfrm>
            <a:off x="8723616" y="5984323"/>
            <a:ext cx="2743200" cy="365125"/>
          </a:xfrm>
        </p:spPr>
        <p:txBody>
          <a:bodyPr/>
          <a:lstStyle/>
          <a:p>
            <a:fld id="{C73C8D7F-9C84-47C4-B132-BAD03B6622AA}" type="slidenum">
              <a:rPr lang="LID4096" smtClean="0"/>
              <a:t>60</a:t>
            </a:fld>
            <a:endParaRPr lang="LID4096" dirty="0"/>
          </a:p>
        </p:txBody>
      </p:sp>
      <p:sp>
        <p:nvSpPr>
          <p:cNvPr id="4" name="Rectangle 3">
            <a:extLst>
              <a:ext uri="{FF2B5EF4-FFF2-40B4-BE49-F238E27FC236}">
                <a16:creationId xmlns:a16="http://schemas.microsoft.com/office/drawing/2014/main" id="{2287F171-A99C-4E4A-9464-77AC3A3B6319}"/>
              </a:ext>
            </a:extLst>
          </p:cNvPr>
          <p:cNvSpPr/>
          <p:nvPr/>
        </p:nvSpPr>
        <p:spPr>
          <a:xfrm>
            <a:off x="7147661" y="5966830"/>
            <a:ext cx="3512127" cy="400110"/>
          </a:xfrm>
          <a:prstGeom prst="rect">
            <a:avLst/>
          </a:prstGeom>
        </p:spPr>
        <p:txBody>
          <a:bodyPr wrap="square">
            <a:spAutoFit/>
          </a:bodyPr>
          <a:lstStyle/>
          <a:p>
            <a:pPr algn="r"/>
            <a:r>
              <a:rPr lang="en-US" sz="2000" dirty="0">
                <a:solidFill>
                  <a:srgbClr val="222222"/>
                </a:solidFill>
                <a:latin typeface="Agency FB" panose="020B0503020202020204" pitchFamily="34" charset="0"/>
              </a:rPr>
              <a:t>Blonder 2016</a:t>
            </a:r>
            <a:endParaRPr lang="LID4096" sz="2000" dirty="0">
              <a:latin typeface="Agency FB" panose="020B0503020202020204" pitchFamily="34" charset="0"/>
            </a:endParaRPr>
          </a:p>
        </p:txBody>
      </p:sp>
      <p:cxnSp>
        <p:nvCxnSpPr>
          <p:cNvPr id="8" name="Straight Connector 7">
            <a:extLst>
              <a:ext uri="{FF2B5EF4-FFF2-40B4-BE49-F238E27FC236}">
                <a16:creationId xmlns:a16="http://schemas.microsoft.com/office/drawing/2014/main" id="{3071404A-1226-4975-AF47-AB4DC8893241}"/>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6" name="Content Placeholder 5">
            <a:extLst>
              <a:ext uri="{FF2B5EF4-FFF2-40B4-BE49-F238E27FC236}">
                <a16:creationId xmlns:a16="http://schemas.microsoft.com/office/drawing/2014/main" id="{786BD823-B75C-4F81-8ED1-9377EB2357D7}"/>
              </a:ext>
            </a:extLst>
          </p:cNvPr>
          <p:cNvSpPr>
            <a:spLocks noGrp="1"/>
          </p:cNvSpPr>
          <p:nvPr>
            <p:ph idx="1"/>
          </p:nvPr>
        </p:nvSpPr>
        <p:spPr/>
        <p:txBody>
          <a:bodyPr/>
          <a:lstStyle/>
          <a:p>
            <a:pPr marL="0" indent="0">
              <a:buNone/>
            </a:pPr>
            <a:r>
              <a:rPr lang="en-US" dirty="0"/>
              <a:t>Do hypervolumes have holes?</a:t>
            </a:r>
          </a:p>
        </p:txBody>
      </p:sp>
    </p:spTree>
    <p:extLst>
      <p:ext uri="{BB962C8B-B14F-4D97-AF65-F5344CB8AC3E}">
        <p14:creationId xmlns:p14="http://schemas.microsoft.com/office/powerpoint/2010/main" val="9161696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lh6.googleusercontent.com/wWQfxDb8h7GvFlsK8n7rKlWs1o-kWBh-MPDw5E92KxSVqdUNbJe0ctW5cDPqI0qVp2Po56VsR3bnH66OZlPfsOUMvkdOfRugrOF9iY2BTbC697SC_O38dkNhuMuesZP05-N1MUkvufKPP3HBQqvkQRX5Lyp8m_B7F6BldNGhMSxlqE55txYPR0vrbkeJLg">
            <a:extLst>
              <a:ext uri="{FF2B5EF4-FFF2-40B4-BE49-F238E27FC236}">
                <a16:creationId xmlns:a16="http://schemas.microsoft.com/office/drawing/2014/main" id="{965DF937-E593-46A8-B43F-DCE38F5EF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858" y="2374278"/>
            <a:ext cx="4928727" cy="33977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3FD919-AE21-4490-9CC6-4FDB5F1A1E4B}"/>
              </a:ext>
            </a:extLst>
          </p:cNvPr>
          <p:cNvSpPr>
            <a:spLocks noGrp="1"/>
          </p:cNvSpPr>
          <p:nvPr>
            <p:ph type="title"/>
          </p:nvPr>
        </p:nvSpPr>
        <p:spPr/>
        <p:txBody>
          <a:bodyPr>
            <a:normAutofit/>
          </a:bodyPr>
          <a:lstStyle/>
          <a:p>
            <a:r>
              <a:rPr lang="en-GB" sz="4100" dirty="0"/>
              <a:t>Hawaiian Island – Model system</a:t>
            </a:r>
            <a:endParaRPr lang="en-US" sz="4100" dirty="0"/>
          </a:p>
        </p:txBody>
      </p:sp>
      <p:sp>
        <p:nvSpPr>
          <p:cNvPr id="4" name="Slide Number Placeholder 3">
            <a:extLst>
              <a:ext uri="{FF2B5EF4-FFF2-40B4-BE49-F238E27FC236}">
                <a16:creationId xmlns:a16="http://schemas.microsoft.com/office/drawing/2014/main" id="{AABC9284-EA06-4C59-ABE6-D4BFC93CBE33}"/>
              </a:ext>
            </a:extLst>
          </p:cNvPr>
          <p:cNvSpPr>
            <a:spLocks noGrp="1"/>
          </p:cNvSpPr>
          <p:nvPr>
            <p:ph type="sldNum" sz="quarter" idx="12"/>
          </p:nvPr>
        </p:nvSpPr>
        <p:spPr/>
        <p:txBody>
          <a:bodyPr/>
          <a:lstStyle/>
          <a:p>
            <a:fld id="{24637C22-C979-4AF9-9F87-581FAA3759D8}" type="slidenum">
              <a:rPr lang="en-US" smtClean="0"/>
              <a:t>61</a:t>
            </a:fld>
            <a:endParaRPr lang="en-US"/>
          </a:p>
        </p:txBody>
      </p:sp>
      <p:pic>
        <p:nvPicPr>
          <p:cNvPr id="11" name="Picture 10">
            <a:extLst>
              <a:ext uri="{FF2B5EF4-FFF2-40B4-BE49-F238E27FC236}">
                <a16:creationId xmlns:a16="http://schemas.microsoft.com/office/drawing/2014/main" id="{8B28E8B7-5308-4B84-8CEC-42CCF59E971B}"/>
              </a:ext>
            </a:extLst>
          </p:cNvPr>
          <p:cNvPicPr>
            <a:picLocks noChangeAspect="1"/>
          </p:cNvPicPr>
          <p:nvPr/>
        </p:nvPicPr>
        <p:blipFill>
          <a:blip r:embed="rId4"/>
          <a:stretch>
            <a:fillRect/>
          </a:stretch>
        </p:blipFill>
        <p:spPr>
          <a:xfrm>
            <a:off x="1365601" y="2035424"/>
            <a:ext cx="4625543" cy="3397710"/>
          </a:xfrm>
          <a:prstGeom prst="rect">
            <a:avLst/>
          </a:prstGeom>
        </p:spPr>
      </p:pic>
      <p:sp>
        <p:nvSpPr>
          <p:cNvPr id="12" name="Rectangle 11">
            <a:extLst>
              <a:ext uri="{FF2B5EF4-FFF2-40B4-BE49-F238E27FC236}">
                <a16:creationId xmlns:a16="http://schemas.microsoft.com/office/drawing/2014/main" id="{92031658-C217-476A-9830-ACB1314B71A9}"/>
              </a:ext>
            </a:extLst>
          </p:cNvPr>
          <p:cNvSpPr/>
          <p:nvPr/>
        </p:nvSpPr>
        <p:spPr>
          <a:xfrm>
            <a:off x="4386143" y="5987018"/>
            <a:ext cx="1605001" cy="369332"/>
          </a:xfrm>
          <a:prstGeom prst="rect">
            <a:avLst/>
          </a:prstGeom>
        </p:spPr>
        <p:txBody>
          <a:bodyPr wrap="square">
            <a:spAutoFit/>
          </a:bodyPr>
          <a:lstStyle/>
          <a:p>
            <a:r>
              <a:rPr lang="en-GB" dirty="0">
                <a:latin typeface="Agency FB" panose="020B0503020202020204" pitchFamily="34" charset="0"/>
              </a:rPr>
              <a:t>Craven et al. 2019</a:t>
            </a:r>
            <a:endParaRPr lang="en-US" dirty="0">
              <a:latin typeface="Agency FB" panose="020B0503020202020204" pitchFamily="34" charset="0"/>
            </a:endParaRPr>
          </a:p>
        </p:txBody>
      </p:sp>
      <p:sp>
        <p:nvSpPr>
          <p:cNvPr id="25" name="Rectangle 24">
            <a:extLst>
              <a:ext uri="{FF2B5EF4-FFF2-40B4-BE49-F238E27FC236}">
                <a16:creationId xmlns:a16="http://schemas.microsoft.com/office/drawing/2014/main" id="{D45DDE5D-1423-4D26-AC0B-375A39BCCB31}"/>
              </a:ext>
            </a:extLst>
          </p:cNvPr>
          <p:cNvSpPr/>
          <p:nvPr/>
        </p:nvSpPr>
        <p:spPr>
          <a:xfrm>
            <a:off x="2265725" y="3089467"/>
            <a:ext cx="588623" cy="323165"/>
          </a:xfrm>
          <a:prstGeom prst="rect">
            <a:avLst/>
          </a:prstGeom>
        </p:spPr>
        <p:txBody>
          <a:bodyPr wrap="none">
            <a:spAutoFit/>
          </a:bodyPr>
          <a:lstStyle/>
          <a:p>
            <a:r>
              <a:rPr lang="en-US" sz="1500" b="1" dirty="0">
                <a:solidFill>
                  <a:srgbClr val="4F7A20"/>
                </a:solidFill>
              </a:rPr>
              <a:t>5 Ma</a:t>
            </a:r>
          </a:p>
        </p:txBody>
      </p:sp>
      <p:sp>
        <p:nvSpPr>
          <p:cNvPr id="26" name="Rectangle 25">
            <a:extLst>
              <a:ext uri="{FF2B5EF4-FFF2-40B4-BE49-F238E27FC236}">
                <a16:creationId xmlns:a16="http://schemas.microsoft.com/office/drawing/2014/main" id="{F749353E-AA20-4673-8BBF-621E856F6400}"/>
              </a:ext>
            </a:extLst>
          </p:cNvPr>
          <p:cNvSpPr/>
          <p:nvPr/>
        </p:nvSpPr>
        <p:spPr>
          <a:xfrm>
            <a:off x="4084345" y="4319852"/>
            <a:ext cx="737702" cy="323165"/>
          </a:xfrm>
          <a:prstGeom prst="rect">
            <a:avLst/>
          </a:prstGeom>
        </p:spPr>
        <p:txBody>
          <a:bodyPr wrap="none">
            <a:spAutoFit/>
          </a:bodyPr>
          <a:lstStyle/>
          <a:p>
            <a:r>
              <a:rPr lang="en-US" sz="1500" b="1" dirty="0">
                <a:solidFill>
                  <a:srgbClr val="4F7A20"/>
                </a:solidFill>
              </a:rPr>
              <a:t>0.5 Ma</a:t>
            </a:r>
          </a:p>
        </p:txBody>
      </p:sp>
      <p:sp>
        <p:nvSpPr>
          <p:cNvPr id="27" name="Rectangle 26">
            <a:extLst>
              <a:ext uri="{FF2B5EF4-FFF2-40B4-BE49-F238E27FC236}">
                <a16:creationId xmlns:a16="http://schemas.microsoft.com/office/drawing/2014/main" id="{ED2A6181-B309-412E-8225-E368A0B5A54C}"/>
              </a:ext>
            </a:extLst>
          </p:cNvPr>
          <p:cNvSpPr/>
          <p:nvPr/>
        </p:nvSpPr>
        <p:spPr>
          <a:xfrm>
            <a:off x="9277795" y="5987018"/>
            <a:ext cx="1851790" cy="369332"/>
          </a:xfrm>
          <a:prstGeom prst="rect">
            <a:avLst/>
          </a:prstGeom>
        </p:spPr>
        <p:txBody>
          <a:bodyPr wrap="square">
            <a:spAutoFit/>
          </a:bodyPr>
          <a:lstStyle/>
          <a:p>
            <a:r>
              <a:rPr lang="en-GB" dirty="0" err="1">
                <a:latin typeface="Agency FB" panose="020B0503020202020204" pitchFamily="34" charset="0"/>
              </a:rPr>
              <a:t>Giambelluca</a:t>
            </a:r>
            <a:r>
              <a:rPr lang="en-GB" dirty="0">
                <a:latin typeface="Agency FB" panose="020B0503020202020204" pitchFamily="34" charset="0"/>
              </a:rPr>
              <a:t> et al. 2013</a:t>
            </a:r>
            <a:endParaRPr lang="en-US" dirty="0">
              <a:latin typeface="Agency FB" panose="020B0503020202020204" pitchFamily="34" charset="0"/>
            </a:endParaRPr>
          </a:p>
        </p:txBody>
      </p:sp>
      <p:cxnSp>
        <p:nvCxnSpPr>
          <p:cNvPr id="28" name="Straight Connector 27">
            <a:extLst>
              <a:ext uri="{FF2B5EF4-FFF2-40B4-BE49-F238E27FC236}">
                <a16:creationId xmlns:a16="http://schemas.microsoft.com/office/drawing/2014/main" id="{25964FE4-2A13-42C0-947C-ED0A48C2155F}"/>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441443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D919-AE21-4490-9CC6-4FDB5F1A1E4B}"/>
              </a:ext>
            </a:extLst>
          </p:cNvPr>
          <p:cNvSpPr>
            <a:spLocks noGrp="1"/>
          </p:cNvSpPr>
          <p:nvPr>
            <p:ph type="title"/>
          </p:nvPr>
        </p:nvSpPr>
        <p:spPr/>
        <p:txBody>
          <a:bodyPr>
            <a:normAutofit/>
          </a:bodyPr>
          <a:lstStyle/>
          <a:p>
            <a:r>
              <a:rPr lang="en-GB" sz="4100" dirty="0"/>
              <a:t>Hawaiian Islands</a:t>
            </a:r>
            <a:endParaRPr lang="en-US" sz="4100" dirty="0"/>
          </a:p>
        </p:txBody>
      </p:sp>
      <p:sp>
        <p:nvSpPr>
          <p:cNvPr id="4" name="Slide Number Placeholder 3">
            <a:extLst>
              <a:ext uri="{FF2B5EF4-FFF2-40B4-BE49-F238E27FC236}">
                <a16:creationId xmlns:a16="http://schemas.microsoft.com/office/drawing/2014/main" id="{AABC9284-EA06-4C59-ABE6-D4BFC93CBE33}"/>
              </a:ext>
            </a:extLst>
          </p:cNvPr>
          <p:cNvSpPr>
            <a:spLocks noGrp="1"/>
          </p:cNvSpPr>
          <p:nvPr>
            <p:ph type="sldNum" sz="quarter" idx="12"/>
          </p:nvPr>
        </p:nvSpPr>
        <p:spPr/>
        <p:txBody>
          <a:bodyPr/>
          <a:lstStyle/>
          <a:p>
            <a:fld id="{24637C22-C979-4AF9-9F87-581FAA3759D8}" type="slidenum">
              <a:rPr lang="en-US" smtClean="0"/>
              <a:t>62</a:t>
            </a:fld>
            <a:endParaRPr lang="en-US"/>
          </a:p>
        </p:txBody>
      </p:sp>
      <p:pic>
        <p:nvPicPr>
          <p:cNvPr id="7" name="Picture 6">
            <a:extLst>
              <a:ext uri="{FF2B5EF4-FFF2-40B4-BE49-F238E27FC236}">
                <a16:creationId xmlns:a16="http://schemas.microsoft.com/office/drawing/2014/main" id="{D9511832-45F6-4CB2-8078-095DF1F190C4}"/>
              </a:ext>
            </a:extLst>
          </p:cNvPr>
          <p:cNvPicPr>
            <a:picLocks noChangeAspect="1"/>
          </p:cNvPicPr>
          <p:nvPr/>
        </p:nvPicPr>
        <p:blipFill>
          <a:blip r:embed="rId3"/>
          <a:stretch>
            <a:fillRect/>
          </a:stretch>
        </p:blipFill>
        <p:spPr>
          <a:xfrm>
            <a:off x="1369862" y="1914279"/>
            <a:ext cx="3568704" cy="2338926"/>
          </a:xfrm>
          <a:prstGeom prst="rect">
            <a:avLst/>
          </a:prstGeom>
        </p:spPr>
      </p:pic>
      <p:sp>
        <p:nvSpPr>
          <p:cNvPr id="28" name="Rectangle 27">
            <a:extLst>
              <a:ext uri="{FF2B5EF4-FFF2-40B4-BE49-F238E27FC236}">
                <a16:creationId xmlns:a16="http://schemas.microsoft.com/office/drawing/2014/main" id="{4245996E-326D-48E1-BBEF-CDBB26EE22C2}"/>
              </a:ext>
            </a:extLst>
          </p:cNvPr>
          <p:cNvSpPr/>
          <p:nvPr/>
        </p:nvSpPr>
        <p:spPr>
          <a:xfrm>
            <a:off x="1369862" y="3416300"/>
            <a:ext cx="3345931" cy="923330"/>
          </a:xfrm>
          <a:prstGeom prst="rect">
            <a:avLst/>
          </a:prstGeom>
        </p:spPr>
        <p:txBody>
          <a:bodyPr wrap="square">
            <a:spAutoFit/>
          </a:bodyPr>
          <a:lstStyle/>
          <a:p>
            <a:r>
              <a:rPr lang="en-US" dirty="0">
                <a:solidFill>
                  <a:schemeClr val="bg1"/>
                </a:solidFill>
              </a:rPr>
              <a:t>Mount of Tears </a:t>
            </a:r>
            <a:r>
              <a:rPr lang="en-US" dirty="0" err="1">
                <a:solidFill>
                  <a:schemeClr val="bg1"/>
                </a:solidFill>
              </a:rPr>
              <a:t>Kaua’I</a:t>
            </a:r>
            <a:endParaRPr lang="en-US" dirty="0">
              <a:solidFill>
                <a:schemeClr val="bg1"/>
              </a:solidFill>
            </a:endParaRPr>
          </a:p>
          <a:p>
            <a:r>
              <a:rPr lang="en-US" dirty="0">
                <a:solidFill>
                  <a:schemeClr val="bg1"/>
                </a:solidFill>
              </a:rPr>
              <a:t>&gt; 11000 mm of rainfall annually</a:t>
            </a:r>
          </a:p>
          <a:p>
            <a:endParaRPr lang="en-US" dirty="0"/>
          </a:p>
        </p:txBody>
      </p:sp>
      <p:sp>
        <p:nvSpPr>
          <p:cNvPr id="46" name="Rectangle 45">
            <a:extLst>
              <a:ext uri="{FF2B5EF4-FFF2-40B4-BE49-F238E27FC236}">
                <a16:creationId xmlns:a16="http://schemas.microsoft.com/office/drawing/2014/main" id="{64DBC90E-8BAB-4925-80CB-7E443972DF83}"/>
              </a:ext>
            </a:extLst>
          </p:cNvPr>
          <p:cNvSpPr/>
          <p:nvPr/>
        </p:nvSpPr>
        <p:spPr>
          <a:xfrm>
            <a:off x="411335" y="6356903"/>
            <a:ext cx="4098232" cy="215444"/>
          </a:xfrm>
          <a:prstGeom prst="rect">
            <a:avLst/>
          </a:prstGeom>
        </p:spPr>
        <p:txBody>
          <a:bodyPr wrap="square">
            <a:spAutoFit/>
          </a:bodyPr>
          <a:lstStyle/>
          <a:p>
            <a:pPr lvl="0" defTabSz="914400">
              <a:defRPr/>
            </a:pPr>
            <a:r>
              <a:rPr lang="de-DE" sz="800" dirty="0"/>
              <a:t>https://www.amusingplanet.com/2013/06/wall-of-tears-mount-waialeale-hawaii.html</a:t>
            </a:r>
          </a:p>
        </p:txBody>
      </p:sp>
      <p:pic>
        <p:nvPicPr>
          <p:cNvPr id="5" name="Picture 4">
            <a:extLst>
              <a:ext uri="{FF2B5EF4-FFF2-40B4-BE49-F238E27FC236}">
                <a16:creationId xmlns:a16="http://schemas.microsoft.com/office/drawing/2014/main" id="{FB226379-A25B-4E71-860C-F2CE66A3E4C1}"/>
              </a:ext>
            </a:extLst>
          </p:cNvPr>
          <p:cNvPicPr>
            <a:picLocks noChangeAspect="1"/>
          </p:cNvPicPr>
          <p:nvPr/>
        </p:nvPicPr>
        <p:blipFill rotWithShape="1">
          <a:blip r:embed="rId4"/>
          <a:srcRect l="5394" r="9616"/>
          <a:stretch/>
        </p:blipFill>
        <p:spPr>
          <a:xfrm>
            <a:off x="1353908" y="4135291"/>
            <a:ext cx="3584658" cy="2170393"/>
          </a:xfrm>
          <a:prstGeom prst="rect">
            <a:avLst/>
          </a:prstGeom>
        </p:spPr>
      </p:pic>
      <p:sp>
        <p:nvSpPr>
          <p:cNvPr id="6" name="Rectangle 5">
            <a:extLst>
              <a:ext uri="{FF2B5EF4-FFF2-40B4-BE49-F238E27FC236}">
                <a16:creationId xmlns:a16="http://schemas.microsoft.com/office/drawing/2014/main" id="{BFFB4C2F-2A9E-4C48-A4F3-1A09A54F2996}"/>
              </a:ext>
            </a:extLst>
          </p:cNvPr>
          <p:cNvSpPr/>
          <p:nvPr/>
        </p:nvSpPr>
        <p:spPr>
          <a:xfrm>
            <a:off x="3259437" y="5659353"/>
            <a:ext cx="1675652" cy="646331"/>
          </a:xfrm>
          <a:prstGeom prst="rect">
            <a:avLst/>
          </a:prstGeom>
        </p:spPr>
        <p:txBody>
          <a:bodyPr wrap="none">
            <a:spAutoFit/>
          </a:bodyPr>
          <a:lstStyle/>
          <a:p>
            <a:pPr algn="r"/>
            <a:r>
              <a:rPr lang="en-GB" dirty="0" err="1">
                <a:solidFill>
                  <a:schemeClr val="bg1"/>
                </a:solidFill>
              </a:rPr>
              <a:t>Auwahi</a:t>
            </a:r>
            <a:r>
              <a:rPr lang="en-GB" dirty="0">
                <a:solidFill>
                  <a:schemeClr val="bg1"/>
                </a:solidFill>
              </a:rPr>
              <a:t> Dryland</a:t>
            </a:r>
          </a:p>
          <a:p>
            <a:pPr algn="r"/>
            <a:r>
              <a:rPr lang="en-GB" b="0" i="0" dirty="0">
                <a:solidFill>
                  <a:schemeClr val="bg1"/>
                </a:solidFill>
                <a:effectLst/>
              </a:rPr>
              <a:t>Maui </a:t>
            </a:r>
          </a:p>
        </p:txBody>
      </p:sp>
      <p:cxnSp>
        <p:nvCxnSpPr>
          <p:cNvPr id="26" name="Straight Connector 25">
            <a:extLst>
              <a:ext uri="{FF2B5EF4-FFF2-40B4-BE49-F238E27FC236}">
                <a16:creationId xmlns:a16="http://schemas.microsoft.com/office/drawing/2014/main" id="{10961900-5750-4D54-AA82-AFD2FEBC22D0}"/>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pic>
        <p:nvPicPr>
          <p:cNvPr id="27" name="Picture 2" descr="https://lh6.googleusercontent.com/wWQfxDb8h7GvFlsK8n7rKlWs1o-kWBh-MPDw5E92KxSVqdUNbJe0ctW5cDPqI0qVp2Po56VsR3bnH66OZlPfsOUMvkdOfRugrOF9iY2BTbC697SC_O38dkNhuMuesZP05-N1MUkvufKPP3HBQqvkQRX5Lyp8m_B7F6BldNGhMSxlqE55txYPR0vrbkeJLg">
            <a:extLst>
              <a:ext uri="{FF2B5EF4-FFF2-40B4-BE49-F238E27FC236}">
                <a16:creationId xmlns:a16="http://schemas.microsoft.com/office/drawing/2014/main" id="{6460366A-A528-4D73-854C-D7830126BB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858" y="2374278"/>
            <a:ext cx="4928727" cy="3397710"/>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1F58D700-5703-40AA-9EE6-3F0A58C0EDAA}"/>
              </a:ext>
            </a:extLst>
          </p:cNvPr>
          <p:cNvSpPr/>
          <p:nvPr/>
        </p:nvSpPr>
        <p:spPr>
          <a:xfrm>
            <a:off x="9277795" y="5987018"/>
            <a:ext cx="1851790" cy="369332"/>
          </a:xfrm>
          <a:prstGeom prst="rect">
            <a:avLst/>
          </a:prstGeom>
        </p:spPr>
        <p:txBody>
          <a:bodyPr wrap="square">
            <a:spAutoFit/>
          </a:bodyPr>
          <a:lstStyle/>
          <a:p>
            <a:r>
              <a:rPr lang="en-GB" dirty="0" err="1">
                <a:latin typeface="Agency FB" panose="020B0503020202020204" pitchFamily="34" charset="0"/>
              </a:rPr>
              <a:t>Giambelluca</a:t>
            </a:r>
            <a:r>
              <a:rPr lang="en-GB" dirty="0">
                <a:latin typeface="Agency FB" panose="020B0503020202020204" pitchFamily="34" charset="0"/>
              </a:rPr>
              <a:t> et al. 2013</a:t>
            </a:r>
            <a:endParaRPr lang="en-US" dirty="0">
              <a:latin typeface="Agency FB" panose="020B0503020202020204" pitchFamily="34" charset="0"/>
            </a:endParaRPr>
          </a:p>
        </p:txBody>
      </p:sp>
    </p:spTree>
    <p:extLst>
      <p:ext uri="{BB962C8B-B14F-4D97-AF65-F5344CB8AC3E}">
        <p14:creationId xmlns:p14="http://schemas.microsoft.com/office/powerpoint/2010/main" val="3972362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C0B5BF-81BA-47DA-9B63-9DBA50FE7C9C}"/>
              </a:ext>
            </a:extLst>
          </p:cNvPr>
          <p:cNvSpPr>
            <a:spLocks noGrp="1"/>
          </p:cNvSpPr>
          <p:nvPr>
            <p:ph type="sldNum" sz="quarter" idx="12"/>
          </p:nvPr>
        </p:nvSpPr>
        <p:spPr/>
        <p:txBody>
          <a:bodyPr/>
          <a:lstStyle/>
          <a:p>
            <a:fld id="{24637C22-C979-4AF9-9F87-581FAA3759D8}" type="slidenum">
              <a:rPr lang="en-US" smtClean="0"/>
              <a:t>63</a:t>
            </a:fld>
            <a:endParaRPr lang="en-US"/>
          </a:p>
        </p:txBody>
      </p:sp>
      <p:sp>
        <p:nvSpPr>
          <p:cNvPr id="7" name="Content Placeholder 6">
            <a:extLst>
              <a:ext uri="{FF2B5EF4-FFF2-40B4-BE49-F238E27FC236}">
                <a16:creationId xmlns:a16="http://schemas.microsoft.com/office/drawing/2014/main" id="{D732351C-DEF0-4B79-981C-AF566B5C9BE8}"/>
              </a:ext>
            </a:extLst>
          </p:cNvPr>
          <p:cNvSpPr>
            <a:spLocks noGrp="1"/>
          </p:cNvSpPr>
          <p:nvPr>
            <p:ph idx="4294967295"/>
          </p:nvPr>
        </p:nvSpPr>
        <p:spPr>
          <a:xfrm>
            <a:off x="4828804" y="2391248"/>
            <a:ext cx="6316662" cy="2075504"/>
          </a:xfrm>
        </p:spPr>
        <p:txBody>
          <a:bodyPr>
            <a:normAutofit/>
          </a:bodyPr>
          <a:lstStyle/>
          <a:p>
            <a:pPr marL="0" indent="0">
              <a:lnSpc>
                <a:spcPct val="150000"/>
              </a:lnSpc>
              <a:buNone/>
            </a:pPr>
            <a:r>
              <a:rPr lang="en-US" sz="2500" dirty="0">
                <a:solidFill>
                  <a:schemeClr val="tx1"/>
                </a:solidFill>
              </a:rPr>
              <a:t>How does the environment, in terms of rain, affect or shape the functional diversity of Hawaiian forests?</a:t>
            </a:r>
          </a:p>
        </p:txBody>
      </p:sp>
      <p:sp>
        <p:nvSpPr>
          <p:cNvPr id="8" name="Rectangle 7">
            <a:extLst>
              <a:ext uri="{FF2B5EF4-FFF2-40B4-BE49-F238E27FC236}">
                <a16:creationId xmlns:a16="http://schemas.microsoft.com/office/drawing/2014/main" id="{77F2F0B9-BBC4-497D-9E6C-51E83D66FCD3}"/>
              </a:ext>
            </a:extLst>
          </p:cNvPr>
          <p:cNvSpPr/>
          <p:nvPr/>
        </p:nvSpPr>
        <p:spPr>
          <a:xfrm>
            <a:off x="1046534" y="2667556"/>
            <a:ext cx="3045385" cy="713272"/>
          </a:xfrm>
          <a:prstGeom prst="rect">
            <a:avLst/>
          </a:prstGeom>
        </p:spPr>
        <p:txBody>
          <a:bodyPr wrap="none">
            <a:spAutoFit/>
          </a:bodyPr>
          <a:lstStyle/>
          <a:p>
            <a:pPr>
              <a:lnSpc>
                <a:spcPct val="150000"/>
              </a:lnSpc>
            </a:pPr>
            <a:r>
              <a:rPr lang="en-US" sz="3000" dirty="0"/>
              <a:t>Research question</a:t>
            </a:r>
          </a:p>
        </p:txBody>
      </p:sp>
      <p:cxnSp>
        <p:nvCxnSpPr>
          <p:cNvPr id="9" name="Straight Connector 8">
            <a:extLst>
              <a:ext uri="{FF2B5EF4-FFF2-40B4-BE49-F238E27FC236}">
                <a16:creationId xmlns:a16="http://schemas.microsoft.com/office/drawing/2014/main" id="{EC81E8EA-23B3-4C42-8C55-9606AAACC7F7}"/>
              </a:ext>
            </a:extLst>
          </p:cNvPr>
          <p:cNvCxnSpPr>
            <a:cxnSpLocks/>
          </p:cNvCxnSpPr>
          <p:nvPr/>
        </p:nvCxnSpPr>
        <p:spPr>
          <a:xfrm>
            <a:off x="4383287" y="1809560"/>
            <a:ext cx="0" cy="3061969"/>
          </a:xfrm>
          <a:prstGeom prst="line">
            <a:avLst/>
          </a:prstGeom>
          <a:ln w="28575"/>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464619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How</a:t>
            </a:r>
            <a:r>
              <a:rPr lang="de-DE" dirty="0"/>
              <a:t> </a:t>
            </a:r>
            <a:r>
              <a:rPr lang="en-US" dirty="0"/>
              <a:t>to estimate functional diversity</a:t>
            </a:r>
            <a:r>
              <a:rPr lang="de-DE" dirty="0"/>
              <a:t>?</a:t>
            </a:r>
            <a:r>
              <a:rPr lang="de-DE" sz="3000" dirty="0"/>
              <a:t> </a:t>
            </a:r>
            <a:endParaRPr lang="en-US" sz="3000" dirty="0"/>
          </a:p>
        </p:txBody>
      </p:sp>
      <p:sp>
        <p:nvSpPr>
          <p:cNvPr id="3" name="Content Placeholder 2"/>
          <p:cNvSpPr>
            <a:spLocks noGrp="1"/>
          </p:cNvSpPr>
          <p:nvPr>
            <p:ph idx="1"/>
          </p:nvPr>
        </p:nvSpPr>
        <p:spPr>
          <a:xfrm>
            <a:off x="838200" y="1825625"/>
            <a:ext cx="4232800" cy="4351338"/>
          </a:xfrm>
        </p:spPr>
        <p:txBody>
          <a:bodyPr>
            <a:normAutofit/>
          </a:bodyPr>
          <a:lstStyle/>
          <a:p>
            <a:pPr>
              <a:lnSpc>
                <a:spcPct val="150000"/>
              </a:lnSpc>
            </a:pPr>
            <a:r>
              <a:rPr lang="de-DE" sz="2400" dirty="0"/>
              <a:t>Prepare your data</a:t>
            </a:r>
          </a:p>
          <a:p>
            <a:pPr lvl="1">
              <a:lnSpc>
                <a:spcPct val="150000"/>
              </a:lnSpc>
            </a:pPr>
            <a:r>
              <a:rPr lang="de-DE" dirty="0"/>
              <a:t>Species by </a:t>
            </a:r>
            <a:r>
              <a:rPr lang="de-DE" dirty="0" err="1"/>
              <a:t>trait</a:t>
            </a:r>
            <a:r>
              <a:rPr lang="de-DE" dirty="0"/>
              <a:t> Matrix</a:t>
            </a:r>
          </a:p>
          <a:p>
            <a:pPr lvl="1">
              <a:lnSpc>
                <a:spcPct val="150000"/>
              </a:lnSpc>
            </a:pPr>
            <a:r>
              <a:rPr lang="de-DE" sz="2400" dirty="0"/>
              <a:t>z –log </a:t>
            </a:r>
            <a:r>
              <a:rPr lang="en-US" sz="2400" dirty="0"/>
              <a:t>transformations</a:t>
            </a:r>
          </a:p>
          <a:p>
            <a:pPr>
              <a:lnSpc>
                <a:spcPct val="150000"/>
              </a:lnSpc>
            </a:pPr>
            <a:r>
              <a:rPr lang="de-DE" sz="2400" dirty="0"/>
              <a:t>Deal with missing values</a:t>
            </a:r>
          </a:p>
          <a:p>
            <a:pPr lvl="1">
              <a:lnSpc>
                <a:spcPct val="150000"/>
              </a:lnSpc>
            </a:pPr>
            <a:r>
              <a:rPr lang="de-DE" dirty="0"/>
              <a:t>E.g., use trait imputation</a:t>
            </a:r>
          </a:p>
          <a:p>
            <a:pPr lvl="1">
              <a:lnSpc>
                <a:spcPct val="150000"/>
              </a:lnSpc>
            </a:pPr>
            <a:endParaRPr lang="de-DE" dirty="0"/>
          </a:p>
          <a:p>
            <a:pPr>
              <a:lnSpc>
                <a:spcPct val="150000"/>
              </a:lnSpc>
            </a:pPr>
            <a:endParaRPr lang="de-DE" sz="2400" dirty="0"/>
          </a:p>
        </p:txBody>
      </p:sp>
      <p:pic>
        <p:nvPicPr>
          <p:cNvPr id="7" name="Picture 6"/>
          <p:cNvPicPr>
            <a:picLocks noChangeAspect="1"/>
          </p:cNvPicPr>
          <p:nvPr/>
        </p:nvPicPr>
        <p:blipFill>
          <a:blip r:embed="rId3"/>
          <a:stretch>
            <a:fillRect/>
          </a:stretch>
        </p:blipFill>
        <p:spPr>
          <a:xfrm>
            <a:off x="4984485" y="1965774"/>
            <a:ext cx="6516162" cy="3867530"/>
          </a:xfrm>
          <a:prstGeom prst="rect">
            <a:avLst/>
          </a:prstGeom>
        </p:spPr>
      </p:pic>
      <p:sp>
        <p:nvSpPr>
          <p:cNvPr id="6" name="Slide Number Placeholder 5">
            <a:extLst>
              <a:ext uri="{FF2B5EF4-FFF2-40B4-BE49-F238E27FC236}">
                <a16:creationId xmlns:a16="http://schemas.microsoft.com/office/drawing/2014/main" id="{1ABFF184-BFFB-4A8E-BAF6-1D21F22660EE}"/>
              </a:ext>
            </a:extLst>
          </p:cNvPr>
          <p:cNvSpPr>
            <a:spLocks noGrp="1"/>
          </p:cNvSpPr>
          <p:nvPr>
            <p:ph type="sldNum" sz="quarter" idx="12"/>
          </p:nvPr>
        </p:nvSpPr>
        <p:spPr/>
        <p:txBody>
          <a:bodyPr/>
          <a:lstStyle/>
          <a:p>
            <a:fld id="{C73C8D7F-9C84-47C4-B132-BAD03B6622AA}" type="slidenum">
              <a:rPr lang="LID4096" smtClean="0"/>
              <a:t>64</a:t>
            </a:fld>
            <a:endParaRPr lang="LID4096"/>
          </a:p>
        </p:txBody>
      </p:sp>
      <p:cxnSp>
        <p:nvCxnSpPr>
          <p:cNvPr id="8" name="Straight Connector 7">
            <a:extLst>
              <a:ext uri="{FF2B5EF4-FFF2-40B4-BE49-F238E27FC236}">
                <a16:creationId xmlns:a16="http://schemas.microsoft.com/office/drawing/2014/main" id="{F76C5F1C-5D6B-4279-8373-BE768B7898CE}"/>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5" name="Oval 4"/>
          <p:cNvSpPr/>
          <p:nvPr/>
        </p:nvSpPr>
        <p:spPr>
          <a:xfrm>
            <a:off x="228600" y="1464646"/>
            <a:ext cx="609600" cy="5870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2000" b="1" dirty="0"/>
              <a:t>1</a:t>
            </a:r>
            <a:endParaRPr lang="en-US" sz="2000" b="1" dirty="0"/>
          </a:p>
        </p:txBody>
      </p:sp>
    </p:spTree>
    <p:extLst>
      <p:ext uri="{BB962C8B-B14F-4D97-AF65-F5344CB8AC3E}">
        <p14:creationId xmlns:p14="http://schemas.microsoft.com/office/powerpoint/2010/main" val="16523513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de-DE" sz="3600" dirty="0"/>
              <a:t>How </a:t>
            </a:r>
            <a:r>
              <a:rPr lang="de-DE" sz="3600" dirty="0" err="1"/>
              <a:t>to</a:t>
            </a:r>
            <a:r>
              <a:rPr lang="de-DE" sz="3600" dirty="0"/>
              <a:t> </a:t>
            </a:r>
            <a:r>
              <a:rPr lang="en-US" sz="3600" dirty="0"/>
              <a:t>estimate</a:t>
            </a:r>
            <a:r>
              <a:rPr lang="de-DE" sz="3600" dirty="0"/>
              <a:t> </a:t>
            </a:r>
            <a:r>
              <a:rPr lang="en-US" sz="3600" dirty="0"/>
              <a:t>functional diversity</a:t>
            </a:r>
            <a:r>
              <a:rPr lang="de-DE" sz="3600" dirty="0"/>
              <a:t>? </a:t>
            </a:r>
            <a:endParaRPr lang="en-US" sz="3600" dirty="0"/>
          </a:p>
        </p:txBody>
      </p:sp>
      <p:sp>
        <p:nvSpPr>
          <p:cNvPr id="3" name="Content Placeholder 2"/>
          <p:cNvSpPr>
            <a:spLocks noGrp="1"/>
          </p:cNvSpPr>
          <p:nvPr>
            <p:ph idx="1"/>
          </p:nvPr>
        </p:nvSpPr>
        <p:spPr>
          <a:xfrm>
            <a:off x="838200" y="1825625"/>
            <a:ext cx="5386330" cy="4351338"/>
          </a:xfrm>
        </p:spPr>
        <p:txBody>
          <a:bodyPr>
            <a:normAutofit/>
          </a:bodyPr>
          <a:lstStyle/>
          <a:p>
            <a:pPr>
              <a:lnSpc>
                <a:spcPct val="150000"/>
              </a:lnSpc>
            </a:pPr>
            <a:r>
              <a:rPr lang="de-DE" sz="2400" dirty="0"/>
              <a:t>Reduce dimensionality using PCA analysis.</a:t>
            </a:r>
          </a:p>
          <a:p>
            <a:pPr>
              <a:lnSpc>
                <a:spcPct val="150000"/>
              </a:lnSpc>
            </a:pPr>
            <a:r>
              <a:rPr lang="de-DE" sz="2400" dirty="0"/>
              <a:t>Use the first 3 </a:t>
            </a:r>
            <a:r>
              <a:rPr lang="de-DE" sz="2400" dirty="0" err="1"/>
              <a:t>components</a:t>
            </a:r>
            <a:r>
              <a:rPr lang="de-DE" sz="2400" dirty="0"/>
              <a:t> to estimate hypervolumes. </a:t>
            </a:r>
          </a:p>
          <a:p>
            <a:pPr>
              <a:lnSpc>
                <a:spcPct val="150000"/>
              </a:lnSpc>
            </a:pPr>
            <a:r>
              <a:rPr lang="de-DE" sz="2400" dirty="0"/>
              <a:t>Or decide which traits will be included in the analysis (orthogonal traits?). </a:t>
            </a:r>
          </a:p>
          <a:p>
            <a:pPr marL="0" indent="0">
              <a:lnSpc>
                <a:spcPct val="150000"/>
              </a:lnSpc>
              <a:buNone/>
            </a:pPr>
            <a:endParaRPr lang="de-DE" sz="2400" dirty="0"/>
          </a:p>
          <a:p>
            <a:pPr>
              <a:lnSpc>
                <a:spcPct val="150000"/>
              </a:lnSpc>
            </a:pPr>
            <a:endParaRPr lang="de-DE" sz="2400" dirty="0"/>
          </a:p>
        </p:txBody>
      </p:sp>
      <p:sp>
        <p:nvSpPr>
          <p:cNvPr id="6" name="TextBox 5"/>
          <p:cNvSpPr txBox="1"/>
          <p:nvPr/>
        </p:nvSpPr>
        <p:spPr>
          <a:xfrm>
            <a:off x="6598703" y="5713453"/>
            <a:ext cx="4755097" cy="646331"/>
          </a:xfrm>
          <a:prstGeom prst="rect">
            <a:avLst/>
          </a:prstGeom>
          <a:noFill/>
        </p:spPr>
        <p:txBody>
          <a:bodyPr wrap="square" rtlCol="0">
            <a:spAutoFit/>
          </a:bodyPr>
          <a:lstStyle/>
          <a:p>
            <a:r>
              <a:rPr lang="de-DE" dirty="0"/>
              <a:t>PCA analysis using 10 plant traits and 439 native species of Tenerife island. </a:t>
            </a:r>
            <a:endParaRPr lang="en-US" dirty="0"/>
          </a:p>
        </p:txBody>
      </p:sp>
      <p:grpSp>
        <p:nvGrpSpPr>
          <p:cNvPr id="9" name="Group 8"/>
          <p:cNvGrpSpPr/>
          <p:nvPr/>
        </p:nvGrpSpPr>
        <p:grpSpPr>
          <a:xfrm>
            <a:off x="6834130" y="1464646"/>
            <a:ext cx="4164070" cy="4238469"/>
            <a:chOff x="6224530" y="1823107"/>
            <a:chExt cx="3617970" cy="387749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17093"/>
            <a:stretch/>
          </p:blipFill>
          <p:spPr>
            <a:xfrm>
              <a:off x="6224530" y="1823107"/>
              <a:ext cx="3617970" cy="3877490"/>
            </a:xfrm>
            <a:prstGeom prst="rect">
              <a:avLst/>
            </a:prstGeom>
          </p:spPr>
        </p:pic>
        <p:pic>
          <p:nvPicPr>
            <p:cNvPr id="8" name="Picture 7"/>
            <p:cNvPicPr>
              <a:picLocks noChangeAspect="1"/>
            </p:cNvPicPr>
            <p:nvPr/>
          </p:nvPicPr>
          <p:blipFill>
            <a:blip r:embed="rId4"/>
            <a:stretch>
              <a:fillRect/>
            </a:stretch>
          </p:blipFill>
          <p:spPr>
            <a:xfrm>
              <a:off x="9061871" y="2291548"/>
              <a:ext cx="540133" cy="1357632"/>
            </a:xfrm>
            <a:prstGeom prst="rect">
              <a:avLst/>
            </a:prstGeom>
          </p:spPr>
        </p:pic>
      </p:grpSp>
      <p:sp>
        <p:nvSpPr>
          <p:cNvPr id="5" name="Slide Number Placeholder 4">
            <a:extLst>
              <a:ext uri="{FF2B5EF4-FFF2-40B4-BE49-F238E27FC236}">
                <a16:creationId xmlns:a16="http://schemas.microsoft.com/office/drawing/2014/main" id="{099515C8-9EDF-4C6D-9C94-911F218B6A94}"/>
              </a:ext>
            </a:extLst>
          </p:cNvPr>
          <p:cNvSpPr>
            <a:spLocks noGrp="1"/>
          </p:cNvSpPr>
          <p:nvPr>
            <p:ph type="sldNum" sz="quarter" idx="12"/>
          </p:nvPr>
        </p:nvSpPr>
        <p:spPr/>
        <p:txBody>
          <a:bodyPr/>
          <a:lstStyle/>
          <a:p>
            <a:fld id="{C73C8D7F-9C84-47C4-B132-BAD03B6622AA}" type="slidenum">
              <a:rPr lang="LID4096" smtClean="0"/>
              <a:t>65</a:t>
            </a:fld>
            <a:endParaRPr lang="LID4096"/>
          </a:p>
        </p:txBody>
      </p:sp>
      <p:cxnSp>
        <p:nvCxnSpPr>
          <p:cNvPr id="11" name="Straight Connector 10">
            <a:extLst>
              <a:ext uri="{FF2B5EF4-FFF2-40B4-BE49-F238E27FC236}">
                <a16:creationId xmlns:a16="http://schemas.microsoft.com/office/drawing/2014/main" id="{1319301E-730E-472B-929B-E5182A20112E}"/>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0" name="Oval 9"/>
          <p:cNvSpPr/>
          <p:nvPr/>
        </p:nvSpPr>
        <p:spPr>
          <a:xfrm>
            <a:off x="228600" y="1464646"/>
            <a:ext cx="609600" cy="5870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2000" b="1" dirty="0"/>
              <a:t>2</a:t>
            </a:r>
            <a:endParaRPr lang="en-US" sz="2000" b="1" dirty="0"/>
          </a:p>
        </p:txBody>
      </p:sp>
    </p:spTree>
    <p:extLst>
      <p:ext uri="{BB962C8B-B14F-4D97-AF65-F5344CB8AC3E}">
        <p14:creationId xmlns:p14="http://schemas.microsoft.com/office/powerpoint/2010/main" val="24934659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de-DE" sz="3600" dirty="0"/>
              <a:t>How </a:t>
            </a:r>
            <a:r>
              <a:rPr lang="de-DE" sz="3600" dirty="0" err="1"/>
              <a:t>to</a:t>
            </a:r>
            <a:r>
              <a:rPr lang="de-DE" sz="3600" dirty="0"/>
              <a:t> </a:t>
            </a:r>
            <a:r>
              <a:rPr lang="en-US" sz="3600" dirty="0"/>
              <a:t>estimate</a:t>
            </a:r>
            <a:r>
              <a:rPr lang="de-DE" sz="3600" dirty="0"/>
              <a:t> </a:t>
            </a:r>
            <a:r>
              <a:rPr lang="en-US" sz="3600" dirty="0"/>
              <a:t>functional diversity</a:t>
            </a:r>
            <a:r>
              <a:rPr lang="de-DE" sz="3600" dirty="0"/>
              <a:t>? </a:t>
            </a:r>
            <a:endParaRPr lang="en-US" sz="3600" dirty="0"/>
          </a:p>
        </p:txBody>
      </p:sp>
      <p:sp>
        <p:nvSpPr>
          <p:cNvPr id="3" name="Content Placeholder 2"/>
          <p:cNvSpPr>
            <a:spLocks noGrp="1"/>
          </p:cNvSpPr>
          <p:nvPr>
            <p:ph idx="1"/>
          </p:nvPr>
        </p:nvSpPr>
        <p:spPr>
          <a:xfrm>
            <a:off x="1787766" y="1890712"/>
            <a:ext cx="9423400" cy="4465638"/>
          </a:xfrm>
        </p:spPr>
        <p:txBody>
          <a:bodyPr>
            <a:noAutofit/>
          </a:bodyPr>
          <a:lstStyle/>
          <a:p>
            <a:pPr marL="0" indent="0">
              <a:lnSpc>
                <a:spcPct val="150000"/>
              </a:lnSpc>
              <a:buNone/>
            </a:pPr>
            <a:r>
              <a:rPr lang="de-DE" sz="2400" dirty="0" err="1"/>
              <a:t>library</a:t>
            </a:r>
            <a:r>
              <a:rPr lang="de-DE" sz="2400" dirty="0"/>
              <a:t>(</a:t>
            </a:r>
            <a:r>
              <a:rPr lang="de-DE" sz="2400" dirty="0" err="1"/>
              <a:t>hypervolume</a:t>
            </a:r>
            <a:r>
              <a:rPr lang="de-DE" sz="2400" dirty="0"/>
              <a:t>) </a:t>
            </a:r>
            <a:r>
              <a:rPr lang="en-US" sz="2400" dirty="0"/>
              <a:t>estimation functional diversity</a:t>
            </a:r>
            <a:endParaRPr lang="de-DE" sz="2400" dirty="0"/>
          </a:p>
          <a:p>
            <a:pPr marL="457200" indent="-457200">
              <a:lnSpc>
                <a:spcPct val="150000"/>
              </a:lnSpc>
              <a:buAutoNum type="arabicPeriod"/>
            </a:pPr>
            <a:r>
              <a:rPr lang="en-US" sz="2400" dirty="0"/>
              <a:t>Principal coordinates analysis is performed on the species-species distance matrix. </a:t>
            </a:r>
          </a:p>
          <a:p>
            <a:pPr marL="457200" indent="-457200">
              <a:lnSpc>
                <a:spcPct val="150000"/>
              </a:lnSpc>
              <a:buAutoNum type="arabicPeriod"/>
            </a:pPr>
            <a:r>
              <a:rPr lang="en-US" sz="2400" dirty="0"/>
              <a:t>The resulting PCA axes are used as the new ‘traits’ to compute the three indices Functional richness, evenness and dispersion</a:t>
            </a:r>
          </a:p>
          <a:p>
            <a:pPr marL="0" indent="0">
              <a:lnSpc>
                <a:spcPct val="150000"/>
              </a:lnSpc>
              <a:buNone/>
            </a:pPr>
            <a:endParaRPr lang="en-US" sz="2400" dirty="0"/>
          </a:p>
          <a:p>
            <a:pPr marL="0" indent="0">
              <a:lnSpc>
                <a:spcPct val="150000"/>
              </a:lnSpc>
              <a:buNone/>
            </a:pPr>
            <a:r>
              <a:rPr lang="de-DE" sz="2400" dirty="0"/>
              <a:t>https://benjaminblonder.org/hypervolume_faq.html</a:t>
            </a:r>
          </a:p>
          <a:p>
            <a:pPr marL="0" indent="0">
              <a:lnSpc>
                <a:spcPct val="150000"/>
              </a:lnSpc>
              <a:buNone/>
            </a:pPr>
            <a:endParaRPr lang="de-DE" sz="2400" dirty="0"/>
          </a:p>
          <a:p>
            <a:pPr marL="0" indent="0">
              <a:lnSpc>
                <a:spcPct val="150000"/>
              </a:lnSpc>
              <a:buNone/>
            </a:pPr>
            <a:endParaRPr lang="de-DE" sz="2400" dirty="0"/>
          </a:p>
          <a:p>
            <a:pPr marL="0" indent="0">
              <a:lnSpc>
                <a:spcPct val="150000"/>
              </a:lnSpc>
              <a:buNone/>
            </a:pPr>
            <a:endParaRPr lang="de-DE" sz="2400" dirty="0"/>
          </a:p>
          <a:p>
            <a:pPr marL="0" indent="0">
              <a:lnSpc>
                <a:spcPct val="150000"/>
              </a:lnSpc>
              <a:buNone/>
            </a:pPr>
            <a:endParaRPr lang="en-US" sz="2400" dirty="0"/>
          </a:p>
        </p:txBody>
      </p:sp>
      <p:sp>
        <p:nvSpPr>
          <p:cNvPr id="4" name="Slide Number Placeholder 3">
            <a:extLst>
              <a:ext uri="{FF2B5EF4-FFF2-40B4-BE49-F238E27FC236}">
                <a16:creationId xmlns:a16="http://schemas.microsoft.com/office/drawing/2014/main" id="{11B0D37B-AB42-409D-AE13-14877B563740}"/>
              </a:ext>
            </a:extLst>
          </p:cNvPr>
          <p:cNvSpPr>
            <a:spLocks noGrp="1"/>
          </p:cNvSpPr>
          <p:nvPr>
            <p:ph type="sldNum" sz="quarter" idx="12"/>
          </p:nvPr>
        </p:nvSpPr>
        <p:spPr/>
        <p:txBody>
          <a:bodyPr/>
          <a:lstStyle/>
          <a:p>
            <a:fld id="{C73C8D7F-9C84-47C4-B132-BAD03B6622AA}" type="slidenum">
              <a:rPr lang="LID4096" smtClean="0"/>
              <a:t>66</a:t>
            </a:fld>
            <a:endParaRPr lang="LID4096"/>
          </a:p>
        </p:txBody>
      </p:sp>
      <p:cxnSp>
        <p:nvCxnSpPr>
          <p:cNvPr id="7" name="Straight Connector 6">
            <a:extLst>
              <a:ext uri="{FF2B5EF4-FFF2-40B4-BE49-F238E27FC236}">
                <a16:creationId xmlns:a16="http://schemas.microsoft.com/office/drawing/2014/main" id="{B2EC080F-766F-4297-888F-EEF52FA77A8E}"/>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6" name="Oval 5"/>
          <p:cNvSpPr/>
          <p:nvPr/>
        </p:nvSpPr>
        <p:spPr>
          <a:xfrm>
            <a:off x="228600" y="1464646"/>
            <a:ext cx="609600" cy="5870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2000" b="1" dirty="0"/>
              <a:t>3</a:t>
            </a:r>
            <a:endParaRPr lang="en-US" sz="2000" b="1" dirty="0"/>
          </a:p>
        </p:txBody>
      </p:sp>
    </p:spTree>
    <p:extLst>
      <p:ext uri="{BB962C8B-B14F-4D97-AF65-F5344CB8AC3E}">
        <p14:creationId xmlns:p14="http://schemas.microsoft.com/office/powerpoint/2010/main" val="1776388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E4A6E6-ADF0-4A2D-9C5D-7888B2723D6D}"/>
              </a:ext>
            </a:extLst>
          </p:cNvPr>
          <p:cNvPicPr>
            <a:picLocks noChangeAspect="1"/>
          </p:cNvPicPr>
          <p:nvPr/>
        </p:nvPicPr>
        <p:blipFill>
          <a:blip r:embed="rId3"/>
          <a:stretch>
            <a:fillRect/>
          </a:stretch>
        </p:blipFill>
        <p:spPr>
          <a:xfrm>
            <a:off x="7139295" y="2143968"/>
            <a:ext cx="4511961" cy="3297202"/>
          </a:xfrm>
          <a:prstGeom prst="rect">
            <a:avLst/>
          </a:prstGeom>
        </p:spPr>
      </p:pic>
      <p:sp>
        <p:nvSpPr>
          <p:cNvPr id="2" name="Title 1">
            <a:extLst>
              <a:ext uri="{FF2B5EF4-FFF2-40B4-BE49-F238E27FC236}">
                <a16:creationId xmlns:a16="http://schemas.microsoft.com/office/drawing/2014/main" id="{42E0009C-C9B0-4025-9271-A8ABCB717C56}"/>
              </a:ext>
            </a:extLst>
          </p:cNvPr>
          <p:cNvSpPr>
            <a:spLocks noGrp="1"/>
          </p:cNvSpPr>
          <p:nvPr>
            <p:ph type="title"/>
          </p:nvPr>
        </p:nvSpPr>
        <p:spPr/>
        <p:txBody>
          <a:bodyPr/>
          <a:lstStyle/>
          <a:p>
            <a:r>
              <a:rPr lang="en-US" dirty="0"/>
              <a:t>Functional ecology</a:t>
            </a:r>
          </a:p>
        </p:txBody>
      </p:sp>
      <p:sp>
        <p:nvSpPr>
          <p:cNvPr id="3" name="Content Placeholder 2">
            <a:extLst>
              <a:ext uri="{FF2B5EF4-FFF2-40B4-BE49-F238E27FC236}">
                <a16:creationId xmlns:a16="http://schemas.microsoft.com/office/drawing/2014/main" id="{5B72E097-5653-4AB0-B31B-7F8D3CE4F02A}"/>
              </a:ext>
            </a:extLst>
          </p:cNvPr>
          <p:cNvSpPr>
            <a:spLocks noGrp="1"/>
          </p:cNvSpPr>
          <p:nvPr>
            <p:ph idx="1"/>
          </p:nvPr>
        </p:nvSpPr>
        <p:spPr>
          <a:xfrm>
            <a:off x="838199" y="1825625"/>
            <a:ext cx="6430702" cy="4351338"/>
          </a:xfrm>
        </p:spPr>
        <p:txBody>
          <a:bodyPr>
            <a:normAutofit/>
          </a:bodyPr>
          <a:lstStyle/>
          <a:p>
            <a:pPr>
              <a:lnSpc>
                <a:spcPct val="150000"/>
              </a:lnSpc>
            </a:pPr>
            <a:r>
              <a:rPr lang="en-US" sz="2500" dirty="0"/>
              <a:t>Sub-discipline of ecology</a:t>
            </a:r>
          </a:p>
          <a:p>
            <a:pPr>
              <a:lnSpc>
                <a:spcPct val="150000"/>
              </a:lnSpc>
            </a:pPr>
            <a:r>
              <a:rPr lang="en-US" sz="2500" dirty="0"/>
              <a:t>Studies the ecological role and function of species, communities and ecosystems</a:t>
            </a:r>
          </a:p>
          <a:p>
            <a:pPr>
              <a:lnSpc>
                <a:spcPct val="150000"/>
              </a:lnSpc>
            </a:pPr>
            <a:r>
              <a:rPr lang="en-US" sz="2500" dirty="0"/>
              <a:t>Mostly based on organisms’ characteristics that relate to what they do in their environment</a:t>
            </a:r>
          </a:p>
          <a:p>
            <a:pPr>
              <a:lnSpc>
                <a:spcPct val="150000"/>
              </a:lnSpc>
            </a:pPr>
            <a:endParaRPr lang="en-US" sz="2500" dirty="0"/>
          </a:p>
          <a:p>
            <a:pPr marL="0" indent="0">
              <a:lnSpc>
                <a:spcPct val="150000"/>
              </a:lnSpc>
              <a:buNone/>
            </a:pPr>
            <a:endParaRPr lang="en-US" sz="2500" dirty="0"/>
          </a:p>
          <a:p>
            <a:pPr>
              <a:lnSpc>
                <a:spcPct val="150000"/>
              </a:lnSpc>
            </a:pPr>
            <a:endParaRPr lang="en-US" sz="2500" dirty="0"/>
          </a:p>
        </p:txBody>
      </p:sp>
      <p:sp>
        <p:nvSpPr>
          <p:cNvPr id="4" name="Slide Number Placeholder 3">
            <a:extLst>
              <a:ext uri="{FF2B5EF4-FFF2-40B4-BE49-F238E27FC236}">
                <a16:creationId xmlns:a16="http://schemas.microsoft.com/office/drawing/2014/main" id="{3C2AD3EB-F417-49E2-9F1E-D2351A0F70AF}"/>
              </a:ext>
            </a:extLst>
          </p:cNvPr>
          <p:cNvSpPr>
            <a:spLocks noGrp="1"/>
          </p:cNvSpPr>
          <p:nvPr>
            <p:ph type="sldNum" sz="quarter" idx="12"/>
          </p:nvPr>
        </p:nvSpPr>
        <p:spPr/>
        <p:txBody>
          <a:bodyPr/>
          <a:lstStyle/>
          <a:p>
            <a:fld id="{C73C8D7F-9C84-47C4-B132-BAD03B6622AA}" type="slidenum">
              <a:rPr lang="LID4096" smtClean="0"/>
              <a:t>7</a:t>
            </a:fld>
            <a:endParaRPr lang="LID4096"/>
          </a:p>
        </p:txBody>
      </p:sp>
      <p:sp>
        <p:nvSpPr>
          <p:cNvPr id="7" name="Rectangle 6">
            <a:extLst>
              <a:ext uri="{FF2B5EF4-FFF2-40B4-BE49-F238E27FC236}">
                <a16:creationId xmlns:a16="http://schemas.microsoft.com/office/drawing/2014/main" id="{4C17D9ED-2B0F-4BDE-9BE8-93230485E517}"/>
              </a:ext>
            </a:extLst>
          </p:cNvPr>
          <p:cNvSpPr/>
          <p:nvPr/>
        </p:nvSpPr>
        <p:spPr>
          <a:xfrm>
            <a:off x="10876336" y="6105136"/>
            <a:ext cx="1312025" cy="323165"/>
          </a:xfrm>
          <a:prstGeom prst="rect">
            <a:avLst/>
          </a:prstGeom>
          <a:noFill/>
        </p:spPr>
        <p:txBody>
          <a:bodyPr wrap="square">
            <a:spAutoFit/>
          </a:bodyPr>
          <a:lstStyle/>
          <a:p>
            <a:pPr algn="r"/>
            <a:r>
              <a:rPr lang="en-GB" sz="1500" dirty="0">
                <a:solidFill>
                  <a:schemeClr val="bg1"/>
                </a:solidFill>
                <a:latin typeface="Agency FB" panose="020B0503020202020204" pitchFamily="34" charset="0"/>
              </a:rPr>
              <a:t>Elizabeth Builes</a:t>
            </a:r>
            <a:endParaRPr lang="en-US" sz="1200" dirty="0">
              <a:solidFill>
                <a:schemeClr val="bg1"/>
              </a:solidFill>
              <a:latin typeface="Agency FB" panose="020B0503020202020204" pitchFamily="34" charset="0"/>
            </a:endParaRPr>
          </a:p>
        </p:txBody>
      </p:sp>
      <p:sp>
        <p:nvSpPr>
          <p:cNvPr id="9" name="Rectangle 8">
            <a:extLst>
              <a:ext uri="{FF2B5EF4-FFF2-40B4-BE49-F238E27FC236}">
                <a16:creationId xmlns:a16="http://schemas.microsoft.com/office/drawing/2014/main" id="{23BF88F7-88A5-4296-B907-7E3D9B7CB38C}"/>
              </a:ext>
            </a:extLst>
          </p:cNvPr>
          <p:cNvSpPr/>
          <p:nvPr/>
        </p:nvSpPr>
        <p:spPr>
          <a:xfrm>
            <a:off x="6763544" y="5566777"/>
            <a:ext cx="5263464" cy="400110"/>
          </a:xfrm>
          <a:prstGeom prst="rect">
            <a:avLst/>
          </a:prstGeom>
        </p:spPr>
        <p:txBody>
          <a:bodyPr wrap="square">
            <a:spAutoFit/>
          </a:bodyPr>
          <a:lstStyle/>
          <a:p>
            <a:pPr algn="ctr"/>
            <a:r>
              <a:rPr lang="en-US" sz="2000" dirty="0">
                <a:latin typeface="+mn-lt"/>
              </a:rPr>
              <a:t>Theory of evolution (Darwin 1859, Galápagos) </a:t>
            </a:r>
          </a:p>
        </p:txBody>
      </p:sp>
    </p:spTree>
    <p:extLst>
      <p:ext uri="{BB962C8B-B14F-4D97-AF65-F5344CB8AC3E}">
        <p14:creationId xmlns:p14="http://schemas.microsoft.com/office/powerpoint/2010/main" val="2535191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396B56-390F-41BF-9897-37ED12FD7DCC}"/>
              </a:ext>
            </a:extLst>
          </p:cNvPr>
          <p:cNvPicPr>
            <a:picLocks noChangeAspect="1"/>
          </p:cNvPicPr>
          <p:nvPr/>
        </p:nvPicPr>
        <p:blipFill>
          <a:blip r:embed="rId3"/>
          <a:stretch>
            <a:fillRect/>
          </a:stretch>
        </p:blipFill>
        <p:spPr>
          <a:xfrm>
            <a:off x="7139295" y="1874339"/>
            <a:ext cx="4511961" cy="3678983"/>
          </a:xfrm>
          <a:prstGeom prst="rect">
            <a:avLst/>
          </a:prstGeom>
        </p:spPr>
      </p:pic>
      <p:sp>
        <p:nvSpPr>
          <p:cNvPr id="2" name="Title 1">
            <a:extLst>
              <a:ext uri="{FF2B5EF4-FFF2-40B4-BE49-F238E27FC236}">
                <a16:creationId xmlns:a16="http://schemas.microsoft.com/office/drawing/2014/main" id="{42E0009C-C9B0-4025-9271-A8ABCB717C56}"/>
              </a:ext>
            </a:extLst>
          </p:cNvPr>
          <p:cNvSpPr>
            <a:spLocks noGrp="1"/>
          </p:cNvSpPr>
          <p:nvPr>
            <p:ph type="title"/>
          </p:nvPr>
        </p:nvSpPr>
        <p:spPr/>
        <p:txBody>
          <a:bodyPr/>
          <a:lstStyle/>
          <a:p>
            <a:r>
              <a:rPr lang="en-US" dirty="0"/>
              <a:t>Functional ecology</a:t>
            </a:r>
          </a:p>
        </p:txBody>
      </p:sp>
      <p:sp>
        <p:nvSpPr>
          <p:cNvPr id="3" name="Content Placeholder 2">
            <a:extLst>
              <a:ext uri="{FF2B5EF4-FFF2-40B4-BE49-F238E27FC236}">
                <a16:creationId xmlns:a16="http://schemas.microsoft.com/office/drawing/2014/main" id="{5B72E097-5653-4AB0-B31B-7F8D3CE4F02A}"/>
              </a:ext>
            </a:extLst>
          </p:cNvPr>
          <p:cNvSpPr>
            <a:spLocks noGrp="1"/>
          </p:cNvSpPr>
          <p:nvPr>
            <p:ph idx="1"/>
          </p:nvPr>
        </p:nvSpPr>
        <p:spPr>
          <a:xfrm>
            <a:off x="838199" y="1825625"/>
            <a:ext cx="6430702" cy="4351338"/>
          </a:xfrm>
        </p:spPr>
        <p:txBody>
          <a:bodyPr>
            <a:normAutofit/>
          </a:bodyPr>
          <a:lstStyle/>
          <a:p>
            <a:pPr>
              <a:lnSpc>
                <a:spcPct val="150000"/>
              </a:lnSpc>
            </a:pPr>
            <a:r>
              <a:rPr lang="en-US" sz="2500" dirty="0"/>
              <a:t>Sub-discipline of ecology</a:t>
            </a:r>
          </a:p>
          <a:p>
            <a:pPr>
              <a:lnSpc>
                <a:spcPct val="150000"/>
              </a:lnSpc>
            </a:pPr>
            <a:r>
              <a:rPr lang="en-US" sz="2500" dirty="0"/>
              <a:t>Studies the ecological role and function of species, communities and ecosystems</a:t>
            </a:r>
          </a:p>
          <a:p>
            <a:pPr>
              <a:lnSpc>
                <a:spcPct val="150000"/>
              </a:lnSpc>
            </a:pPr>
            <a:r>
              <a:rPr lang="en-US" sz="2500" dirty="0"/>
              <a:t>Mostly based on organisms’ characteristics that relate to what they do</a:t>
            </a:r>
          </a:p>
          <a:p>
            <a:pPr>
              <a:lnSpc>
                <a:spcPct val="150000"/>
              </a:lnSpc>
            </a:pPr>
            <a:endParaRPr lang="en-US" sz="2500" dirty="0"/>
          </a:p>
          <a:p>
            <a:pPr marL="0" indent="0">
              <a:lnSpc>
                <a:spcPct val="150000"/>
              </a:lnSpc>
              <a:buNone/>
            </a:pPr>
            <a:endParaRPr lang="en-US" sz="2500" dirty="0"/>
          </a:p>
          <a:p>
            <a:pPr>
              <a:lnSpc>
                <a:spcPct val="150000"/>
              </a:lnSpc>
            </a:pPr>
            <a:endParaRPr lang="en-US" sz="2500" dirty="0"/>
          </a:p>
        </p:txBody>
      </p:sp>
      <p:sp>
        <p:nvSpPr>
          <p:cNvPr id="4" name="Slide Number Placeholder 3">
            <a:extLst>
              <a:ext uri="{FF2B5EF4-FFF2-40B4-BE49-F238E27FC236}">
                <a16:creationId xmlns:a16="http://schemas.microsoft.com/office/drawing/2014/main" id="{3C2AD3EB-F417-49E2-9F1E-D2351A0F70AF}"/>
              </a:ext>
            </a:extLst>
          </p:cNvPr>
          <p:cNvSpPr>
            <a:spLocks noGrp="1"/>
          </p:cNvSpPr>
          <p:nvPr>
            <p:ph type="sldNum" sz="quarter" idx="12"/>
          </p:nvPr>
        </p:nvSpPr>
        <p:spPr/>
        <p:txBody>
          <a:bodyPr/>
          <a:lstStyle/>
          <a:p>
            <a:fld id="{C73C8D7F-9C84-47C4-B132-BAD03B6622AA}" type="slidenum">
              <a:rPr lang="LID4096" smtClean="0"/>
              <a:t>8</a:t>
            </a:fld>
            <a:endParaRPr lang="LID4096"/>
          </a:p>
        </p:txBody>
      </p:sp>
      <p:sp>
        <p:nvSpPr>
          <p:cNvPr id="7" name="Rectangle 6">
            <a:extLst>
              <a:ext uri="{FF2B5EF4-FFF2-40B4-BE49-F238E27FC236}">
                <a16:creationId xmlns:a16="http://schemas.microsoft.com/office/drawing/2014/main" id="{4C17D9ED-2B0F-4BDE-9BE8-93230485E517}"/>
              </a:ext>
            </a:extLst>
          </p:cNvPr>
          <p:cNvSpPr/>
          <p:nvPr/>
        </p:nvSpPr>
        <p:spPr>
          <a:xfrm>
            <a:off x="10876336" y="6105136"/>
            <a:ext cx="1312025" cy="323165"/>
          </a:xfrm>
          <a:prstGeom prst="rect">
            <a:avLst/>
          </a:prstGeom>
          <a:noFill/>
        </p:spPr>
        <p:txBody>
          <a:bodyPr wrap="square">
            <a:spAutoFit/>
          </a:bodyPr>
          <a:lstStyle/>
          <a:p>
            <a:pPr algn="r"/>
            <a:r>
              <a:rPr lang="en-GB" sz="1500" dirty="0">
                <a:solidFill>
                  <a:schemeClr val="bg1"/>
                </a:solidFill>
                <a:latin typeface="Agency FB" panose="020B0503020202020204" pitchFamily="34" charset="0"/>
              </a:rPr>
              <a:t>Elizabeth Builes</a:t>
            </a:r>
            <a:endParaRPr lang="en-US" sz="1200" dirty="0">
              <a:solidFill>
                <a:schemeClr val="bg1"/>
              </a:solidFill>
              <a:latin typeface="Agency FB" panose="020B0503020202020204" pitchFamily="34" charset="0"/>
            </a:endParaRPr>
          </a:p>
        </p:txBody>
      </p:sp>
      <p:sp>
        <p:nvSpPr>
          <p:cNvPr id="9" name="Rectangle 8">
            <a:extLst>
              <a:ext uri="{FF2B5EF4-FFF2-40B4-BE49-F238E27FC236}">
                <a16:creationId xmlns:a16="http://schemas.microsoft.com/office/drawing/2014/main" id="{23BF88F7-88A5-4296-B907-7E3D9B7CB38C}"/>
              </a:ext>
            </a:extLst>
          </p:cNvPr>
          <p:cNvSpPr/>
          <p:nvPr/>
        </p:nvSpPr>
        <p:spPr>
          <a:xfrm>
            <a:off x="6763544" y="5566777"/>
            <a:ext cx="5263464" cy="400110"/>
          </a:xfrm>
          <a:prstGeom prst="rect">
            <a:avLst/>
          </a:prstGeom>
        </p:spPr>
        <p:txBody>
          <a:bodyPr wrap="square">
            <a:spAutoFit/>
          </a:bodyPr>
          <a:lstStyle/>
          <a:p>
            <a:pPr algn="ctr"/>
            <a:r>
              <a:rPr lang="en-US" sz="2000" dirty="0">
                <a:latin typeface="+mn-lt"/>
              </a:rPr>
              <a:t>Theory of evolution (Darwin 1859, Galápagos) </a:t>
            </a:r>
          </a:p>
        </p:txBody>
      </p:sp>
      <p:sp>
        <p:nvSpPr>
          <p:cNvPr id="5" name="Rectangle 4">
            <a:extLst>
              <a:ext uri="{FF2B5EF4-FFF2-40B4-BE49-F238E27FC236}">
                <a16:creationId xmlns:a16="http://schemas.microsoft.com/office/drawing/2014/main" id="{425BD20A-D4C3-432F-82EC-A1F6516285C9}"/>
              </a:ext>
            </a:extLst>
          </p:cNvPr>
          <p:cNvSpPr/>
          <p:nvPr/>
        </p:nvSpPr>
        <p:spPr>
          <a:xfrm>
            <a:off x="0" y="6611779"/>
            <a:ext cx="3070071" cy="246221"/>
          </a:xfrm>
          <a:prstGeom prst="rect">
            <a:avLst/>
          </a:prstGeom>
        </p:spPr>
        <p:txBody>
          <a:bodyPr wrap="none">
            <a:spAutoFit/>
          </a:bodyPr>
          <a:lstStyle/>
          <a:p>
            <a:r>
              <a:rPr lang="en-US" sz="1000" dirty="0">
                <a:solidFill>
                  <a:schemeClr val="bg1">
                    <a:lumMod val="50000"/>
                  </a:schemeClr>
                </a:solidFill>
              </a:rPr>
              <a:t>https://www.yourgenome.org/facts/what-is-evolution/</a:t>
            </a:r>
          </a:p>
        </p:txBody>
      </p:sp>
    </p:spTree>
    <p:extLst>
      <p:ext uri="{BB962C8B-B14F-4D97-AF65-F5344CB8AC3E}">
        <p14:creationId xmlns:p14="http://schemas.microsoft.com/office/powerpoint/2010/main" val="3601676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1085-2821-4C80-A164-C50A0174FB58}"/>
              </a:ext>
            </a:extLst>
          </p:cNvPr>
          <p:cNvSpPr>
            <a:spLocks noGrp="1"/>
          </p:cNvSpPr>
          <p:nvPr>
            <p:ph type="title"/>
          </p:nvPr>
        </p:nvSpPr>
        <p:spPr/>
        <p:txBody>
          <a:bodyPr/>
          <a:lstStyle/>
          <a:p>
            <a:r>
              <a:rPr lang="en-US" dirty="0"/>
              <a:t>Functional ecology</a:t>
            </a:r>
          </a:p>
        </p:txBody>
      </p:sp>
      <p:sp>
        <p:nvSpPr>
          <p:cNvPr id="3" name="Content Placeholder 2">
            <a:extLst>
              <a:ext uri="{FF2B5EF4-FFF2-40B4-BE49-F238E27FC236}">
                <a16:creationId xmlns:a16="http://schemas.microsoft.com/office/drawing/2014/main" id="{051B6A4C-F8C9-4650-99CA-B410F3BF8885}"/>
              </a:ext>
            </a:extLst>
          </p:cNvPr>
          <p:cNvSpPr>
            <a:spLocks noGrp="1"/>
          </p:cNvSpPr>
          <p:nvPr>
            <p:ph idx="1"/>
          </p:nvPr>
        </p:nvSpPr>
        <p:spPr>
          <a:xfrm>
            <a:off x="838199" y="1825625"/>
            <a:ext cx="10515599" cy="4351338"/>
          </a:xfrm>
        </p:spPr>
        <p:txBody>
          <a:bodyPr>
            <a:normAutofit/>
          </a:bodyPr>
          <a:lstStyle/>
          <a:p>
            <a:pPr>
              <a:lnSpc>
                <a:spcPct val="150000"/>
              </a:lnSpc>
            </a:pPr>
            <a:r>
              <a:rPr lang="en-US" sz="2500" dirty="0"/>
              <a:t>“</a:t>
            </a:r>
            <a:r>
              <a:rPr lang="en-US" sz="2500" u="sng" dirty="0"/>
              <a:t>Function</a:t>
            </a:r>
            <a:r>
              <a:rPr lang="en-US" sz="2500" dirty="0"/>
              <a:t>” (the action of performing) </a:t>
            </a:r>
          </a:p>
          <a:p>
            <a:pPr lvl="1">
              <a:lnSpc>
                <a:spcPct val="150000"/>
              </a:lnSpc>
            </a:pPr>
            <a:r>
              <a:rPr lang="en-US" sz="2100" dirty="0"/>
              <a:t>Relates to the role of organisms in their environment</a:t>
            </a:r>
          </a:p>
          <a:p>
            <a:pPr lvl="1">
              <a:lnSpc>
                <a:spcPct val="150000"/>
              </a:lnSpc>
            </a:pPr>
            <a:r>
              <a:rPr lang="en-US" sz="2100" dirty="0"/>
              <a:t>Reflects natural selection (environmental filters or competition) on an organism</a:t>
            </a:r>
          </a:p>
          <a:p>
            <a:pPr>
              <a:lnSpc>
                <a:spcPct val="150000"/>
              </a:lnSpc>
            </a:pPr>
            <a:r>
              <a:rPr lang="en-US" sz="2500" dirty="0"/>
              <a:t>“</a:t>
            </a:r>
            <a:r>
              <a:rPr lang="en-US" sz="2500" u="sng" dirty="0"/>
              <a:t>Function</a:t>
            </a:r>
            <a:r>
              <a:rPr lang="en-US" sz="2500" dirty="0"/>
              <a:t>” specific activity carried out by part of a whole or by the whole itself, e.g., species and ecosystems (scale)</a:t>
            </a:r>
          </a:p>
          <a:p>
            <a:pPr>
              <a:lnSpc>
                <a:spcPct val="150000"/>
              </a:lnSpc>
            </a:pPr>
            <a:endParaRPr lang="en-US" sz="2500" dirty="0"/>
          </a:p>
        </p:txBody>
      </p:sp>
      <p:sp>
        <p:nvSpPr>
          <p:cNvPr id="4" name="Slide Number Placeholder 3">
            <a:extLst>
              <a:ext uri="{FF2B5EF4-FFF2-40B4-BE49-F238E27FC236}">
                <a16:creationId xmlns:a16="http://schemas.microsoft.com/office/drawing/2014/main" id="{C2F7A4C2-3202-43FF-A922-57B6C15A58BA}"/>
              </a:ext>
            </a:extLst>
          </p:cNvPr>
          <p:cNvSpPr>
            <a:spLocks noGrp="1"/>
          </p:cNvSpPr>
          <p:nvPr>
            <p:ph type="sldNum" sz="quarter" idx="12"/>
          </p:nvPr>
        </p:nvSpPr>
        <p:spPr/>
        <p:txBody>
          <a:bodyPr/>
          <a:lstStyle/>
          <a:p>
            <a:fld id="{C73C8D7F-9C84-47C4-B132-BAD03B6622AA}" type="slidenum">
              <a:rPr lang="LID4096" smtClean="0"/>
              <a:t>9</a:t>
            </a:fld>
            <a:endParaRPr lang="LID4096" dirty="0"/>
          </a:p>
        </p:txBody>
      </p:sp>
      <p:sp>
        <p:nvSpPr>
          <p:cNvPr id="6" name="Rectangle 5">
            <a:extLst>
              <a:ext uri="{FF2B5EF4-FFF2-40B4-BE49-F238E27FC236}">
                <a16:creationId xmlns:a16="http://schemas.microsoft.com/office/drawing/2014/main" id="{078D09C8-030C-4BBF-A015-EEFEA00610FB}"/>
              </a:ext>
            </a:extLst>
          </p:cNvPr>
          <p:cNvSpPr/>
          <p:nvPr/>
        </p:nvSpPr>
        <p:spPr>
          <a:xfrm>
            <a:off x="3357745" y="5897325"/>
            <a:ext cx="7738016" cy="369332"/>
          </a:xfrm>
          <a:prstGeom prst="rect">
            <a:avLst/>
          </a:prstGeom>
        </p:spPr>
        <p:txBody>
          <a:bodyPr wrap="none">
            <a:spAutoFit/>
          </a:bodyPr>
          <a:lstStyle/>
          <a:p>
            <a:r>
              <a:rPr lang="en-US" dirty="0" err="1">
                <a:latin typeface="Agency FB" panose="020B0503020202020204" pitchFamily="34" charset="0"/>
              </a:rPr>
              <a:t>Calow</a:t>
            </a:r>
            <a:r>
              <a:rPr lang="en-US" dirty="0">
                <a:latin typeface="Agency FB" panose="020B0503020202020204" pitchFamily="34" charset="0"/>
              </a:rPr>
              <a:t>, P. 1987. Towards a Definition of Functional Ecology. Functional Ecology, 1(1), 57; Garnier et al 2016</a:t>
            </a:r>
          </a:p>
        </p:txBody>
      </p:sp>
      <p:sp>
        <p:nvSpPr>
          <p:cNvPr id="7" name="Rectangle 6">
            <a:extLst>
              <a:ext uri="{FF2B5EF4-FFF2-40B4-BE49-F238E27FC236}">
                <a16:creationId xmlns:a16="http://schemas.microsoft.com/office/drawing/2014/main" id="{09F402D4-30C8-43BA-B90C-8BBE8E6CC099}"/>
              </a:ext>
            </a:extLst>
          </p:cNvPr>
          <p:cNvSpPr/>
          <p:nvPr/>
        </p:nvSpPr>
        <p:spPr>
          <a:xfrm>
            <a:off x="10876336" y="6105136"/>
            <a:ext cx="1312025" cy="323165"/>
          </a:xfrm>
          <a:prstGeom prst="rect">
            <a:avLst/>
          </a:prstGeom>
          <a:noFill/>
        </p:spPr>
        <p:txBody>
          <a:bodyPr wrap="square">
            <a:spAutoFit/>
          </a:bodyPr>
          <a:lstStyle/>
          <a:p>
            <a:pPr algn="r"/>
            <a:r>
              <a:rPr lang="en-GB" sz="1500" dirty="0">
                <a:solidFill>
                  <a:schemeClr val="bg1"/>
                </a:solidFill>
                <a:latin typeface="Agency FB" panose="020B0503020202020204" pitchFamily="34" charset="0"/>
              </a:rPr>
              <a:t>Elizabeth Builes</a:t>
            </a:r>
            <a:endParaRPr lang="en-US" sz="12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9567475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0</TotalTime>
  <Words>5347</Words>
  <Application>Microsoft Office PowerPoint</Application>
  <PresentationFormat>Widescreen</PresentationFormat>
  <Paragraphs>704</Paragraphs>
  <Slides>66</Slides>
  <Notes>59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66</vt:i4>
      </vt:variant>
    </vt:vector>
  </HeadingPairs>
  <TitlesOfParts>
    <vt:vector size="78" baseType="lpstr">
      <vt:lpstr>Agency FB</vt:lpstr>
      <vt:lpstr>-apple-system</vt:lpstr>
      <vt:lpstr>Arial</vt:lpstr>
      <vt:lpstr>Arial</vt:lpstr>
      <vt:lpstr>Baekmuk Gulim</vt:lpstr>
      <vt:lpstr>Calibri</vt:lpstr>
      <vt:lpstr>Calibri Light</vt:lpstr>
      <vt:lpstr>Harding</vt:lpstr>
      <vt:lpstr>Proxima Nova Semibold</vt:lpstr>
      <vt:lpstr>Source Sans Pro</vt:lpstr>
      <vt:lpstr>Times New Roman</vt:lpstr>
      <vt:lpstr>Office Theme</vt:lpstr>
      <vt:lpstr>Functional diversity  Paola Barajas   &amp;    Emma Ladouceur paola.barajas@idiv.de        emma.ladouceur@idiv.de</vt:lpstr>
      <vt:lpstr>Plan of the day</vt:lpstr>
      <vt:lpstr>Biodiversity facets</vt:lpstr>
      <vt:lpstr>Biodiversity facets</vt:lpstr>
      <vt:lpstr>Biodiversity facets</vt:lpstr>
      <vt:lpstr>Biodiversity facets</vt:lpstr>
      <vt:lpstr>Functional ecology</vt:lpstr>
      <vt:lpstr>Functional ecology</vt:lpstr>
      <vt:lpstr>Functional ecology</vt:lpstr>
      <vt:lpstr>Functional ecology</vt:lpstr>
      <vt:lpstr>Functional ecology</vt:lpstr>
      <vt:lpstr>PowerPoint Presentation</vt:lpstr>
      <vt:lpstr>PowerPoint Presentation</vt:lpstr>
      <vt:lpstr>Plan of the day</vt:lpstr>
      <vt:lpstr>Traits and trait-based ecology</vt:lpstr>
      <vt:lpstr>Trait-based functional ecology</vt:lpstr>
      <vt:lpstr>PowerPoint Presentation</vt:lpstr>
      <vt:lpstr>Functional traits</vt:lpstr>
      <vt:lpstr>Functional traits              Ecological functions</vt:lpstr>
      <vt:lpstr>Trait-based functional ecology</vt:lpstr>
      <vt:lpstr>Trade-offs… because plants cannot do it all </vt:lpstr>
      <vt:lpstr>Plant ecological strategies </vt:lpstr>
      <vt:lpstr>Functional Traits + Ecology = Trait-based ecology</vt:lpstr>
      <vt:lpstr>Trait-based ecology</vt:lpstr>
      <vt:lpstr>Trait-based ecology</vt:lpstr>
      <vt:lpstr>PowerPoint Presentation</vt:lpstr>
      <vt:lpstr>PowerPoint Presentation</vt:lpstr>
      <vt:lpstr>Challenges when working with traits</vt:lpstr>
      <vt:lpstr>Take home messages</vt:lpstr>
      <vt:lpstr>Take home message</vt:lpstr>
      <vt:lpstr>PowerPoint Presentation</vt:lpstr>
      <vt:lpstr>Plan of the day</vt:lpstr>
      <vt:lpstr>PowerPoint Presentation</vt:lpstr>
      <vt:lpstr>PowerPoint Presentation</vt:lpstr>
      <vt:lpstr>Chao et al – Distance-based approach </vt:lpstr>
      <vt:lpstr>Recap about Hill numbers</vt:lpstr>
      <vt:lpstr>How are functionally distinct species defined?</vt:lpstr>
      <vt:lpstr>PowerPoint Presentation</vt:lpstr>
      <vt:lpstr>Level of threshold distinctiveness</vt:lpstr>
      <vt:lpstr>PowerPoint Presentation</vt:lpstr>
      <vt:lpstr>PowerPoint Presentation</vt:lpstr>
      <vt:lpstr>Let’s do an exercise!</vt:lpstr>
      <vt:lpstr>Hawaiian Forest Plot Data by Craven et al 2018</vt:lpstr>
      <vt:lpstr>Hawaiian Forest Plot Data by Craven et al 2018</vt:lpstr>
      <vt:lpstr>PowerPoint Presentation</vt:lpstr>
      <vt:lpstr>PowerPoint Presentation</vt:lpstr>
      <vt:lpstr>Trait-value-based approach</vt:lpstr>
      <vt:lpstr>Species trait values - univariate analysis</vt:lpstr>
      <vt:lpstr>Species trait values - multivariate analysis</vt:lpstr>
      <vt:lpstr>Species trait combinations</vt:lpstr>
      <vt:lpstr>Functional diversity quantification</vt:lpstr>
      <vt:lpstr>Functional diversity quantification</vt:lpstr>
      <vt:lpstr>Functional diversity components</vt:lpstr>
      <vt:lpstr>Functional diversity components</vt:lpstr>
      <vt:lpstr>Functional diversity components</vt:lpstr>
      <vt:lpstr>PowerPoint Presentation</vt:lpstr>
      <vt:lpstr>PowerPoint Presentation</vt:lpstr>
      <vt:lpstr>Let’s do an exercise!</vt:lpstr>
      <vt:lpstr>Functional diversity quantification</vt:lpstr>
      <vt:lpstr>Functional diversity quantification</vt:lpstr>
      <vt:lpstr>Hawaiian Island – Model system</vt:lpstr>
      <vt:lpstr>Hawaiian Islands</vt:lpstr>
      <vt:lpstr>PowerPoint Presentation</vt:lpstr>
      <vt:lpstr>How to estimate functional diversity? </vt:lpstr>
      <vt:lpstr>How to estimate functional diversity? </vt:lpstr>
      <vt:lpstr>How to estimate functional diversity?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diversity</dc:title>
  <dc:creator>Barajas, Paola</dc:creator>
  <cp:lastModifiedBy>Barajas, Paola</cp:lastModifiedBy>
  <cp:revision>1546</cp:revision>
  <dcterms:created xsi:type="dcterms:W3CDTF">2021-01-18T12:16:44Z</dcterms:created>
  <dcterms:modified xsi:type="dcterms:W3CDTF">2023-01-23T12:22:49Z</dcterms:modified>
</cp:coreProperties>
</file>